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7"/>
  </p:notesMasterIdLst>
  <p:sldIdLst>
    <p:sldId id="257" r:id="rId2"/>
    <p:sldId id="291" r:id="rId3"/>
    <p:sldId id="292" r:id="rId4"/>
    <p:sldId id="294" r:id="rId5"/>
    <p:sldId id="261" r:id="rId6"/>
    <p:sldId id="316" r:id="rId7"/>
    <p:sldId id="310" r:id="rId8"/>
    <p:sldId id="268" r:id="rId9"/>
    <p:sldId id="265" r:id="rId10"/>
    <p:sldId id="289" r:id="rId11"/>
    <p:sldId id="269" r:id="rId12"/>
    <p:sldId id="270" r:id="rId13"/>
    <p:sldId id="32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86" r:id="rId22"/>
    <p:sldId id="322" r:id="rId23"/>
    <p:sldId id="288" r:id="rId24"/>
    <p:sldId id="278" r:id="rId25"/>
    <p:sldId id="27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EB9CCC"/>
      </a:buClr>
      <a:buSzPct val="60000"/>
      <a:buFont typeface="Monotype Sorts" pitchFamily="2" charset="2"/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EB9CCC"/>
      </a:buClr>
      <a:buSzPct val="60000"/>
      <a:buFont typeface="Monotype Sorts" pitchFamily="2" charset="2"/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EB9CCC"/>
      </a:buClr>
      <a:buSzPct val="60000"/>
      <a:buFont typeface="Monotype Sorts" pitchFamily="2" charset="2"/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EB9CCC"/>
      </a:buClr>
      <a:buSzPct val="60000"/>
      <a:buFont typeface="Monotype Sorts" pitchFamily="2" charset="2"/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EB9CCC"/>
      </a:buClr>
      <a:buSzPct val="60000"/>
      <a:buFont typeface="Monotype Sorts" pitchFamily="2" charset="2"/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93680"/>
        </a:solidFill>
        <a:latin typeface="Frutiger 55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EBE"/>
    <a:srgbClr val="BAE18F"/>
    <a:srgbClr val="FFFF99"/>
    <a:srgbClr val="FFFF00"/>
    <a:srgbClr val="CC6600"/>
    <a:srgbClr val="FF9933"/>
    <a:srgbClr val="FF9966"/>
    <a:srgbClr val="CCCC00"/>
    <a:srgbClr val="0080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32" autoAdjust="0"/>
    <p:restoredTop sz="95438" autoAdjust="0"/>
  </p:normalViewPr>
  <p:slideViewPr>
    <p:cSldViewPr snapToGrid="0" snapToObjects="1" showGuides="1">
      <p:cViewPr>
        <p:scale>
          <a:sx n="68" d="100"/>
          <a:sy n="68" d="100"/>
        </p:scale>
        <p:origin x="-2856" y="-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943E0C-242C-4807-90C2-FCB1D78BA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4F0D84-5ABC-43F4-BE03-AC8BAC389B18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43E0C-242C-4807-90C2-FCB1D78BA9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7F0E3E-6D27-4523-A240-88018773676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05118" y="3948546"/>
            <a:ext cx="4840941" cy="374072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E43EE6-7EB5-40C3-AEAB-E187C23EF6B6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EA47E3-1563-4F81-A725-CFA8A0F75B18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3F9D7C-6EB3-482E-832F-C89083A91FC0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0959D0-E9A3-422E-8B39-248D2546E439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1D83A0-2797-4BF2-98A9-C459C5CF3E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6B7780-9680-4FF4-A240-9A4B578CA3B2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A56749-E55D-4B6C-9BF1-BE28068C3F08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C09910-5F3C-4DD1-BB40-8FCE626AAC98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0056E-D564-4817-8E0B-1BB4CA3530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05F201-2575-42D5-BBFE-713DE5651BE8}" type="slidenum">
              <a:rPr lang="en-US"/>
              <a:pPr/>
              <a:t>21</a:t>
            </a:fld>
            <a:endParaRPr lang="en-US"/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43E0C-242C-4807-90C2-FCB1D78BA9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219A4A-3DCC-4378-8C86-0CF602AFBB78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7E599C-77DC-4482-B9DF-1F982A858C07}" type="slidenum">
              <a:rPr lang="en-US"/>
              <a:pPr/>
              <a:t>25</a:t>
            </a:fld>
            <a:endParaRPr lang="en-US"/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0056E-D564-4817-8E0B-1BB4CA3530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5E598B-45EC-47CE-9913-03EAABD3A5D0}" type="slidenum">
              <a:rPr lang="en-US"/>
              <a:pPr/>
              <a:t>4</a:t>
            </a:fld>
            <a:endParaRPr lang="en-US"/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2AE563-D2AC-4E02-9424-C19D1198AC86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43E0C-242C-4807-90C2-FCB1D78BA9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4F77B6-A3FD-4437-8C33-CA3CBA2AE77D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F2B34B-CCE9-4E01-A10D-F745D2E4CAAF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F5AEC5-AD63-4824-A3A0-3D64B6391EA1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244475"/>
          </a:xfrm>
          <a:prstGeom prst="rect">
            <a:avLst/>
          </a:prstGeom>
          <a:gradFill rotWithShape="0">
            <a:gsLst>
              <a:gs pos="0">
                <a:srgbClr val="093680"/>
              </a:gs>
              <a:gs pos="100000">
                <a:srgbClr val="EB9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nyumrl-bold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943600"/>
            <a:ext cx="18288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0" y="6323013"/>
            <a:ext cx="73437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26" y="0"/>
              </a:cxn>
            </a:cxnLst>
            <a:rect l="0" t="0" r="r" b="b"/>
            <a:pathLst>
              <a:path w="4626" h="1">
                <a:moveTo>
                  <a:pt x="0" y="0"/>
                </a:moveTo>
                <a:lnTo>
                  <a:pt x="4626" y="0"/>
                </a:lnTo>
              </a:path>
            </a:pathLst>
          </a:custGeom>
          <a:noFill/>
          <a:ln w="25400">
            <a:solidFill>
              <a:srgbClr val="0936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1850"/>
            <a:ext cx="7772400" cy="2768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398463"/>
            <a:ext cx="2090737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398463"/>
            <a:ext cx="612298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1B4C72A4-4BF6-4F81-8C94-A4E510E7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809F9274-62D4-4A40-B3A6-70A2D94C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336675"/>
            <a:ext cx="41068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36675"/>
            <a:ext cx="4106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398463"/>
            <a:ext cx="83661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336675"/>
            <a:ext cx="83661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Sdsd</a:t>
            </a:r>
          </a:p>
          <a:p>
            <a:pPr lvl="1"/>
            <a:r>
              <a:rPr lang="en-US" altLang="en-US" smtClean="0"/>
              <a:t>sdsfd</a:t>
            </a:r>
          </a:p>
          <a:p>
            <a:pPr lvl="2"/>
            <a:r>
              <a:rPr lang="en-US" altLang="en-US" smtClean="0"/>
              <a:t>sd</a:t>
            </a:r>
          </a:p>
          <a:p>
            <a:pPr lvl="3"/>
            <a:r>
              <a:rPr lang="en-US" altLang="en-US" smtClean="0"/>
              <a:t>sd</a:t>
            </a:r>
          </a:p>
          <a:p>
            <a:pPr lvl="4"/>
            <a:r>
              <a:rPr lang="en-US" altLang="zh-CN" smtClean="0"/>
              <a:t>sd</a:t>
            </a:r>
          </a:p>
          <a:p>
            <a:pPr lvl="4"/>
            <a:r>
              <a:rPr lang="en-US" altLang="en-US" smtClean="0"/>
              <a:t>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44475"/>
          </a:xfrm>
          <a:prstGeom prst="rect">
            <a:avLst/>
          </a:prstGeom>
          <a:gradFill rotWithShape="0">
            <a:gsLst>
              <a:gs pos="0">
                <a:srgbClr val="093680"/>
              </a:gs>
              <a:gs pos="100000">
                <a:srgbClr val="EB9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25638" y="44053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24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69988" y="476726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2400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0" y="6323013"/>
            <a:ext cx="9144000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26" y="0"/>
              </a:cxn>
            </a:cxnLst>
            <a:rect l="0" t="0" r="r" b="b"/>
            <a:pathLst>
              <a:path w="4626" h="1">
                <a:moveTo>
                  <a:pt x="0" y="0"/>
                </a:moveTo>
                <a:lnTo>
                  <a:pt x="4626" y="0"/>
                </a:lnTo>
              </a:path>
            </a:pathLst>
          </a:custGeom>
          <a:noFill/>
          <a:ln w="25400">
            <a:solidFill>
              <a:srgbClr val="0936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utiger 55 Roman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rgbClr val="093680"/>
          </a:solidFill>
          <a:latin typeface="+mn-lt"/>
          <a:ea typeface="+mn-ea"/>
          <a:cs typeface="+mn-cs"/>
        </a:defRPr>
      </a:lvl1pPr>
      <a:lvl2pPr marL="573088" indent="-227013" algn="l" rtl="0" eaLnBrk="1" fontAlgn="base" hangingPunct="1">
        <a:spcBef>
          <a:spcPct val="20000"/>
        </a:spcBef>
        <a:spcAft>
          <a:spcPct val="0"/>
        </a:spcAft>
        <a:buClr>
          <a:srgbClr val="EB9CCC"/>
        </a:buClr>
        <a:buSzPct val="60000"/>
        <a:buFont typeface="Monotype Sorts" pitchFamily="2" charset="2"/>
        <a:buChar char="n"/>
        <a:defRPr sz="2400">
          <a:solidFill>
            <a:srgbClr val="093680"/>
          </a:solidFill>
          <a:latin typeface="+mn-lt"/>
        </a:defRPr>
      </a:lvl2pPr>
      <a:lvl3pPr marL="919163" indent="-231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rgbClr val="093680"/>
          </a:solidFill>
          <a:latin typeface="+mn-lt"/>
        </a:defRPr>
      </a:lvl3pPr>
      <a:lvl4pPr marL="1258888" indent="-225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4pPr>
      <a:lvl5pPr marL="1597025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5pPr>
      <a:lvl6pPr marL="2054225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6pPr>
      <a:lvl7pPr marL="2511425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7pPr>
      <a:lvl8pPr marL="2968625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8pPr>
      <a:lvl9pPr marL="3425825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62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627741"/>
            <a:ext cx="8228160" cy="1134839"/>
          </a:xfrm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Feature-Aligned T-Meshes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842042"/>
            <a:ext cx="8228160" cy="4444307"/>
          </a:xfrm>
        </p:spPr>
        <p:txBody>
          <a:bodyPr anchor="ctr"/>
          <a:lstStyle/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Ashish</a:t>
            </a:r>
            <a:r>
              <a:rPr lang="en-US" dirty="0" smtClean="0"/>
              <a:t> Myles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endParaRPr lang="en-US" baseline="30000" dirty="0" smtClean="0"/>
          </a:p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Nico</a:t>
            </a:r>
            <a:r>
              <a:rPr lang="en-US" dirty="0" smtClean="0"/>
              <a:t> </a:t>
            </a:r>
            <a:r>
              <a:rPr lang="en-US" dirty="0" err="1" smtClean="0"/>
              <a:t>Pietroni</a:t>
            </a:r>
            <a:r>
              <a:rPr lang="en-US" baseline="30000" dirty="0" smtClean="0">
                <a:latin typeface="Times New Roman"/>
                <a:cs typeface="Times New Roman"/>
              </a:rPr>
              <a:t>* </a:t>
            </a:r>
          </a:p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Denis Kovacs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r>
              <a:rPr lang="en-US" dirty="0" smtClean="0"/>
              <a:t> </a:t>
            </a:r>
          </a:p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Denis </a:t>
            </a:r>
            <a:r>
              <a:rPr lang="en-US" dirty="0" err="1" smtClean="0"/>
              <a:t>Zorin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r>
              <a:rPr lang="en-US" dirty="0" smtClean="0"/>
              <a:t> </a:t>
            </a:r>
          </a:p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New York University</a:t>
            </a:r>
          </a:p>
          <a:p>
            <a:pPr marL="0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aseline="30000" dirty="0" smtClean="0">
                <a:latin typeface="Times New Roman"/>
                <a:cs typeface="Times New Roman"/>
              </a:rPr>
              <a:t>* </a:t>
            </a:r>
            <a:r>
              <a:rPr lang="en-US" dirty="0" smtClean="0"/>
              <a:t>ISTI, Italian National Research Council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274" y="1362411"/>
            <a:ext cx="2339863" cy="3060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T-mesh generation</a:t>
            </a:r>
            <a:endParaRPr lang="en-US" dirty="0"/>
          </a:p>
        </p:txBody>
      </p:sp>
      <p:pic>
        <p:nvPicPr>
          <p:cNvPr id="5" name="Content Placeholder 4" descr="fandisk_dense_quad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206251" y="1285338"/>
            <a:ext cx="2387121" cy="3173159"/>
          </a:xfrm>
        </p:spPr>
      </p:pic>
      <p:pic>
        <p:nvPicPr>
          <p:cNvPr id="6" name="Content Placeholder 5" descr="fandisk_input_mesh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09575" y="1271049"/>
            <a:ext cx="2387121" cy="3173159"/>
          </a:xfrm>
        </p:spPr>
      </p:pic>
      <p:sp>
        <p:nvSpPr>
          <p:cNvPr id="8" name="TextBox 7"/>
          <p:cNvSpPr txBox="1"/>
          <p:nvPr/>
        </p:nvSpPr>
        <p:spPr>
          <a:xfrm>
            <a:off x="566756" y="440444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Input triangle mesh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4546" y="440444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Feature-aligned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parameterization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5507" y="4422554"/>
            <a:ext cx="853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T-mesh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988884" y="2656202"/>
            <a:ext cx="387408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836" y="3718633"/>
            <a:ext cx="170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Parametrize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5773103" y="2656202"/>
            <a:ext cx="387408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971" y="3613509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</a:t>
            </a:r>
            <a:br>
              <a:rPr lang="en-US" dirty="0" smtClean="0"/>
            </a:br>
            <a:r>
              <a:rPr lang="en-US" dirty="0" smtClean="0"/>
              <a:t>T-mesh</a:t>
            </a:r>
            <a:endParaRPr lang="en-US" dirty="0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6856901" y="2402645"/>
            <a:ext cx="68606" cy="68613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204573" y="1320262"/>
            <a:ext cx="1906321" cy="2959602"/>
            <a:chOff x="2902744" y="1385888"/>
            <a:chExt cx="2440781" cy="3789362"/>
          </a:xfrm>
        </p:grpSpPr>
        <p:sp>
          <p:nvSpPr>
            <p:cNvPr id="40" name="Freeform 39"/>
            <p:cNvSpPr/>
            <p:nvPr/>
          </p:nvSpPr>
          <p:spPr bwMode="auto">
            <a:xfrm>
              <a:off x="3366558" y="2695575"/>
              <a:ext cx="1865842" cy="2479675"/>
            </a:xfrm>
            <a:custGeom>
              <a:avLst/>
              <a:gdLst>
                <a:gd name="connsiteX0" fmla="*/ 571500 w 1803400"/>
                <a:gd name="connsiteY0" fmla="*/ 0 h 2479675"/>
                <a:gd name="connsiteX1" fmla="*/ 0 w 1803400"/>
                <a:gd name="connsiteY1" fmla="*/ 581025 h 2479675"/>
                <a:gd name="connsiteX2" fmla="*/ 984250 w 1803400"/>
                <a:gd name="connsiteY2" fmla="*/ 2479675 h 2479675"/>
                <a:gd name="connsiteX3" fmla="*/ 1803400 w 1803400"/>
                <a:gd name="connsiteY3" fmla="*/ 1536700 h 2479675"/>
                <a:gd name="connsiteX4" fmla="*/ 854075 w 1803400"/>
                <a:gd name="connsiteY4" fmla="*/ 533400 h 2479675"/>
                <a:gd name="connsiteX5" fmla="*/ 571500 w 1803400"/>
                <a:gd name="connsiteY5" fmla="*/ 0 h 2479675"/>
                <a:gd name="connsiteX0" fmla="*/ 571500 w 1803400"/>
                <a:gd name="connsiteY0" fmla="*/ 0 h 2479675"/>
                <a:gd name="connsiteX1" fmla="*/ 0 w 1803400"/>
                <a:gd name="connsiteY1" fmla="*/ 581025 h 2479675"/>
                <a:gd name="connsiteX2" fmla="*/ 984250 w 1803400"/>
                <a:gd name="connsiteY2" fmla="*/ 2479675 h 2479675"/>
                <a:gd name="connsiteX3" fmla="*/ 1803400 w 1803400"/>
                <a:gd name="connsiteY3" fmla="*/ 1536700 h 2479675"/>
                <a:gd name="connsiteX4" fmla="*/ 854075 w 1803400"/>
                <a:gd name="connsiteY4" fmla="*/ 533400 h 2479675"/>
                <a:gd name="connsiteX5" fmla="*/ 571500 w 1803400"/>
                <a:gd name="connsiteY5" fmla="*/ 0 h 2479675"/>
                <a:gd name="connsiteX0" fmla="*/ 571500 w 1803400"/>
                <a:gd name="connsiteY0" fmla="*/ 0 h 2479675"/>
                <a:gd name="connsiteX1" fmla="*/ 0 w 1803400"/>
                <a:gd name="connsiteY1" fmla="*/ 581025 h 2479675"/>
                <a:gd name="connsiteX2" fmla="*/ 984250 w 1803400"/>
                <a:gd name="connsiteY2" fmla="*/ 2479675 h 2479675"/>
                <a:gd name="connsiteX3" fmla="*/ 1803400 w 1803400"/>
                <a:gd name="connsiteY3" fmla="*/ 1536700 h 2479675"/>
                <a:gd name="connsiteX4" fmla="*/ 854075 w 1803400"/>
                <a:gd name="connsiteY4" fmla="*/ 533400 h 2479675"/>
                <a:gd name="connsiteX5" fmla="*/ 571500 w 1803400"/>
                <a:gd name="connsiteY5" fmla="*/ 0 h 2479675"/>
                <a:gd name="connsiteX0" fmla="*/ 571500 w 1803400"/>
                <a:gd name="connsiteY0" fmla="*/ 0 h 2479675"/>
                <a:gd name="connsiteX1" fmla="*/ 0 w 1803400"/>
                <a:gd name="connsiteY1" fmla="*/ 581025 h 2479675"/>
                <a:gd name="connsiteX2" fmla="*/ 984250 w 1803400"/>
                <a:gd name="connsiteY2" fmla="*/ 2479675 h 2479675"/>
                <a:gd name="connsiteX3" fmla="*/ 1803400 w 1803400"/>
                <a:gd name="connsiteY3" fmla="*/ 1536700 h 2479675"/>
                <a:gd name="connsiteX4" fmla="*/ 854075 w 1803400"/>
                <a:gd name="connsiteY4" fmla="*/ 533400 h 2479675"/>
                <a:gd name="connsiteX5" fmla="*/ 571500 w 1803400"/>
                <a:gd name="connsiteY5" fmla="*/ 0 h 2479675"/>
                <a:gd name="connsiteX0" fmla="*/ 571500 w 1803400"/>
                <a:gd name="connsiteY0" fmla="*/ 0 h 2479675"/>
                <a:gd name="connsiteX1" fmla="*/ 0 w 1803400"/>
                <a:gd name="connsiteY1" fmla="*/ 581025 h 2479675"/>
                <a:gd name="connsiteX2" fmla="*/ 984250 w 1803400"/>
                <a:gd name="connsiteY2" fmla="*/ 2479675 h 2479675"/>
                <a:gd name="connsiteX3" fmla="*/ 1803400 w 1803400"/>
                <a:gd name="connsiteY3" fmla="*/ 1536700 h 2479675"/>
                <a:gd name="connsiteX4" fmla="*/ 854075 w 1803400"/>
                <a:gd name="connsiteY4" fmla="*/ 533400 h 2479675"/>
                <a:gd name="connsiteX5" fmla="*/ 571500 w 1803400"/>
                <a:gd name="connsiteY5" fmla="*/ 0 h 2479675"/>
                <a:gd name="connsiteX0" fmla="*/ 633942 w 1865842"/>
                <a:gd name="connsiteY0" fmla="*/ 0 h 2479675"/>
                <a:gd name="connsiteX1" fmla="*/ 62442 w 1865842"/>
                <a:gd name="connsiteY1" fmla="*/ 581025 h 2479675"/>
                <a:gd name="connsiteX2" fmla="*/ 1046692 w 1865842"/>
                <a:gd name="connsiteY2" fmla="*/ 2479675 h 2479675"/>
                <a:gd name="connsiteX3" fmla="*/ 1865842 w 1865842"/>
                <a:gd name="connsiteY3" fmla="*/ 1536700 h 2479675"/>
                <a:gd name="connsiteX4" fmla="*/ 916517 w 1865842"/>
                <a:gd name="connsiteY4" fmla="*/ 533400 h 2479675"/>
                <a:gd name="connsiteX5" fmla="*/ 633942 w 1865842"/>
                <a:gd name="connsiteY5" fmla="*/ 0 h 2479675"/>
                <a:gd name="connsiteX0" fmla="*/ 633942 w 1865842"/>
                <a:gd name="connsiteY0" fmla="*/ 0 h 2479675"/>
                <a:gd name="connsiteX1" fmla="*/ 62442 w 1865842"/>
                <a:gd name="connsiteY1" fmla="*/ 581025 h 2479675"/>
                <a:gd name="connsiteX2" fmla="*/ 1046692 w 1865842"/>
                <a:gd name="connsiteY2" fmla="*/ 2479675 h 2479675"/>
                <a:gd name="connsiteX3" fmla="*/ 1865842 w 1865842"/>
                <a:gd name="connsiteY3" fmla="*/ 1536700 h 2479675"/>
                <a:gd name="connsiteX4" fmla="*/ 916517 w 1865842"/>
                <a:gd name="connsiteY4" fmla="*/ 533400 h 2479675"/>
                <a:gd name="connsiteX5" fmla="*/ 633942 w 1865842"/>
                <a:gd name="connsiteY5" fmla="*/ 0 h 2479675"/>
                <a:gd name="connsiteX0" fmla="*/ 633942 w 1865842"/>
                <a:gd name="connsiteY0" fmla="*/ 0 h 2479675"/>
                <a:gd name="connsiteX1" fmla="*/ 62442 w 1865842"/>
                <a:gd name="connsiteY1" fmla="*/ 581025 h 2479675"/>
                <a:gd name="connsiteX2" fmla="*/ 1046692 w 1865842"/>
                <a:gd name="connsiteY2" fmla="*/ 2479675 h 2479675"/>
                <a:gd name="connsiteX3" fmla="*/ 1865842 w 1865842"/>
                <a:gd name="connsiteY3" fmla="*/ 1536700 h 2479675"/>
                <a:gd name="connsiteX4" fmla="*/ 916517 w 1865842"/>
                <a:gd name="connsiteY4" fmla="*/ 533400 h 2479675"/>
                <a:gd name="connsiteX5" fmla="*/ 633942 w 1865842"/>
                <a:gd name="connsiteY5" fmla="*/ 0 h 247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5842" h="2479675">
                  <a:moveTo>
                    <a:pt x="633942" y="0"/>
                  </a:moveTo>
                  <a:cubicBezTo>
                    <a:pt x="583142" y="396875"/>
                    <a:pt x="348192" y="495882"/>
                    <a:pt x="62442" y="581025"/>
                  </a:cubicBezTo>
                  <a:cubicBezTo>
                    <a:pt x="0" y="1528233"/>
                    <a:pt x="407459" y="1973792"/>
                    <a:pt x="1046692" y="2479675"/>
                  </a:cubicBezTo>
                  <a:lnTo>
                    <a:pt x="1865842" y="1536700"/>
                  </a:lnTo>
                  <a:cubicBezTo>
                    <a:pt x="1450975" y="1326092"/>
                    <a:pt x="1166284" y="994833"/>
                    <a:pt x="916517" y="533400"/>
                  </a:cubicBezTo>
                  <a:cubicBezTo>
                    <a:pt x="739775" y="302207"/>
                    <a:pt x="728134" y="177800"/>
                    <a:pt x="633942" y="0"/>
                  </a:cubicBezTo>
                  <a:close/>
                </a:path>
              </a:pathLst>
            </a:custGeom>
            <a:solidFill>
              <a:srgbClr val="FF9966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998677" y="1769268"/>
              <a:ext cx="414573" cy="952500"/>
            </a:xfrm>
            <a:custGeom>
              <a:avLst/>
              <a:gdLst>
                <a:gd name="connsiteX0" fmla="*/ 0 w 321469"/>
                <a:gd name="connsiteY0" fmla="*/ 461963 h 461963"/>
                <a:gd name="connsiteX1" fmla="*/ 321469 w 321469"/>
                <a:gd name="connsiteY1" fmla="*/ 452438 h 461963"/>
                <a:gd name="connsiteX2" fmla="*/ 257175 w 321469"/>
                <a:gd name="connsiteY2" fmla="*/ 35719 h 461963"/>
                <a:gd name="connsiteX3" fmla="*/ 33338 w 321469"/>
                <a:gd name="connsiteY3" fmla="*/ 0 h 461963"/>
                <a:gd name="connsiteX4" fmla="*/ 0 w 321469"/>
                <a:gd name="connsiteY4" fmla="*/ 461963 h 461963"/>
                <a:gd name="connsiteX0" fmla="*/ 0 w 321469"/>
                <a:gd name="connsiteY0" fmla="*/ 461963 h 492125"/>
                <a:gd name="connsiteX1" fmla="*/ 321469 w 321469"/>
                <a:gd name="connsiteY1" fmla="*/ 452438 h 492125"/>
                <a:gd name="connsiteX2" fmla="*/ 257175 w 321469"/>
                <a:gd name="connsiteY2" fmla="*/ 35719 h 492125"/>
                <a:gd name="connsiteX3" fmla="*/ 33338 w 321469"/>
                <a:gd name="connsiteY3" fmla="*/ 0 h 492125"/>
                <a:gd name="connsiteX4" fmla="*/ 0 w 321469"/>
                <a:gd name="connsiteY4" fmla="*/ 461963 h 492125"/>
                <a:gd name="connsiteX0" fmla="*/ 0 w 321469"/>
                <a:gd name="connsiteY0" fmla="*/ 461963 h 492125"/>
                <a:gd name="connsiteX1" fmla="*/ 321469 w 321469"/>
                <a:gd name="connsiteY1" fmla="*/ 452438 h 492125"/>
                <a:gd name="connsiteX2" fmla="*/ 257175 w 321469"/>
                <a:gd name="connsiteY2" fmla="*/ 35719 h 492125"/>
                <a:gd name="connsiteX3" fmla="*/ 33338 w 321469"/>
                <a:gd name="connsiteY3" fmla="*/ 0 h 492125"/>
                <a:gd name="connsiteX4" fmla="*/ 0 w 321469"/>
                <a:gd name="connsiteY4" fmla="*/ 461963 h 492125"/>
                <a:gd name="connsiteX0" fmla="*/ 0 w 321469"/>
                <a:gd name="connsiteY0" fmla="*/ 461963 h 492125"/>
                <a:gd name="connsiteX1" fmla="*/ 321469 w 321469"/>
                <a:gd name="connsiteY1" fmla="*/ 452438 h 492125"/>
                <a:gd name="connsiteX2" fmla="*/ 257175 w 321469"/>
                <a:gd name="connsiteY2" fmla="*/ 35719 h 492125"/>
                <a:gd name="connsiteX3" fmla="*/ 33338 w 321469"/>
                <a:gd name="connsiteY3" fmla="*/ 0 h 492125"/>
                <a:gd name="connsiteX4" fmla="*/ 0 w 321469"/>
                <a:gd name="connsiteY4" fmla="*/ 461963 h 492125"/>
                <a:gd name="connsiteX0" fmla="*/ 0 w 321469"/>
                <a:gd name="connsiteY0" fmla="*/ 461963 h 492125"/>
                <a:gd name="connsiteX1" fmla="*/ 321469 w 321469"/>
                <a:gd name="connsiteY1" fmla="*/ 452438 h 492125"/>
                <a:gd name="connsiteX2" fmla="*/ 257175 w 321469"/>
                <a:gd name="connsiteY2" fmla="*/ 35719 h 492125"/>
                <a:gd name="connsiteX3" fmla="*/ 33338 w 321469"/>
                <a:gd name="connsiteY3" fmla="*/ 0 h 492125"/>
                <a:gd name="connsiteX4" fmla="*/ 0 w 321469"/>
                <a:gd name="connsiteY4" fmla="*/ 461963 h 492125"/>
                <a:gd name="connsiteX0" fmla="*/ 0 w 414573"/>
                <a:gd name="connsiteY0" fmla="*/ 461963 h 492125"/>
                <a:gd name="connsiteX1" fmla="*/ 414573 w 414573"/>
                <a:gd name="connsiteY1" fmla="*/ 452438 h 492125"/>
                <a:gd name="connsiteX2" fmla="*/ 257175 w 414573"/>
                <a:gd name="connsiteY2" fmla="*/ 35719 h 492125"/>
                <a:gd name="connsiteX3" fmla="*/ 33338 w 414573"/>
                <a:gd name="connsiteY3" fmla="*/ 0 h 492125"/>
                <a:gd name="connsiteX4" fmla="*/ 0 w 414573"/>
                <a:gd name="connsiteY4" fmla="*/ 461963 h 492125"/>
                <a:gd name="connsiteX0" fmla="*/ 0 w 414573"/>
                <a:gd name="connsiteY0" fmla="*/ 827087 h 857249"/>
                <a:gd name="connsiteX1" fmla="*/ 414573 w 414573"/>
                <a:gd name="connsiteY1" fmla="*/ 817562 h 857249"/>
                <a:gd name="connsiteX2" fmla="*/ 317500 w 414573"/>
                <a:gd name="connsiteY2" fmla="*/ 0 h 857249"/>
                <a:gd name="connsiteX3" fmla="*/ 33338 w 414573"/>
                <a:gd name="connsiteY3" fmla="*/ 365124 h 857249"/>
                <a:gd name="connsiteX4" fmla="*/ 0 w 414573"/>
                <a:gd name="connsiteY4" fmla="*/ 827087 h 857249"/>
                <a:gd name="connsiteX0" fmla="*/ 0 w 414573"/>
                <a:gd name="connsiteY0" fmla="*/ 922338 h 952500"/>
                <a:gd name="connsiteX1" fmla="*/ 414573 w 414573"/>
                <a:gd name="connsiteY1" fmla="*/ 912813 h 952500"/>
                <a:gd name="connsiteX2" fmla="*/ 317500 w 414573"/>
                <a:gd name="connsiteY2" fmla="*/ 95251 h 952500"/>
                <a:gd name="connsiteX3" fmla="*/ 33338 w 414573"/>
                <a:gd name="connsiteY3" fmla="*/ 0 h 952500"/>
                <a:gd name="connsiteX4" fmla="*/ 0 w 414573"/>
                <a:gd name="connsiteY4" fmla="*/ 922338 h 952500"/>
                <a:gd name="connsiteX0" fmla="*/ 0 w 414573"/>
                <a:gd name="connsiteY0" fmla="*/ 922338 h 952500"/>
                <a:gd name="connsiteX1" fmla="*/ 414573 w 414573"/>
                <a:gd name="connsiteY1" fmla="*/ 912813 h 952500"/>
                <a:gd name="connsiteX2" fmla="*/ 317500 w 414573"/>
                <a:gd name="connsiteY2" fmla="*/ 95251 h 952500"/>
                <a:gd name="connsiteX3" fmla="*/ 33338 w 414573"/>
                <a:gd name="connsiteY3" fmla="*/ 0 h 952500"/>
                <a:gd name="connsiteX4" fmla="*/ 0 w 414573"/>
                <a:gd name="connsiteY4" fmla="*/ 922338 h 952500"/>
                <a:gd name="connsiteX0" fmla="*/ 0 w 414573"/>
                <a:gd name="connsiteY0" fmla="*/ 922338 h 952500"/>
                <a:gd name="connsiteX1" fmla="*/ 414573 w 414573"/>
                <a:gd name="connsiteY1" fmla="*/ 912813 h 952500"/>
                <a:gd name="connsiteX2" fmla="*/ 317500 w 414573"/>
                <a:gd name="connsiteY2" fmla="*/ 95251 h 952500"/>
                <a:gd name="connsiteX3" fmla="*/ 33338 w 414573"/>
                <a:gd name="connsiteY3" fmla="*/ 0 h 952500"/>
                <a:gd name="connsiteX4" fmla="*/ 0 w 414573"/>
                <a:gd name="connsiteY4" fmla="*/ 922338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573" h="952500">
                  <a:moveTo>
                    <a:pt x="0" y="922338"/>
                  </a:moveTo>
                  <a:cubicBezTo>
                    <a:pt x="138906" y="952500"/>
                    <a:pt x="307417" y="915988"/>
                    <a:pt x="414573" y="912813"/>
                  </a:cubicBezTo>
                  <a:cubicBezTo>
                    <a:pt x="342342" y="678657"/>
                    <a:pt x="304006" y="491332"/>
                    <a:pt x="317500" y="95251"/>
                  </a:cubicBezTo>
                  <a:lnTo>
                    <a:pt x="33338" y="0"/>
                  </a:lnTo>
                  <a:cubicBezTo>
                    <a:pt x="22225" y="153988"/>
                    <a:pt x="34132" y="774700"/>
                    <a:pt x="0" y="922338"/>
                  </a:cubicBezTo>
                  <a:close/>
                </a:path>
              </a:pathLst>
            </a:custGeom>
            <a:solidFill>
              <a:srgbClr val="92D050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902744" y="1385888"/>
              <a:ext cx="1128027" cy="1309687"/>
            </a:xfrm>
            <a:custGeom>
              <a:avLst/>
              <a:gdLst>
                <a:gd name="connsiteX0" fmla="*/ 157162 w 192881"/>
                <a:gd name="connsiteY0" fmla="*/ 523875 h 523875"/>
                <a:gd name="connsiteX1" fmla="*/ 192881 w 192881"/>
                <a:gd name="connsiteY1" fmla="*/ 57150 h 523875"/>
                <a:gd name="connsiteX2" fmla="*/ 0 w 192881"/>
                <a:gd name="connsiteY2" fmla="*/ 0 h 523875"/>
                <a:gd name="connsiteX3" fmla="*/ 11906 w 192881"/>
                <a:gd name="connsiteY3" fmla="*/ 442912 h 523875"/>
                <a:gd name="connsiteX4" fmla="*/ 157162 w 192881"/>
                <a:gd name="connsiteY4" fmla="*/ 523875 h 523875"/>
                <a:gd name="connsiteX0" fmla="*/ 193909 w 193909"/>
                <a:gd name="connsiteY0" fmla="*/ 556419 h 556419"/>
                <a:gd name="connsiteX1" fmla="*/ 192881 w 193909"/>
                <a:gd name="connsiteY1" fmla="*/ 57150 h 556419"/>
                <a:gd name="connsiteX2" fmla="*/ 0 w 193909"/>
                <a:gd name="connsiteY2" fmla="*/ 0 h 556419"/>
                <a:gd name="connsiteX3" fmla="*/ 11906 w 193909"/>
                <a:gd name="connsiteY3" fmla="*/ 442912 h 556419"/>
                <a:gd name="connsiteX4" fmla="*/ 193909 w 193909"/>
                <a:gd name="connsiteY4" fmla="*/ 556419 h 556419"/>
                <a:gd name="connsiteX0" fmla="*/ 193909 w 224975"/>
                <a:gd name="connsiteY0" fmla="*/ 930275 h 930275"/>
                <a:gd name="connsiteX1" fmla="*/ 224632 w 224975"/>
                <a:gd name="connsiteY1" fmla="*/ 0 h 930275"/>
                <a:gd name="connsiteX2" fmla="*/ 0 w 224975"/>
                <a:gd name="connsiteY2" fmla="*/ 373856 h 930275"/>
                <a:gd name="connsiteX3" fmla="*/ 11906 w 224975"/>
                <a:gd name="connsiteY3" fmla="*/ 816768 h 930275"/>
                <a:gd name="connsiteX4" fmla="*/ 193909 w 224975"/>
                <a:gd name="connsiteY4" fmla="*/ 930275 h 930275"/>
                <a:gd name="connsiteX0" fmla="*/ 193909 w 224975"/>
                <a:gd name="connsiteY0" fmla="*/ 930275 h 930275"/>
                <a:gd name="connsiteX1" fmla="*/ 224632 w 224975"/>
                <a:gd name="connsiteY1" fmla="*/ 0 h 930275"/>
                <a:gd name="connsiteX2" fmla="*/ 0 w 224975"/>
                <a:gd name="connsiteY2" fmla="*/ 373856 h 930275"/>
                <a:gd name="connsiteX3" fmla="*/ 11906 w 224975"/>
                <a:gd name="connsiteY3" fmla="*/ 816768 h 930275"/>
                <a:gd name="connsiteX4" fmla="*/ 193909 w 224975"/>
                <a:gd name="connsiteY4" fmla="*/ 930275 h 930275"/>
                <a:gd name="connsiteX0" fmla="*/ 1085055 w 1116121"/>
                <a:gd name="connsiteY0" fmla="*/ 1304132 h 1304132"/>
                <a:gd name="connsiteX1" fmla="*/ 1115778 w 1116121"/>
                <a:gd name="connsiteY1" fmla="*/ 373857 h 1304132"/>
                <a:gd name="connsiteX2" fmla="*/ 0 w 1116121"/>
                <a:gd name="connsiteY2" fmla="*/ 0 h 1304132"/>
                <a:gd name="connsiteX3" fmla="*/ 903052 w 1116121"/>
                <a:gd name="connsiteY3" fmla="*/ 1190625 h 1304132"/>
                <a:gd name="connsiteX4" fmla="*/ 1085055 w 1116121"/>
                <a:gd name="connsiteY4" fmla="*/ 1304132 h 1304132"/>
                <a:gd name="connsiteX0" fmla="*/ 1085055 w 1116121"/>
                <a:gd name="connsiteY0" fmla="*/ 1304132 h 1304132"/>
                <a:gd name="connsiteX1" fmla="*/ 1115778 w 1116121"/>
                <a:gd name="connsiteY1" fmla="*/ 373857 h 1304132"/>
                <a:gd name="connsiteX2" fmla="*/ 0 w 1116121"/>
                <a:gd name="connsiteY2" fmla="*/ 0 h 1304132"/>
                <a:gd name="connsiteX3" fmla="*/ 52945 w 1116121"/>
                <a:gd name="connsiteY3" fmla="*/ 792956 h 1304132"/>
                <a:gd name="connsiteX4" fmla="*/ 1085055 w 1116121"/>
                <a:gd name="connsiteY4" fmla="*/ 1304132 h 1304132"/>
                <a:gd name="connsiteX0" fmla="*/ 1154111 w 1185177"/>
                <a:gd name="connsiteY0" fmla="*/ 1216819 h 1216819"/>
                <a:gd name="connsiteX1" fmla="*/ 1184834 w 1185177"/>
                <a:gd name="connsiteY1" fmla="*/ 286544 h 1216819"/>
                <a:gd name="connsiteX2" fmla="*/ 0 w 1185177"/>
                <a:gd name="connsiteY2" fmla="*/ 0 h 1216819"/>
                <a:gd name="connsiteX3" fmla="*/ 122001 w 1185177"/>
                <a:gd name="connsiteY3" fmla="*/ 705643 h 1216819"/>
                <a:gd name="connsiteX4" fmla="*/ 1154111 w 1185177"/>
                <a:gd name="connsiteY4" fmla="*/ 1216819 h 1216819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  <a:gd name="connsiteX0" fmla="*/ 1096961 w 1128027"/>
                <a:gd name="connsiteY0" fmla="*/ 1309687 h 1309687"/>
                <a:gd name="connsiteX1" fmla="*/ 1127684 w 1128027"/>
                <a:gd name="connsiteY1" fmla="*/ 379412 h 1309687"/>
                <a:gd name="connsiteX2" fmla="*/ 0 w 1128027"/>
                <a:gd name="connsiteY2" fmla="*/ 0 h 1309687"/>
                <a:gd name="connsiteX3" fmla="*/ 64851 w 1128027"/>
                <a:gd name="connsiteY3" fmla="*/ 798511 h 1309687"/>
                <a:gd name="connsiteX4" fmla="*/ 1096961 w 1128027"/>
                <a:gd name="connsiteY4" fmla="*/ 1309687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027" h="1309687">
                  <a:moveTo>
                    <a:pt x="1096961" y="1309687"/>
                  </a:moveTo>
                  <a:cubicBezTo>
                    <a:pt x="1124635" y="1143264"/>
                    <a:pt x="1128027" y="545835"/>
                    <a:pt x="1127684" y="379412"/>
                  </a:cubicBezTo>
                  <a:lnTo>
                    <a:pt x="0" y="0"/>
                  </a:lnTo>
                  <a:cubicBezTo>
                    <a:pt x="16854" y="335226"/>
                    <a:pt x="38472" y="534723"/>
                    <a:pt x="64851" y="798511"/>
                  </a:cubicBezTo>
                  <a:cubicBezTo>
                    <a:pt x="442225" y="918896"/>
                    <a:pt x="602906" y="1022614"/>
                    <a:pt x="1096961" y="1309687"/>
                  </a:cubicBezTo>
                  <a:close/>
                </a:path>
              </a:pathLst>
            </a:custGeom>
            <a:solidFill>
              <a:srgbClr val="669900">
                <a:alpha val="49804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003675" y="2692400"/>
              <a:ext cx="1339850" cy="1539875"/>
            </a:xfrm>
            <a:custGeom>
              <a:avLst/>
              <a:gdLst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  <a:gd name="connsiteX0" fmla="*/ 0 w 1339850"/>
                <a:gd name="connsiteY0" fmla="*/ 0 h 1539875"/>
                <a:gd name="connsiteX1" fmla="*/ 285750 w 1339850"/>
                <a:gd name="connsiteY1" fmla="*/ 536575 h 1539875"/>
                <a:gd name="connsiteX2" fmla="*/ 1231900 w 1339850"/>
                <a:gd name="connsiteY2" fmla="*/ 1539875 h 1539875"/>
                <a:gd name="connsiteX3" fmla="*/ 1339850 w 1339850"/>
                <a:gd name="connsiteY3" fmla="*/ 1416050 h 1539875"/>
                <a:gd name="connsiteX4" fmla="*/ 279400 w 1339850"/>
                <a:gd name="connsiteY4" fmla="*/ 304800 h 1539875"/>
                <a:gd name="connsiteX5" fmla="*/ 152400 w 1339850"/>
                <a:gd name="connsiteY5" fmla="*/ 9525 h 1539875"/>
                <a:gd name="connsiteX6" fmla="*/ 0 w 1339850"/>
                <a:gd name="connsiteY6" fmla="*/ 0 h 153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850" h="1539875">
                  <a:moveTo>
                    <a:pt x="0" y="0"/>
                  </a:moveTo>
                  <a:cubicBezTo>
                    <a:pt x="123533" y="295842"/>
                    <a:pt x="158750" y="361474"/>
                    <a:pt x="285750" y="536575"/>
                  </a:cubicBezTo>
                  <a:cubicBezTo>
                    <a:pt x="531283" y="959908"/>
                    <a:pt x="719667" y="1278467"/>
                    <a:pt x="1231900" y="1539875"/>
                  </a:cubicBezTo>
                  <a:lnTo>
                    <a:pt x="1339850" y="1416050"/>
                  </a:lnTo>
                  <a:cubicBezTo>
                    <a:pt x="799042" y="1112308"/>
                    <a:pt x="582083" y="837142"/>
                    <a:pt x="279400" y="304800"/>
                  </a:cubicBezTo>
                  <a:cubicBezTo>
                    <a:pt x="214842" y="187325"/>
                    <a:pt x="194733" y="107950"/>
                    <a:pt x="152400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AEBE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964656" y="2181225"/>
              <a:ext cx="1032669" cy="1089025"/>
            </a:xfrm>
            <a:custGeom>
              <a:avLst/>
              <a:gdLst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35050 w 1035050"/>
                <a:gd name="connsiteY0" fmla="*/ 501650 h 1082675"/>
                <a:gd name="connsiteX1" fmla="*/ 0 w 1035050"/>
                <a:gd name="connsiteY1" fmla="*/ 0 h 1082675"/>
                <a:gd name="connsiteX2" fmla="*/ 101600 w 1035050"/>
                <a:gd name="connsiteY2" fmla="*/ 701675 h 1082675"/>
                <a:gd name="connsiteX3" fmla="*/ 466725 w 1035050"/>
                <a:gd name="connsiteY3" fmla="*/ 1082675 h 1082675"/>
                <a:gd name="connsiteX4" fmla="*/ 1035050 w 1035050"/>
                <a:gd name="connsiteY4" fmla="*/ 501650 h 1082675"/>
                <a:gd name="connsiteX0" fmla="*/ 1006475 w 1006475"/>
                <a:gd name="connsiteY0" fmla="*/ 450850 h 1031875"/>
                <a:gd name="connsiteX1" fmla="*/ 0 w 1006475"/>
                <a:gd name="connsiteY1" fmla="*/ 0 h 1031875"/>
                <a:gd name="connsiteX2" fmla="*/ 73025 w 1006475"/>
                <a:gd name="connsiteY2" fmla="*/ 650875 h 1031875"/>
                <a:gd name="connsiteX3" fmla="*/ 438150 w 1006475"/>
                <a:gd name="connsiteY3" fmla="*/ 1031875 h 1031875"/>
                <a:gd name="connsiteX4" fmla="*/ 1006475 w 1006475"/>
                <a:gd name="connsiteY4" fmla="*/ 450850 h 1031875"/>
                <a:gd name="connsiteX0" fmla="*/ 933450 w 933450"/>
                <a:gd name="connsiteY0" fmla="*/ 189442 h 770467"/>
                <a:gd name="connsiteX1" fmla="*/ 253206 w 933450"/>
                <a:gd name="connsiteY1" fmla="*/ 36248 h 770467"/>
                <a:gd name="connsiteX2" fmla="*/ 0 w 933450"/>
                <a:gd name="connsiteY2" fmla="*/ 389467 h 770467"/>
                <a:gd name="connsiteX3" fmla="*/ 365125 w 933450"/>
                <a:gd name="connsiteY3" fmla="*/ 770467 h 770467"/>
                <a:gd name="connsiteX4" fmla="*/ 933450 w 933450"/>
                <a:gd name="connsiteY4" fmla="*/ 189442 h 770467"/>
                <a:gd name="connsiteX0" fmla="*/ 1032669 w 1032669"/>
                <a:gd name="connsiteY0" fmla="*/ 508000 h 1089025"/>
                <a:gd name="connsiteX1" fmla="*/ 0 w 1032669"/>
                <a:gd name="connsiteY1" fmla="*/ 0 h 1089025"/>
                <a:gd name="connsiteX2" fmla="*/ 99219 w 1032669"/>
                <a:gd name="connsiteY2" fmla="*/ 708025 h 1089025"/>
                <a:gd name="connsiteX3" fmla="*/ 464344 w 1032669"/>
                <a:gd name="connsiteY3" fmla="*/ 1089025 h 1089025"/>
                <a:gd name="connsiteX4" fmla="*/ 1032669 w 1032669"/>
                <a:gd name="connsiteY4" fmla="*/ 508000 h 10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669" h="1089025">
                  <a:moveTo>
                    <a:pt x="1032669" y="508000"/>
                  </a:moveTo>
                  <a:cubicBezTo>
                    <a:pt x="703527" y="318558"/>
                    <a:pt x="398923" y="132292"/>
                    <a:pt x="0" y="0"/>
                  </a:cubicBezTo>
                  <a:lnTo>
                    <a:pt x="99219" y="708025"/>
                  </a:lnTo>
                  <a:cubicBezTo>
                    <a:pt x="233627" y="777875"/>
                    <a:pt x="440992" y="912858"/>
                    <a:pt x="464344" y="1089025"/>
                  </a:cubicBezTo>
                  <a:cubicBezTo>
                    <a:pt x="790311" y="1022932"/>
                    <a:pt x="1001977" y="835025"/>
                    <a:pt x="1032669" y="508000"/>
                  </a:cubicBezTo>
                  <a:close/>
                </a:path>
              </a:pathLst>
            </a:custGeom>
            <a:solidFill>
              <a:srgbClr val="996633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09575" y="4989215"/>
            <a:ext cx="8366125" cy="12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onotype Sort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Singularities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8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→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936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patch corners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Singularity valence = # adjacent patches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936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Use this inherent structure to initialize T-mesh layout fast</a:t>
            </a:r>
          </a:p>
          <a:p>
            <a:pPr marL="688975" lvl="1" indent="-231775" algn="l" eaLnBrk="1" hangingPunct="1">
              <a:buClr>
                <a:schemeClr val="accent1"/>
              </a:buClr>
              <a:buFont typeface="Monotype Sorts" pitchFamily="2" charset="2"/>
              <a:buChar char="n"/>
            </a:pPr>
            <a:r>
              <a:rPr lang="en-US" sz="2800" kern="0" dirty="0" smtClean="0">
                <a:latin typeface="+mn-lt"/>
              </a:rPr>
              <a:t>Grow pseudo-</a:t>
            </a:r>
            <a:r>
              <a:rPr lang="en-US" sz="2800" kern="0" dirty="0" err="1" smtClean="0">
                <a:latin typeface="+mn-lt"/>
              </a:rPr>
              <a:t>voronoi</a:t>
            </a:r>
            <a:r>
              <a:rPr lang="en-US" sz="2800" kern="0" dirty="0" smtClean="0">
                <a:latin typeface="+mn-lt"/>
              </a:rPr>
              <a:t> cells from singularities</a:t>
            </a:r>
          </a:p>
        </p:txBody>
      </p:sp>
      <p:sp>
        <p:nvSpPr>
          <p:cNvPr id="72" name="Freeform 71"/>
          <p:cNvSpPr/>
          <p:nvPr/>
        </p:nvSpPr>
        <p:spPr bwMode="auto">
          <a:xfrm>
            <a:off x="3982075" y="2220120"/>
            <a:ext cx="233363" cy="375444"/>
          </a:xfrm>
          <a:custGeom>
            <a:avLst/>
            <a:gdLst>
              <a:gd name="connsiteX0" fmla="*/ 7143 w 276225"/>
              <a:gd name="connsiteY0" fmla="*/ 0 h 504825"/>
              <a:gd name="connsiteX1" fmla="*/ 245268 w 276225"/>
              <a:gd name="connsiteY1" fmla="*/ 40481 h 504825"/>
              <a:gd name="connsiteX2" fmla="*/ 276225 w 276225"/>
              <a:gd name="connsiteY2" fmla="*/ 345281 h 504825"/>
              <a:gd name="connsiteX3" fmla="*/ 133350 w 276225"/>
              <a:gd name="connsiteY3" fmla="*/ 504825 h 504825"/>
              <a:gd name="connsiteX4" fmla="*/ 0 w 276225"/>
              <a:gd name="connsiteY4" fmla="*/ 250031 h 504825"/>
              <a:gd name="connsiteX5" fmla="*/ 7143 w 276225"/>
              <a:gd name="connsiteY5" fmla="*/ 0 h 504825"/>
              <a:gd name="connsiteX0" fmla="*/ 7143 w 345384"/>
              <a:gd name="connsiteY0" fmla="*/ 0 h 504825"/>
              <a:gd name="connsiteX1" fmla="*/ 245268 w 345384"/>
              <a:gd name="connsiteY1" fmla="*/ 40481 h 504825"/>
              <a:gd name="connsiteX2" fmla="*/ 345384 w 345384"/>
              <a:gd name="connsiteY2" fmla="*/ 490837 h 504825"/>
              <a:gd name="connsiteX3" fmla="*/ 133350 w 345384"/>
              <a:gd name="connsiteY3" fmla="*/ 504825 h 504825"/>
              <a:gd name="connsiteX4" fmla="*/ 0 w 345384"/>
              <a:gd name="connsiteY4" fmla="*/ 250031 h 504825"/>
              <a:gd name="connsiteX5" fmla="*/ 7143 w 345384"/>
              <a:gd name="connsiteY5" fmla="*/ 0 h 504825"/>
              <a:gd name="connsiteX0" fmla="*/ 7143 w 345384"/>
              <a:gd name="connsiteY0" fmla="*/ 0 h 703046"/>
              <a:gd name="connsiteX1" fmla="*/ 245268 w 345384"/>
              <a:gd name="connsiteY1" fmla="*/ 40481 h 703046"/>
              <a:gd name="connsiteX2" fmla="*/ 345384 w 345384"/>
              <a:gd name="connsiteY2" fmla="*/ 490837 h 703046"/>
              <a:gd name="connsiteX3" fmla="*/ 182559 w 345384"/>
              <a:gd name="connsiteY3" fmla="*/ 703046 h 703046"/>
              <a:gd name="connsiteX4" fmla="*/ 0 w 345384"/>
              <a:gd name="connsiteY4" fmla="*/ 250031 h 703046"/>
              <a:gd name="connsiteX5" fmla="*/ 7143 w 345384"/>
              <a:gd name="connsiteY5" fmla="*/ 0 h 703046"/>
              <a:gd name="connsiteX0" fmla="*/ 60553 w 398794"/>
              <a:gd name="connsiteY0" fmla="*/ 0 h 703046"/>
              <a:gd name="connsiteX1" fmla="*/ 298678 w 398794"/>
              <a:gd name="connsiteY1" fmla="*/ 40481 h 703046"/>
              <a:gd name="connsiteX2" fmla="*/ 398794 w 398794"/>
              <a:gd name="connsiteY2" fmla="*/ 490837 h 703046"/>
              <a:gd name="connsiteX3" fmla="*/ 235969 w 398794"/>
              <a:gd name="connsiteY3" fmla="*/ 703046 h 703046"/>
              <a:gd name="connsiteX4" fmla="*/ 0 w 398794"/>
              <a:gd name="connsiteY4" fmla="*/ 343920 h 703046"/>
              <a:gd name="connsiteX5" fmla="*/ 60553 w 398794"/>
              <a:gd name="connsiteY5" fmla="*/ 0 h 703046"/>
              <a:gd name="connsiteX0" fmla="*/ 0 w 402333"/>
              <a:gd name="connsiteY0" fmla="*/ 0 h 813119"/>
              <a:gd name="connsiteX1" fmla="*/ 302217 w 402333"/>
              <a:gd name="connsiteY1" fmla="*/ 150554 h 813119"/>
              <a:gd name="connsiteX2" fmla="*/ 402333 w 402333"/>
              <a:gd name="connsiteY2" fmla="*/ 600910 h 813119"/>
              <a:gd name="connsiteX3" fmla="*/ 239508 w 402333"/>
              <a:gd name="connsiteY3" fmla="*/ 813119 h 813119"/>
              <a:gd name="connsiteX4" fmla="*/ 3539 w 402333"/>
              <a:gd name="connsiteY4" fmla="*/ 453993 h 813119"/>
              <a:gd name="connsiteX5" fmla="*/ 0 w 402333"/>
              <a:gd name="connsiteY5" fmla="*/ 0 h 813119"/>
              <a:gd name="connsiteX0" fmla="*/ 47469 w 399973"/>
              <a:gd name="connsiteY0" fmla="*/ 0 h 745653"/>
              <a:gd name="connsiteX1" fmla="*/ 299857 w 399973"/>
              <a:gd name="connsiteY1" fmla="*/ 83088 h 745653"/>
              <a:gd name="connsiteX2" fmla="*/ 399973 w 399973"/>
              <a:gd name="connsiteY2" fmla="*/ 533444 h 745653"/>
              <a:gd name="connsiteX3" fmla="*/ 237148 w 399973"/>
              <a:gd name="connsiteY3" fmla="*/ 745653 h 745653"/>
              <a:gd name="connsiteX4" fmla="*/ 1179 w 399973"/>
              <a:gd name="connsiteY4" fmla="*/ 386527 h 745653"/>
              <a:gd name="connsiteX5" fmla="*/ 47469 w 399973"/>
              <a:gd name="connsiteY5" fmla="*/ 0 h 745653"/>
              <a:gd name="connsiteX0" fmla="*/ 47470 w 399974"/>
              <a:gd name="connsiteY0" fmla="*/ 0 h 745653"/>
              <a:gd name="connsiteX1" fmla="*/ 299859 w 399974"/>
              <a:gd name="connsiteY1" fmla="*/ 83088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349740 w 399974"/>
              <a:gd name="connsiteY1" fmla="*/ 83088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349740 w 399974"/>
              <a:gd name="connsiteY1" fmla="*/ 83088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239359 w 399974"/>
              <a:gd name="connsiteY1" fmla="*/ 249972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333413 w 399974"/>
              <a:gd name="connsiteY1" fmla="*/ 61783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333413 w 399974"/>
              <a:gd name="connsiteY1" fmla="*/ 61783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333413 w 399974"/>
              <a:gd name="connsiteY1" fmla="*/ 61783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399974"/>
              <a:gd name="connsiteY0" fmla="*/ 0 h 745653"/>
              <a:gd name="connsiteX1" fmla="*/ 397505 w 399974"/>
              <a:gd name="connsiteY1" fmla="*/ 61783 h 745653"/>
              <a:gd name="connsiteX2" fmla="*/ 399974 w 399974"/>
              <a:gd name="connsiteY2" fmla="*/ 533444 h 745653"/>
              <a:gd name="connsiteX3" fmla="*/ 237149 w 399974"/>
              <a:gd name="connsiteY3" fmla="*/ 745653 h 745653"/>
              <a:gd name="connsiteX4" fmla="*/ 1180 w 399974"/>
              <a:gd name="connsiteY4" fmla="*/ 386527 h 745653"/>
              <a:gd name="connsiteX5" fmla="*/ 47470 w 399974"/>
              <a:gd name="connsiteY5" fmla="*/ 0 h 745653"/>
              <a:gd name="connsiteX0" fmla="*/ 47470 w 456946"/>
              <a:gd name="connsiteY0" fmla="*/ 0 h 745653"/>
              <a:gd name="connsiteX1" fmla="*/ 397505 w 456946"/>
              <a:gd name="connsiteY1" fmla="*/ 61783 h 745653"/>
              <a:gd name="connsiteX2" fmla="*/ 456946 w 456946"/>
              <a:gd name="connsiteY2" fmla="*/ 533444 h 745653"/>
              <a:gd name="connsiteX3" fmla="*/ 237149 w 456946"/>
              <a:gd name="connsiteY3" fmla="*/ 745653 h 745653"/>
              <a:gd name="connsiteX4" fmla="*/ 1180 w 456946"/>
              <a:gd name="connsiteY4" fmla="*/ 386527 h 745653"/>
              <a:gd name="connsiteX5" fmla="*/ 47470 w 456946"/>
              <a:gd name="connsiteY5" fmla="*/ 0 h 745653"/>
              <a:gd name="connsiteX0" fmla="*/ 47470 w 407096"/>
              <a:gd name="connsiteY0" fmla="*/ 0 h 766400"/>
              <a:gd name="connsiteX1" fmla="*/ 397505 w 407096"/>
              <a:gd name="connsiteY1" fmla="*/ 61783 h 766400"/>
              <a:gd name="connsiteX2" fmla="*/ 407096 w 407096"/>
              <a:gd name="connsiteY2" fmla="*/ 766400 h 766400"/>
              <a:gd name="connsiteX3" fmla="*/ 237149 w 407096"/>
              <a:gd name="connsiteY3" fmla="*/ 745653 h 766400"/>
              <a:gd name="connsiteX4" fmla="*/ 1180 w 407096"/>
              <a:gd name="connsiteY4" fmla="*/ 386527 h 766400"/>
              <a:gd name="connsiteX5" fmla="*/ 47470 w 407096"/>
              <a:gd name="connsiteY5" fmla="*/ 0 h 766400"/>
              <a:gd name="connsiteX0" fmla="*/ 47470 w 456946"/>
              <a:gd name="connsiteY0" fmla="*/ 0 h 745653"/>
              <a:gd name="connsiteX1" fmla="*/ 397505 w 456946"/>
              <a:gd name="connsiteY1" fmla="*/ 61783 h 745653"/>
              <a:gd name="connsiteX2" fmla="*/ 456946 w 456946"/>
              <a:gd name="connsiteY2" fmla="*/ 500651 h 745653"/>
              <a:gd name="connsiteX3" fmla="*/ 237149 w 456946"/>
              <a:gd name="connsiteY3" fmla="*/ 745653 h 745653"/>
              <a:gd name="connsiteX4" fmla="*/ 1180 w 456946"/>
              <a:gd name="connsiteY4" fmla="*/ 386527 h 745653"/>
              <a:gd name="connsiteX5" fmla="*/ 47470 w 456946"/>
              <a:gd name="connsiteY5" fmla="*/ 0 h 745653"/>
              <a:gd name="connsiteX0" fmla="*/ 47470 w 456946"/>
              <a:gd name="connsiteY0" fmla="*/ 0 h 745653"/>
              <a:gd name="connsiteX1" fmla="*/ 397505 w 456946"/>
              <a:gd name="connsiteY1" fmla="*/ 225118 h 745653"/>
              <a:gd name="connsiteX2" fmla="*/ 456946 w 456946"/>
              <a:gd name="connsiteY2" fmla="*/ 500651 h 745653"/>
              <a:gd name="connsiteX3" fmla="*/ 237149 w 456946"/>
              <a:gd name="connsiteY3" fmla="*/ 745653 h 745653"/>
              <a:gd name="connsiteX4" fmla="*/ 1180 w 456946"/>
              <a:gd name="connsiteY4" fmla="*/ 386527 h 745653"/>
              <a:gd name="connsiteX5" fmla="*/ 47470 w 456946"/>
              <a:gd name="connsiteY5" fmla="*/ 0 h 745653"/>
              <a:gd name="connsiteX0" fmla="*/ 47470 w 456946"/>
              <a:gd name="connsiteY0" fmla="*/ 0 h 745653"/>
              <a:gd name="connsiteX1" fmla="*/ 397505 w 456946"/>
              <a:gd name="connsiteY1" fmla="*/ 225118 h 745653"/>
              <a:gd name="connsiteX2" fmla="*/ 456946 w 456946"/>
              <a:gd name="connsiteY2" fmla="*/ 500651 h 745653"/>
              <a:gd name="connsiteX3" fmla="*/ 237149 w 456946"/>
              <a:gd name="connsiteY3" fmla="*/ 745653 h 745653"/>
              <a:gd name="connsiteX4" fmla="*/ 1180 w 456946"/>
              <a:gd name="connsiteY4" fmla="*/ 386527 h 745653"/>
              <a:gd name="connsiteX5" fmla="*/ 47470 w 456946"/>
              <a:gd name="connsiteY5" fmla="*/ 0 h 745653"/>
              <a:gd name="connsiteX0" fmla="*/ 47470 w 456946"/>
              <a:gd name="connsiteY0" fmla="*/ 0 h 745653"/>
              <a:gd name="connsiteX1" fmla="*/ 397505 w 456946"/>
              <a:gd name="connsiteY1" fmla="*/ 225118 h 745653"/>
              <a:gd name="connsiteX2" fmla="*/ 456946 w 456946"/>
              <a:gd name="connsiteY2" fmla="*/ 500651 h 745653"/>
              <a:gd name="connsiteX3" fmla="*/ 237149 w 456946"/>
              <a:gd name="connsiteY3" fmla="*/ 745653 h 745653"/>
              <a:gd name="connsiteX4" fmla="*/ 1180 w 456946"/>
              <a:gd name="connsiteY4" fmla="*/ 386527 h 745653"/>
              <a:gd name="connsiteX5" fmla="*/ 47470 w 456946"/>
              <a:gd name="connsiteY5" fmla="*/ 0 h 745653"/>
              <a:gd name="connsiteX0" fmla="*/ 136487 w 456946"/>
              <a:gd name="connsiteY0" fmla="*/ 0 h 564567"/>
              <a:gd name="connsiteX1" fmla="*/ 397505 w 456946"/>
              <a:gd name="connsiteY1" fmla="*/ 44032 h 564567"/>
              <a:gd name="connsiteX2" fmla="*/ 456946 w 456946"/>
              <a:gd name="connsiteY2" fmla="*/ 319565 h 564567"/>
              <a:gd name="connsiteX3" fmla="*/ 237149 w 456946"/>
              <a:gd name="connsiteY3" fmla="*/ 564567 h 564567"/>
              <a:gd name="connsiteX4" fmla="*/ 1180 w 456946"/>
              <a:gd name="connsiteY4" fmla="*/ 205441 h 564567"/>
              <a:gd name="connsiteX5" fmla="*/ 136487 w 456946"/>
              <a:gd name="connsiteY5" fmla="*/ 0 h 564567"/>
              <a:gd name="connsiteX0" fmla="*/ 74774 w 395233"/>
              <a:gd name="connsiteY0" fmla="*/ 0 h 564567"/>
              <a:gd name="connsiteX1" fmla="*/ 335792 w 395233"/>
              <a:gd name="connsiteY1" fmla="*/ 44032 h 564567"/>
              <a:gd name="connsiteX2" fmla="*/ 395233 w 395233"/>
              <a:gd name="connsiteY2" fmla="*/ 319565 h 564567"/>
              <a:gd name="connsiteX3" fmla="*/ 175436 w 395233"/>
              <a:gd name="connsiteY3" fmla="*/ 564567 h 564567"/>
              <a:gd name="connsiteX4" fmla="*/ 1180 w 395233"/>
              <a:gd name="connsiteY4" fmla="*/ 284986 h 564567"/>
              <a:gd name="connsiteX5" fmla="*/ 74774 w 395233"/>
              <a:gd name="connsiteY5" fmla="*/ 0 h 564567"/>
              <a:gd name="connsiteX0" fmla="*/ 73594 w 394053"/>
              <a:gd name="connsiteY0" fmla="*/ 0 h 564567"/>
              <a:gd name="connsiteX1" fmla="*/ 334612 w 394053"/>
              <a:gd name="connsiteY1" fmla="*/ 44032 h 564567"/>
              <a:gd name="connsiteX2" fmla="*/ 394053 w 394053"/>
              <a:gd name="connsiteY2" fmla="*/ 319565 h 564567"/>
              <a:gd name="connsiteX3" fmla="*/ 174256 w 394053"/>
              <a:gd name="connsiteY3" fmla="*/ 564567 h 564567"/>
              <a:gd name="connsiteX4" fmla="*/ 0 w 394053"/>
              <a:gd name="connsiteY4" fmla="*/ 284986 h 564567"/>
              <a:gd name="connsiteX5" fmla="*/ 73594 w 394053"/>
              <a:gd name="connsiteY5" fmla="*/ 0 h 564567"/>
              <a:gd name="connsiteX0" fmla="*/ 73594 w 394053"/>
              <a:gd name="connsiteY0" fmla="*/ 0 h 564567"/>
              <a:gd name="connsiteX1" fmla="*/ 334612 w 394053"/>
              <a:gd name="connsiteY1" fmla="*/ 44032 h 564567"/>
              <a:gd name="connsiteX2" fmla="*/ 394053 w 394053"/>
              <a:gd name="connsiteY2" fmla="*/ 319565 h 564567"/>
              <a:gd name="connsiteX3" fmla="*/ 174256 w 394053"/>
              <a:gd name="connsiteY3" fmla="*/ 564567 h 564567"/>
              <a:gd name="connsiteX4" fmla="*/ 0 w 394053"/>
              <a:gd name="connsiteY4" fmla="*/ 284986 h 564567"/>
              <a:gd name="connsiteX5" fmla="*/ 73594 w 394053"/>
              <a:gd name="connsiteY5" fmla="*/ 0 h 564567"/>
              <a:gd name="connsiteX0" fmla="*/ 73594 w 394053"/>
              <a:gd name="connsiteY0" fmla="*/ 0 h 564567"/>
              <a:gd name="connsiteX1" fmla="*/ 334612 w 394053"/>
              <a:gd name="connsiteY1" fmla="*/ 44032 h 564567"/>
              <a:gd name="connsiteX2" fmla="*/ 394053 w 394053"/>
              <a:gd name="connsiteY2" fmla="*/ 319565 h 564567"/>
              <a:gd name="connsiteX3" fmla="*/ 174256 w 394053"/>
              <a:gd name="connsiteY3" fmla="*/ 564567 h 564567"/>
              <a:gd name="connsiteX4" fmla="*/ 0 w 394053"/>
              <a:gd name="connsiteY4" fmla="*/ 284986 h 564567"/>
              <a:gd name="connsiteX5" fmla="*/ 73594 w 394053"/>
              <a:gd name="connsiteY5" fmla="*/ 0 h 564567"/>
              <a:gd name="connsiteX0" fmla="*/ 124624 w 445083"/>
              <a:gd name="connsiteY0" fmla="*/ 0 h 564567"/>
              <a:gd name="connsiteX1" fmla="*/ 385642 w 445083"/>
              <a:gd name="connsiteY1" fmla="*/ 44032 h 564567"/>
              <a:gd name="connsiteX2" fmla="*/ 445083 w 445083"/>
              <a:gd name="connsiteY2" fmla="*/ 319565 h 564567"/>
              <a:gd name="connsiteX3" fmla="*/ 225286 w 445083"/>
              <a:gd name="connsiteY3" fmla="*/ 564567 h 564567"/>
              <a:gd name="connsiteX4" fmla="*/ 0 w 445083"/>
              <a:gd name="connsiteY4" fmla="*/ 345403 h 564567"/>
              <a:gd name="connsiteX5" fmla="*/ 124624 w 445083"/>
              <a:gd name="connsiteY5" fmla="*/ 0 h 564567"/>
              <a:gd name="connsiteX0" fmla="*/ 281293 w 601752"/>
              <a:gd name="connsiteY0" fmla="*/ 0 h 564567"/>
              <a:gd name="connsiteX1" fmla="*/ 542311 w 601752"/>
              <a:gd name="connsiteY1" fmla="*/ 44032 h 564567"/>
              <a:gd name="connsiteX2" fmla="*/ 601752 w 601752"/>
              <a:gd name="connsiteY2" fmla="*/ 319565 h 564567"/>
              <a:gd name="connsiteX3" fmla="*/ 381955 w 601752"/>
              <a:gd name="connsiteY3" fmla="*/ 564567 h 564567"/>
              <a:gd name="connsiteX4" fmla="*/ 0 w 601752"/>
              <a:gd name="connsiteY4" fmla="*/ 395113 h 564567"/>
              <a:gd name="connsiteX5" fmla="*/ 281293 w 601752"/>
              <a:gd name="connsiteY5" fmla="*/ 0 h 564567"/>
              <a:gd name="connsiteX0" fmla="*/ 28486 w 348945"/>
              <a:gd name="connsiteY0" fmla="*/ 0 h 564567"/>
              <a:gd name="connsiteX1" fmla="*/ 289504 w 348945"/>
              <a:gd name="connsiteY1" fmla="*/ 44032 h 564567"/>
              <a:gd name="connsiteX2" fmla="*/ 348945 w 348945"/>
              <a:gd name="connsiteY2" fmla="*/ 319565 h 564567"/>
              <a:gd name="connsiteX3" fmla="*/ 129148 w 348945"/>
              <a:gd name="connsiteY3" fmla="*/ 564567 h 564567"/>
              <a:gd name="connsiteX4" fmla="*/ 0 w 348945"/>
              <a:gd name="connsiteY4" fmla="*/ 296408 h 564567"/>
              <a:gd name="connsiteX5" fmla="*/ 28486 w 348945"/>
              <a:gd name="connsiteY5" fmla="*/ 0 h 564567"/>
              <a:gd name="connsiteX0" fmla="*/ 28486 w 348945"/>
              <a:gd name="connsiteY0" fmla="*/ 0 h 564567"/>
              <a:gd name="connsiteX1" fmla="*/ 289504 w 348945"/>
              <a:gd name="connsiteY1" fmla="*/ 44032 h 564567"/>
              <a:gd name="connsiteX2" fmla="*/ 348945 w 348945"/>
              <a:gd name="connsiteY2" fmla="*/ 319565 h 564567"/>
              <a:gd name="connsiteX3" fmla="*/ 129148 w 348945"/>
              <a:gd name="connsiteY3" fmla="*/ 564567 h 564567"/>
              <a:gd name="connsiteX4" fmla="*/ 0 w 348945"/>
              <a:gd name="connsiteY4" fmla="*/ 296408 h 564567"/>
              <a:gd name="connsiteX5" fmla="*/ 28486 w 348945"/>
              <a:gd name="connsiteY5" fmla="*/ 0 h 564567"/>
              <a:gd name="connsiteX0" fmla="*/ 28486 w 348945"/>
              <a:gd name="connsiteY0" fmla="*/ 0 h 564567"/>
              <a:gd name="connsiteX1" fmla="*/ 289504 w 348945"/>
              <a:gd name="connsiteY1" fmla="*/ 44032 h 564567"/>
              <a:gd name="connsiteX2" fmla="*/ 348945 w 348945"/>
              <a:gd name="connsiteY2" fmla="*/ 319565 h 564567"/>
              <a:gd name="connsiteX3" fmla="*/ 129148 w 348945"/>
              <a:gd name="connsiteY3" fmla="*/ 564567 h 564567"/>
              <a:gd name="connsiteX4" fmla="*/ 0 w 348945"/>
              <a:gd name="connsiteY4" fmla="*/ 296408 h 564567"/>
              <a:gd name="connsiteX5" fmla="*/ 28486 w 348945"/>
              <a:gd name="connsiteY5" fmla="*/ 0 h 564567"/>
              <a:gd name="connsiteX0" fmla="*/ 28486 w 348945"/>
              <a:gd name="connsiteY0" fmla="*/ 0 h 564567"/>
              <a:gd name="connsiteX1" fmla="*/ 289504 w 348945"/>
              <a:gd name="connsiteY1" fmla="*/ 44032 h 564567"/>
              <a:gd name="connsiteX2" fmla="*/ 348945 w 348945"/>
              <a:gd name="connsiteY2" fmla="*/ 319565 h 564567"/>
              <a:gd name="connsiteX3" fmla="*/ 129148 w 348945"/>
              <a:gd name="connsiteY3" fmla="*/ 564567 h 564567"/>
              <a:gd name="connsiteX4" fmla="*/ 0 w 348945"/>
              <a:gd name="connsiteY4" fmla="*/ 296408 h 564567"/>
              <a:gd name="connsiteX5" fmla="*/ 28486 w 348945"/>
              <a:gd name="connsiteY5" fmla="*/ 0 h 564567"/>
              <a:gd name="connsiteX0" fmla="*/ 0 w 526976"/>
              <a:gd name="connsiteY0" fmla="*/ 0 h 1153990"/>
              <a:gd name="connsiteX1" fmla="*/ 467535 w 526976"/>
              <a:gd name="connsiteY1" fmla="*/ 633455 h 1153990"/>
              <a:gd name="connsiteX2" fmla="*/ 526976 w 526976"/>
              <a:gd name="connsiteY2" fmla="*/ 908988 h 1153990"/>
              <a:gd name="connsiteX3" fmla="*/ 307179 w 526976"/>
              <a:gd name="connsiteY3" fmla="*/ 1153990 h 1153990"/>
              <a:gd name="connsiteX4" fmla="*/ 178031 w 526976"/>
              <a:gd name="connsiteY4" fmla="*/ 885831 h 1153990"/>
              <a:gd name="connsiteX5" fmla="*/ 0 w 526976"/>
              <a:gd name="connsiteY5" fmla="*/ 0 h 1153990"/>
              <a:gd name="connsiteX0" fmla="*/ 53410 w 348945"/>
              <a:gd name="connsiteY0" fmla="*/ 0 h 559833"/>
              <a:gd name="connsiteX1" fmla="*/ 289504 w 348945"/>
              <a:gd name="connsiteY1" fmla="*/ 39298 h 559833"/>
              <a:gd name="connsiteX2" fmla="*/ 348945 w 348945"/>
              <a:gd name="connsiteY2" fmla="*/ 314831 h 559833"/>
              <a:gd name="connsiteX3" fmla="*/ 129148 w 348945"/>
              <a:gd name="connsiteY3" fmla="*/ 559833 h 559833"/>
              <a:gd name="connsiteX4" fmla="*/ 0 w 348945"/>
              <a:gd name="connsiteY4" fmla="*/ 291674 h 559833"/>
              <a:gd name="connsiteX5" fmla="*/ 53410 w 348945"/>
              <a:gd name="connsiteY5" fmla="*/ 0 h 559833"/>
              <a:gd name="connsiteX0" fmla="*/ 53410 w 348945"/>
              <a:gd name="connsiteY0" fmla="*/ 0 h 559833"/>
              <a:gd name="connsiteX1" fmla="*/ 289504 w 348945"/>
              <a:gd name="connsiteY1" fmla="*/ 39298 h 559833"/>
              <a:gd name="connsiteX2" fmla="*/ 348945 w 348945"/>
              <a:gd name="connsiteY2" fmla="*/ 314831 h 559833"/>
              <a:gd name="connsiteX3" fmla="*/ 129148 w 348945"/>
              <a:gd name="connsiteY3" fmla="*/ 559833 h 559833"/>
              <a:gd name="connsiteX4" fmla="*/ 0 w 348945"/>
              <a:gd name="connsiteY4" fmla="*/ 291674 h 559833"/>
              <a:gd name="connsiteX5" fmla="*/ 53410 w 348945"/>
              <a:gd name="connsiteY5" fmla="*/ 0 h 559833"/>
              <a:gd name="connsiteX0" fmla="*/ 53410 w 348945"/>
              <a:gd name="connsiteY0" fmla="*/ 0 h 559833"/>
              <a:gd name="connsiteX1" fmla="*/ 289504 w 348945"/>
              <a:gd name="connsiteY1" fmla="*/ 39298 h 559833"/>
              <a:gd name="connsiteX2" fmla="*/ 348945 w 348945"/>
              <a:gd name="connsiteY2" fmla="*/ 314831 h 559833"/>
              <a:gd name="connsiteX3" fmla="*/ 129148 w 348945"/>
              <a:gd name="connsiteY3" fmla="*/ 559833 h 559833"/>
              <a:gd name="connsiteX4" fmla="*/ 0 w 348945"/>
              <a:gd name="connsiteY4" fmla="*/ 291674 h 559833"/>
              <a:gd name="connsiteX5" fmla="*/ 53410 w 348945"/>
              <a:gd name="connsiteY5" fmla="*/ 0 h 559833"/>
              <a:gd name="connsiteX0" fmla="*/ 53410 w 348945"/>
              <a:gd name="connsiteY0" fmla="*/ 0 h 559833"/>
              <a:gd name="connsiteX1" fmla="*/ 289504 w 348945"/>
              <a:gd name="connsiteY1" fmla="*/ 39298 h 559833"/>
              <a:gd name="connsiteX2" fmla="*/ 348945 w 348945"/>
              <a:gd name="connsiteY2" fmla="*/ 314831 h 559833"/>
              <a:gd name="connsiteX3" fmla="*/ 129148 w 348945"/>
              <a:gd name="connsiteY3" fmla="*/ 559833 h 559833"/>
              <a:gd name="connsiteX4" fmla="*/ 0 w 348945"/>
              <a:gd name="connsiteY4" fmla="*/ 291674 h 559833"/>
              <a:gd name="connsiteX5" fmla="*/ 53410 w 348945"/>
              <a:gd name="connsiteY5" fmla="*/ 0 h 559833"/>
              <a:gd name="connsiteX0" fmla="*/ 53410 w 348945"/>
              <a:gd name="connsiteY0" fmla="*/ 0 h 559833"/>
              <a:gd name="connsiteX1" fmla="*/ 289504 w 348945"/>
              <a:gd name="connsiteY1" fmla="*/ 39298 h 559833"/>
              <a:gd name="connsiteX2" fmla="*/ 348945 w 348945"/>
              <a:gd name="connsiteY2" fmla="*/ 314831 h 559833"/>
              <a:gd name="connsiteX3" fmla="*/ 129148 w 348945"/>
              <a:gd name="connsiteY3" fmla="*/ 559833 h 559833"/>
              <a:gd name="connsiteX4" fmla="*/ 0 w 348945"/>
              <a:gd name="connsiteY4" fmla="*/ 291674 h 559833"/>
              <a:gd name="connsiteX5" fmla="*/ 53410 w 348945"/>
              <a:gd name="connsiteY5" fmla="*/ 0 h 5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945" h="559833">
                <a:moveTo>
                  <a:pt x="53410" y="0"/>
                </a:moveTo>
                <a:cubicBezTo>
                  <a:pt x="144267" y="50973"/>
                  <a:pt x="210806" y="26199"/>
                  <a:pt x="289504" y="39298"/>
                </a:cubicBezTo>
                <a:cubicBezTo>
                  <a:pt x="272525" y="166723"/>
                  <a:pt x="319639" y="257132"/>
                  <a:pt x="348945" y="314831"/>
                </a:cubicBezTo>
                <a:lnTo>
                  <a:pt x="129148" y="559833"/>
                </a:lnTo>
                <a:cubicBezTo>
                  <a:pt x="81104" y="455987"/>
                  <a:pt x="98728" y="439559"/>
                  <a:pt x="0" y="291674"/>
                </a:cubicBezTo>
                <a:cubicBezTo>
                  <a:pt x="36705" y="183829"/>
                  <a:pt x="39707" y="135270"/>
                  <a:pt x="53410" y="0"/>
                </a:cubicBezTo>
                <a:close/>
              </a:path>
            </a:pathLst>
          </a:custGeom>
          <a:solidFill>
            <a:srgbClr val="FF9933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 w="12700">
                <a:solidFill>
                  <a:schemeClr val="tx1"/>
                </a:solidFill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026593" y="2306379"/>
            <a:ext cx="68606" cy="68613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095199" y="1714191"/>
            <a:ext cx="2761702" cy="722761"/>
            <a:chOff x="3845719" y="1757272"/>
            <a:chExt cx="3560118" cy="915800"/>
          </a:xfrm>
        </p:grpSpPr>
        <p:sp>
          <p:nvSpPr>
            <p:cNvPr id="42" name="TextBox 41"/>
            <p:cNvSpPr txBox="1"/>
            <p:nvPr/>
          </p:nvSpPr>
          <p:spPr>
            <a:xfrm>
              <a:off x="4837991" y="1757272"/>
              <a:ext cx="1576182" cy="822886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singularity</a:t>
              </a:r>
            </a:p>
            <a:p>
              <a:r>
                <a:rPr lang="en-US" dirty="0" smtClean="0">
                  <a:solidFill>
                    <a:srgbClr val="008000"/>
                  </a:solidFill>
                </a:rPr>
                <a:t>valence 5</a:t>
              </a:r>
            </a:p>
          </p:txBody>
        </p:sp>
        <p:cxnSp>
          <p:nvCxnSpPr>
            <p:cNvPr id="44" name="Straight Arrow Connector 43"/>
            <p:cNvCxnSpPr>
              <a:stCxn id="42" idx="1"/>
              <a:endCxn id="16" idx="6"/>
            </p:cNvCxnSpPr>
            <p:nvPr/>
          </p:nvCxnSpPr>
          <p:spPr bwMode="auto">
            <a:xfrm rot="10800000" flipV="1">
              <a:off x="3845719" y="2168714"/>
              <a:ext cx="992271" cy="382380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>
              <a:stCxn id="42" idx="3"/>
              <a:endCxn id="33" idx="2"/>
            </p:cNvCxnSpPr>
            <p:nvPr/>
          </p:nvCxnSpPr>
          <p:spPr bwMode="auto">
            <a:xfrm>
              <a:off x="6414173" y="2168715"/>
              <a:ext cx="991664" cy="504357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4608333" y="1961006"/>
            <a:ext cx="94884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pseudo-</a:t>
            </a:r>
            <a:br>
              <a:rPr lang="en-US" dirty="0" smtClean="0">
                <a:solidFill>
                  <a:srgbClr val="CC6600"/>
                </a:solidFill>
              </a:rPr>
            </a:br>
            <a:r>
              <a:rPr lang="en-US" dirty="0" err="1" smtClean="0">
                <a:solidFill>
                  <a:srgbClr val="CC6600"/>
                </a:solidFill>
              </a:rPr>
              <a:t>Voronoi</a:t>
            </a:r>
            <a:r>
              <a:rPr lang="en-US" dirty="0" smtClean="0">
                <a:solidFill>
                  <a:srgbClr val="CC6600"/>
                </a:solidFill>
              </a:rPr>
              <a:t/>
            </a:r>
            <a:br>
              <a:rPr lang="en-US" dirty="0" smtClean="0">
                <a:solidFill>
                  <a:srgbClr val="CC6600"/>
                </a:solidFill>
              </a:rPr>
            </a:br>
            <a:r>
              <a:rPr lang="en-US" dirty="0" smtClean="0">
                <a:solidFill>
                  <a:srgbClr val="CC6600"/>
                </a:solidFill>
              </a:rPr>
              <a:t>cell</a:t>
            </a:r>
            <a:endParaRPr lang="en-US" dirty="0">
              <a:solidFill>
                <a:srgbClr val="CC6600"/>
              </a:solidFill>
            </a:endParaRPr>
          </a:p>
        </p:txBody>
      </p:sp>
      <p:cxnSp>
        <p:nvCxnSpPr>
          <p:cNvPr id="75" name="Straight Arrow Connector 74"/>
          <p:cNvCxnSpPr>
            <a:stCxn id="73" idx="1"/>
            <a:endCxn id="72" idx="2"/>
          </p:cNvCxnSpPr>
          <p:nvPr/>
        </p:nvCxnSpPr>
        <p:spPr bwMode="auto">
          <a:xfrm rot="10800000" flipV="1">
            <a:off x="4215439" y="2376505"/>
            <a:ext cx="392895" cy="54752"/>
          </a:xfrm>
          <a:prstGeom prst="straightConnector1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33" grpId="0" animBg="1"/>
      <p:bldP spid="16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120" y="1382545"/>
            <a:ext cx="3456000" cy="440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7" descr="step0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3120" y="1386310"/>
            <a:ext cx="3455009" cy="4395342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129" y="1382545"/>
            <a:ext cx="3456000" cy="440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129" y="1382545"/>
            <a:ext cx="3456000" cy="440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129" y="1382545"/>
            <a:ext cx="3456000" cy="4389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129" y="1379777"/>
            <a:ext cx="3456000" cy="4389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3120" y="1379777"/>
            <a:ext cx="3456000" cy="4389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/>
        <p:txBody>
          <a:bodyPr tIns="35203" anchor="ctr"/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4000" dirty="0" smtClean="0"/>
              <a:t>T-mesh layout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 tIns="25602" anchor="t">
            <a:normAutofit fontScale="70000" lnSpcReduction="20000"/>
          </a:bodyPr>
          <a:lstStyle/>
          <a:p>
            <a:pPr marL="391686" indent="-293764">
              <a:spcAft>
                <a:spcPts val="1293"/>
              </a:spcAft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Start with feature-aligned </a:t>
            </a:r>
            <a:r>
              <a:rPr lang="en-US" sz="2900" dirty="0" err="1" smtClean="0"/>
              <a:t>parametrization</a:t>
            </a:r>
            <a:endParaRPr lang="en-US" sz="2900" dirty="0" smtClean="0"/>
          </a:p>
          <a:p>
            <a:pPr marL="391686" indent="-293764">
              <a:spcAft>
                <a:spcPts val="1293"/>
              </a:spcAft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Singularity cell expansion</a:t>
            </a:r>
          </a:p>
          <a:p>
            <a:pPr marL="391686" indent="-293764">
              <a:spcAft>
                <a:spcPts val="1293"/>
              </a:spcAft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Remove holes</a:t>
            </a:r>
          </a:p>
          <a:p>
            <a:pPr marL="783372" lvl="1" indent="-293764">
              <a:spcAft>
                <a:spcPts val="1032"/>
              </a:spcAft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Adjust boundaries</a:t>
            </a:r>
          </a:p>
          <a:p>
            <a:pPr marL="783372" lvl="1" indent="-293764">
              <a:spcAft>
                <a:spcPts val="1032"/>
              </a:spcAft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Introduce patches if needed</a:t>
            </a:r>
          </a:p>
          <a:p>
            <a:pPr marL="391686" indent="-293764">
              <a:spcAft>
                <a:spcPts val="1293"/>
              </a:spcAft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Split into quads</a:t>
            </a:r>
          </a:p>
          <a:p>
            <a:pPr marL="391686" indent="-293764">
              <a:spcAft>
                <a:spcPts val="1293"/>
              </a:spcAft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Reduce number of T-joints</a:t>
            </a:r>
          </a:p>
          <a:p>
            <a:pPr marL="783372" lvl="1" indent="-293764">
              <a:spcAft>
                <a:spcPts val="1032"/>
              </a:spcAft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Adjust boundaries</a:t>
            </a:r>
          </a:p>
          <a:p>
            <a:pPr marL="391686" indent="-293764">
              <a:spcAft>
                <a:spcPts val="1293"/>
              </a:spcAft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Greedy optimization of layout</a:t>
            </a:r>
          </a:p>
          <a:p>
            <a:pPr marL="732999" lvl="1" indent="-293764">
              <a:spcAft>
                <a:spcPts val="1293"/>
              </a:spcAft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With user-specified criteria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92640" y="1985970"/>
            <a:ext cx="757440" cy="1078673"/>
            <a:chOff x="3512" y="1379"/>
            <a:chExt cx="526" cy="749"/>
          </a:xfrm>
        </p:grpSpPr>
        <p:sp>
          <p:nvSpPr>
            <p:cNvPr id="14351" name="Oval 9"/>
            <p:cNvSpPr>
              <a:spLocks noChangeArrowheads="1"/>
            </p:cNvSpPr>
            <p:nvPr/>
          </p:nvSpPr>
          <p:spPr bwMode="auto">
            <a:xfrm>
              <a:off x="3554" y="1379"/>
              <a:ext cx="419" cy="419"/>
            </a:xfrm>
            <a:prstGeom prst="ellipse">
              <a:avLst/>
            </a:prstGeom>
            <a:noFill/>
            <a:ln w="3672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10"/>
            <p:cNvSpPr txBox="1">
              <a:spLocks noChangeArrowheads="1"/>
            </p:cNvSpPr>
            <p:nvPr/>
          </p:nvSpPr>
          <p:spPr bwMode="auto">
            <a:xfrm>
              <a:off x="3512" y="1883"/>
              <a:ext cx="526" cy="2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60876" rIns="90000" bIns="4500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dirty="0">
                  <a:solidFill>
                    <a:srgbClr val="CC6600"/>
                  </a:solidFill>
                </a:rPr>
                <a:t>holes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21121" y="2258158"/>
            <a:ext cx="1758240" cy="1474715"/>
            <a:chOff x="3879" y="1568"/>
            <a:chExt cx="1221" cy="1024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724" y="2216"/>
              <a:ext cx="376" cy="376"/>
            </a:xfrm>
            <a:prstGeom prst="ellipse">
              <a:avLst/>
            </a:prstGeom>
            <a:noFill/>
            <a:ln w="3672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196" y="1568"/>
              <a:ext cx="234" cy="234"/>
            </a:xfrm>
            <a:prstGeom prst="ellipse">
              <a:avLst/>
            </a:prstGeom>
            <a:noFill/>
            <a:ln w="3672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3879" y="1902"/>
              <a:ext cx="784" cy="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60876" rIns="90000" bIns="45000">
              <a:spAutoFit/>
            </a:bodyPr>
            <a:lstStyle/>
            <a:p>
              <a:pPr>
                <a:tabLst>
                  <a:tab pos="656650" algn="l"/>
                </a:tabLst>
              </a:pPr>
              <a:r>
                <a:rPr lang="en-US" dirty="0">
                  <a:solidFill>
                    <a:srgbClr val="CC6600"/>
                  </a:solidFill>
                </a:rPr>
                <a:t>removable</a:t>
              </a:r>
            </a:p>
            <a:p>
              <a:pPr>
                <a:tabLst>
                  <a:tab pos="656650" algn="l"/>
                </a:tabLst>
              </a:pPr>
              <a:r>
                <a:rPr lang="en-US" dirty="0">
                  <a:solidFill>
                    <a:srgbClr val="CC6600"/>
                  </a:solidFill>
                </a:rPr>
                <a:t>T-joints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56481" y="1931195"/>
            <a:ext cx="1022701" cy="1637508"/>
            <a:chOff x="5856481" y="1931195"/>
            <a:chExt cx="1022701" cy="1637508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rot="10800000">
              <a:off x="5950082" y="2614203"/>
              <a:ext cx="209343" cy="19047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rot="5400000" flipH="1" flipV="1">
              <a:off x="6282131" y="2597151"/>
              <a:ext cx="27940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6643264" y="2384000"/>
              <a:ext cx="20247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10800000">
              <a:off x="6422627" y="1931195"/>
              <a:ext cx="199889" cy="8652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rot="16200000" flipH="1">
              <a:off x="6440468" y="3265467"/>
              <a:ext cx="377328" cy="22914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6622514" y="2940050"/>
              <a:ext cx="256668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rot="10800000" flipV="1">
              <a:off x="5856481" y="3064286"/>
              <a:ext cx="295185" cy="21866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T-mesh greedy optimization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>
          <a:xfrm>
            <a:off x="409576" y="1336675"/>
            <a:ext cx="5102744" cy="4968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Layout modification operators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Greedy minimization</a:t>
            </a:r>
            <a:br>
              <a:rPr lang="en-US" dirty="0" smtClean="0"/>
            </a:br>
            <a:r>
              <a:rPr lang="en-US" dirty="0" smtClean="0"/>
              <a:t>Energy: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Favors growth of small patches,</a:t>
            </a:r>
            <a:br>
              <a:rPr lang="en-US" dirty="0" smtClean="0"/>
            </a:br>
            <a:r>
              <a:rPr lang="en-US" dirty="0" smtClean="0"/>
              <a:t>less so for large</a:t>
            </a:r>
          </a:p>
          <a:p>
            <a:pPr lvl="1"/>
            <a:r>
              <a:rPr lang="en-US" dirty="0" smtClean="0"/>
              <a:t>Discourages thin patches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Optional constraints:</a:t>
            </a:r>
          </a:p>
          <a:p>
            <a:pPr>
              <a:buClr>
                <a:schemeClr val="accent1"/>
              </a:buClr>
              <a:buSzPct val="60000"/>
              <a:buFont typeface="Monotype Sorts" pitchFamily="2" charset="2"/>
              <a:buChar char="n"/>
            </a:pPr>
            <a:r>
              <a:rPr lang="en-US" dirty="0" smtClean="0"/>
              <a:t>Limit patch aspect ratios</a:t>
            </a:r>
          </a:p>
          <a:p>
            <a:pPr>
              <a:buClr>
                <a:schemeClr val="accent1"/>
              </a:buClr>
              <a:buSzPct val="60000"/>
              <a:buFont typeface="Monotype Sorts" pitchFamily="2" charset="2"/>
              <a:buChar char="n"/>
            </a:pPr>
            <a:r>
              <a:rPr lang="en-US" dirty="0" err="1" smtClean="0"/>
              <a:t>Bézier</a:t>
            </a:r>
            <a:r>
              <a:rPr lang="en-US" dirty="0" smtClean="0"/>
              <a:t> error (local cubic approx)</a:t>
            </a:r>
          </a:p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86241" y="1340781"/>
            <a:ext cx="1902240" cy="1275973"/>
            <a:chOff x="3671" y="931"/>
            <a:chExt cx="1321" cy="886"/>
          </a:xfrm>
        </p:grpSpPr>
        <p:sp>
          <p:nvSpPr>
            <p:cNvPr id="15408" name="Freeform 5"/>
            <p:cNvSpPr>
              <a:spLocks noChangeArrowheads="1"/>
            </p:cNvSpPr>
            <p:nvPr/>
          </p:nvSpPr>
          <p:spPr bwMode="auto">
            <a:xfrm>
              <a:off x="3671" y="1276"/>
              <a:ext cx="268" cy="226"/>
            </a:xfrm>
            <a:custGeom>
              <a:avLst/>
              <a:gdLst>
                <a:gd name="T0" fmla="*/ 1183 w 1184"/>
                <a:gd name="T1" fmla="*/ 0 h 998"/>
                <a:gd name="T2" fmla="*/ 1183 w 1184"/>
                <a:gd name="T3" fmla="*/ 997 h 998"/>
                <a:gd name="T4" fmla="*/ 0 w 1184"/>
                <a:gd name="T5" fmla="*/ 997 h 998"/>
                <a:gd name="T6" fmla="*/ 0 w 1184"/>
                <a:gd name="T7" fmla="*/ 0 h 998"/>
                <a:gd name="T8" fmla="*/ 1183 w 1184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4"/>
                <a:gd name="T16" fmla="*/ 0 h 998"/>
                <a:gd name="T17" fmla="*/ 1184 w 118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4" h="998">
                  <a:moveTo>
                    <a:pt x="1183" y="0"/>
                  </a:moveTo>
                  <a:lnTo>
                    <a:pt x="1183" y="997"/>
                  </a:lnTo>
                  <a:lnTo>
                    <a:pt x="0" y="997"/>
                  </a:lnTo>
                  <a:lnTo>
                    <a:pt x="0" y="0"/>
                  </a:lnTo>
                  <a:lnTo>
                    <a:pt x="118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Freeform 6"/>
            <p:cNvSpPr>
              <a:spLocks noChangeArrowheads="1"/>
            </p:cNvSpPr>
            <p:nvPr/>
          </p:nvSpPr>
          <p:spPr bwMode="auto">
            <a:xfrm>
              <a:off x="3938" y="1502"/>
              <a:ext cx="171" cy="315"/>
            </a:xfrm>
            <a:custGeom>
              <a:avLst/>
              <a:gdLst>
                <a:gd name="T0" fmla="*/ 753 w 754"/>
                <a:gd name="T1" fmla="*/ 0 h 1390"/>
                <a:gd name="T2" fmla="*/ 753 w 754"/>
                <a:gd name="T3" fmla="*/ 1389 h 1390"/>
                <a:gd name="T4" fmla="*/ 0 w 754"/>
                <a:gd name="T5" fmla="*/ 1389 h 1390"/>
                <a:gd name="T6" fmla="*/ 0 w 754"/>
                <a:gd name="T7" fmla="*/ 0 h 1390"/>
                <a:gd name="T8" fmla="*/ 753 w 754"/>
                <a:gd name="T9" fmla="*/ 0 h 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1390"/>
                <a:gd name="T17" fmla="*/ 754 w 754"/>
                <a:gd name="T18" fmla="*/ 1390 h 1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1390">
                  <a:moveTo>
                    <a:pt x="753" y="0"/>
                  </a:moveTo>
                  <a:lnTo>
                    <a:pt x="753" y="1389"/>
                  </a:lnTo>
                  <a:lnTo>
                    <a:pt x="0" y="1389"/>
                  </a:lnTo>
                  <a:lnTo>
                    <a:pt x="0" y="0"/>
                  </a:lnTo>
                  <a:lnTo>
                    <a:pt x="75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Freeform 7"/>
            <p:cNvSpPr>
              <a:spLocks noChangeArrowheads="1"/>
            </p:cNvSpPr>
            <p:nvPr/>
          </p:nvSpPr>
          <p:spPr bwMode="auto">
            <a:xfrm>
              <a:off x="4111" y="1242"/>
              <a:ext cx="196" cy="390"/>
            </a:xfrm>
            <a:custGeom>
              <a:avLst/>
              <a:gdLst>
                <a:gd name="T0" fmla="*/ 864 w 865"/>
                <a:gd name="T1" fmla="*/ 0 h 1720"/>
                <a:gd name="T2" fmla="*/ 864 w 865"/>
                <a:gd name="T3" fmla="*/ 1719 h 1720"/>
                <a:gd name="T4" fmla="*/ 0 w 865"/>
                <a:gd name="T5" fmla="*/ 1719 h 1720"/>
                <a:gd name="T6" fmla="*/ 0 w 865"/>
                <a:gd name="T7" fmla="*/ 0 h 1720"/>
                <a:gd name="T8" fmla="*/ 864 w 865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720"/>
                <a:gd name="T17" fmla="*/ 865 w 865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720">
                  <a:moveTo>
                    <a:pt x="864" y="0"/>
                  </a:moveTo>
                  <a:lnTo>
                    <a:pt x="864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864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Freeform 8"/>
            <p:cNvSpPr>
              <a:spLocks noChangeArrowheads="1"/>
            </p:cNvSpPr>
            <p:nvPr/>
          </p:nvSpPr>
          <p:spPr bwMode="auto">
            <a:xfrm>
              <a:off x="4112" y="1112"/>
              <a:ext cx="149" cy="130"/>
            </a:xfrm>
            <a:custGeom>
              <a:avLst/>
              <a:gdLst>
                <a:gd name="T0" fmla="*/ 658 w 659"/>
                <a:gd name="T1" fmla="*/ 0 h 575"/>
                <a:gd name="T2" fmla="*/ 658 w 659"/>
                <a:gd name="T3" fmla="*/ 574 h 575"/>
                <a:gd name="T4" fmla="*/ 0 w 659"/>
                <a:gd name="T5" fmla="*/ 574 h 575"/>
                <a:gd name="T6" fmla="*/ 0 w 659"/>
                <a:gd name="T7" fmla="*/ 0 h 575"/>
                <a:gd name="T8" fmla="*/ 658 w 659"/>
                <a:gd name="T9" fmla="*/ 0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575"/>
                <a:gd name="T17" fmla="*/ 659 w 659"/>
                <a:gd name="T18" fmla="*/ 575 h 5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575">
                  <a:moveTo>
                    <a:pt x="658" y="0"/>
                  </a:moveTo>
                  <a:lnTo>
                    <a:pt x="658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658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Freeform 9"/>
            <p:cNvSpPr>
              <a:spLocks noChangeArrowheads="1"/>
            </p:cNvSpPr>
            <p:nvPr/>
          </p:nvSpPr>
          <p:spPr bwMode="auto">
            <a:xfrm>
              <a:off x="3765" y="931"/>
              <a:ext cx="174" cy="346"/>
            </a:xfrm>
            <a:custGeom>
              <a:avLst/>
              <a:gdLst>
                <a:gd name="T0" fmla="*/ 765 w 766"/>
                <a:gd name="T1" fmla="*/ 0 h 1525"/>
                <a:gd name="T2" fmla="*/ 765 w 766"/>
                <a:gd name="T3" fmla="*/ 1524 h 1525"/>
                <a:gd name="T4" fmla="*/ 0 w 766"/>
                <a:gd name="T5" fmla="*/ 1524 h 1525"/>
                <a:gd name="T6" fmla="*/ 0 w 766"/>
                <a:gd name="T7" fmla="*/ 0 h 1525"/>
                <a:gd name="T8" fmla="*/ 765 w 766"/>
                <a:gd name="T9" fmla="*/ 0 h 1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525"/>
                <a:gd name="T17" fmla="*/ 766 w 766"/>
                <a:gd name="T18" fmla="*/ 1525 h 15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525">
                  <a:moveTo>
                    <a:pt x="765" y="0"/>
                  </a:moveTo>
                  <a:lnTo>
                    <a:pt x="765" y="1524"/>
                  </a:lnTo>
                  <a:lnTo>
                    <a:pt x="0" y="1524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Freeform 11"/>
            <p:cNvSpPr>
              <a:spLocks noChangeArrowheads="1"/>
            </p:cNvSpPr>
            <p:nvPr/>
          </p:nvSpPr>
          <p:spPr bwMode="auto">
            <a:xfrm>
              <a:off x="3938" y="931"/>
              <a:ext cx="323" cy="183"/>
            </a:xfrm>
            <a:custGeom>
              <a:avLst/>
              <a:gdLst>
                <a:gd name="T0" fmla="*/ 1423 w 1424"/>
                <a:gd name="T1" fmla="*/ 0 h 809"/>
                <a:gd name="T2" fmla="*/ 1423 w 1424"/>
                <a:gd name="T3" fmla="*/ 808 h 809"/>
                <a:gd name="T4" fmla="*/ 0 w 1424"/>
                <a:gd name="T5" fmla="*/ 808 h 809"/>
                <a:gd name="T6" fmla="*/ 0 w 1424"/>
                <a:gd name="T7" fmla="*/ 0 h 809"/>
                <a:gd name="T8" fmla="*/ 1423 w 1424"/>
                <a:gd name="T9" fmla="*/ 0 h 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4"/>
                <a:gd name="T16" fmla="*/ 0 h 809"/>
                <a:gd name="T17" fmla="*/ 1424 w 1424"/>
                <a:gd name="T18" fmla="*/ 809 h 8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4" h="809">
                  <a:moveTo>
                    <a:pt x="1423" y="0"/>
                  </a:moveTo>
                  <a:lnTo>
                    <a:pt x="1423" y="808"/>
                  </a:lnTo>
                  <a:lnTo>
                    <a:pt x="0" y="808"/>
                  </a:lnTo>
                  <a:lnTo>
                    <a:pt x="0" y="0"/>
                  </a:lnTo>
                  <a:lnTo>
                    <a:pt x="142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Freeform 13"/>
            <p:cNvSpPr>
              <a:spLocks noChangeArrowheads="1"/>
            </p:cNvSpPr>
            <p:nvPr/>
          </p:nvSpPr>
          <p:spPr bwMode="auto">
            <a:xfrm>
              <a:off x="4356" y="1276"/>
              <a:ext cx="268" cy="226"/>
            </a:xfrm>
            <a:custGeom>
              <a:avLst/>
              <a:gdLst>
                <a:gd name="T0" fmla="*/ 1181 w 1182"/>
                <a:gd name="T1" fmla="*/ 0 h 998"/>
                <a:gd name="T2" fmla="*/ 1181 w 1182"/>
                <a:gd name="T3" fmla="*/ 997 h 998"/>
                <a:gd name="T4" fmla="*/ 0 w 1182"/>
                <a:gd name="T5" fmla="*/ 997 h 998"/>
                <a:gd name="T6" fmla="*/ 0 w 1182"/>
                <a:gd name="T7" fmla="*/ 0 h 998"/>
                <a:gd name="T8" fmla="*/ 1181 w 1182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2"/>
                <a:gd name="T16" fmla="*/ 0 h 998"/>
                <a:gd name="T17" fmla="*/ 1182 w 1182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2" h="998">
                  <a:moveTo>
                    <a:pt x="1181" y="0"/>
                  </a:moveTo>
                  <a:lnTo>
                    <a:pt x="1181" y="997"/>
                  </a:lnTo>
                  <a:lnTo>
                    <a:pt x="0" y="997"/>
                  </a:lnTo>
                  <a:lnTo>
                    <a:pt x="0" y="0"/>
                  </a:lnTo>
                  <a:lnTo>
                    <a:pt x="1181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Freeform 14"/>
            <p:cNvSpPr>
              <a:spLocks noChangeArrowheads="1"/>
            </p:cNvSpPr>
            <p:nvPr/>
          </p:nvSpPr>
          <p:spPr bwMode="auto">
            <a:xfrm>
              <a:off x="4623" y="1502"/>
              <a:ext cx="171" cy="315"/>
            </a:xfrm>
            <a:custGeom>
              <a:avLst/>
              <a:gdLst>
                <a:gd name="T0" fmla="*/ 753 w 754"/>
                <a:gd name="T1" fmla="*/ 0 h 1390"/>
                <a:gd name="T2" fmla="*/ 753 w 754"/>
                <a:gd name="T3" fmla="*/ 1389 h 1390"/>
                <a:gd name="T4" fmla="*/ 0 w 754"/>
                <a:gd name="T5" fmla="*/ 1389 h 1390"/>
                <a:gd name="T6" fmla="*/ 0 w 754"/>
                <a:gd name="T7" fmla="*/ 0 h 1390"/>
                <a:gd name="T8" fmla="*/ 753 w 754"/>
                <a:gd name="T9" fmla="*/ 0 h 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1390"/>
                <a:gd name="T17" fmla="*/ 754 w 754"/>
                <a:gd name="T18" fmla="*/ 1390 h 1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1390">
                  <a:moveTo>
                    <a:pt x="753" y="0"/>
                  </a:moveTo>
                  <a:lnTo>
                    <a:pt x="753" y="1389"/>
                  </a:lnTo>
                  <a:lnTo>
                    <a:pt x="0" y="1389"/>
                  </a:lnTo>
                  <a:lnTo>
                    <a:pt x="0" y="0"/>
                  </a:lnTo>
                  <a:lnTo>
                    <a:pt x="75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Freeform 15"/>
            <p:cNvSpPr>
              <a:spLocks noChangeArrowheads="1"/>
            </p:cNvSpPr>
            <p:nvPr/>
          </p:nvSpPr>
          <p:spPr bwMode="auto">
            <a:xfrm>
              <a:off x="4796" y="1242"/>
              <a:ext cx="196" cy="390"/>
            </a:xfrm>
            <a:custGeom>
              <a:avLst/>
              <a:gdLst>
                <a:gd name="T0" fmla="*/ 864 w 865"/>
                <a:gd name="T1" fmla="*/ 0 h 1720"/>
                <a:gd name="T2" fmla="*/ 864 w 865"/>
                <a:gd name="T3" fmla="*/ 1719 h 1720"/>
                <a:gd name="T4" fmla="*/ 0 w 865"/>
                <a:gd name="T5" fmla="*/ 1719 h 1720"/>
                <a:gd name="T6" fmla="*/ 0 w 865"/>
                <a:gd name="T7" fmla="*/ 0 h 1720"/>
                <a:gd name="T8" fmla="*/ 864 w 865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720"/>
                <a:gd name="T17" fmla="*/ 865 w 865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720">
                  <a:moveTo>
                    <a:pt x="864" y="0"/>
                  </a:moveTo>
                  <a:lnTo>
                    <a:pt x="864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864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Freeform 16"/>
            <p:cNvSpPr>
              <a:spLocks noChangeArrowheads="1"/>
            </p:cNvSpPr>
            <p:nvPr/>
          </p:nvSpPr>
          <p:spPr bwMode="auto">
            <a:xfrm>
              <a:off x="4797" y="1112"/>
              <a:ext cx="149" cy="130"/>
            </a:xfrm>
            <a:custGeom>
              <a:avLst/>
              <a:gdLst>
                <a:gd name="T0" fmla="*/ 658 w 659"/>
                <a:gd name="T1" fmla="*/ 0 h 575"/>
                <a:gd name="T2" fmla="*/ 658 w 659"/>
                <a:gd name="T3" fmla="*/ 574 h 575"/>
                <a:gd name="T4" fmla="*/ 0 w 659"/>
                <a:gd name="T5" fmla="*/ 574 h 575"/>
                <a:gd name="T6" fmla="*/ 0 w 659"/>
                <a:gd name="T7" fmla="*/ 0 h 575"/>
                <a:gd name="T8" fmla="*/ 658 w 659"/>
                <a:gd name="T9" fmla="*/ 0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575"/>
                <a:gd name="T17" fmla="*/ 659 w 659"/>
                <a:gd name="T18" fmla="*/ 575 h 5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575">
                  <a:moveTo>
                    <a:pt x="658" y="0"/>
                  </a:moveTo>
                  <a:lnTo>
                    <a:pt x="658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658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Freeform 17"/>
            <p:cNvSpPr>
              <a:spLocks noChangeArrowheads="1"/>
            </p:cNvSpPr>
            <p:nvPr/>
          </p:nvSpPr>
          <p:spPr bwMode="auto">
            <a:xfrm>
              <a:off x="4450" y="931"/>
              <a:ext cx="174" cy="344"/>
            </a:xfrm>
            <a:custGeom>
              <a:avLst/>
              <a:gdLst>
                <a:gd name="T0" fmla="*/ 765 w 766"/>
                <a:gd name="T1" fmla="*/ 0 h 1519"/>
                <a:gd name="T2" fmla="*/ 765 w 766"/>
                <a:gd name="T3" fmla="*/ 1518 h 1519"/>
                <a:gd name="T4" fmla="*/ 0 w 766"/>
                <a:gd name="T5" fmla="*/ 1518 h 1519"/>
                <a:gd name="T6" fmla="*/ 0 w 766"/>
                <a:gd name="T7" fmla="*/ 0 h 1519"/>
                <a:gd name="T8" fmla="*/ 765 w 766"/>
                <a:gd name="T9" fmla="*/ 0 h 1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519"/>
                <a:gd name="T17" fmla="*/ 766 w 766"/>
                <a:gd name="T18" fmla="*/ 1519 h 1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519">
                  <a:moveTo>
                    <a:pt x="765" y="0"/>
                  </a:moveTo>
                  <a:lnTo>
                    <a:pt x="765" y="1518"/>
                  </a:lnTo>
                  <a:lnTo>
                    <a:pt x="0" y="1518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Freeform 19"/>
            <p:cNvSpPr>
              <a:spLocks noChangeArrowheads="1"/>
            </p:cNvSpPr>
            <p:nvPr/>
          </p:nvSpPr>
          <p:spPr bwMode="auto">
            <a:xfrm>
              <a:off x="4623" y="931"/>
              <a:ext cx="323" cy="183"/>
            </a:xfrm>
            <a:custGeom>
              <a:avLst/>
              <a:gdLst>
                <a:gd name="T0" fmla="*/ 1423 w 1424"/>
                <a:gd name="T1" fmla="*/ 0 h 809"/>
                <a:gd name="T2" fmla="*/ 1423 w 1424"/>
                <a:gd name="T3" fmla="*/ 808 h 809"/>
                <a:gd name="T4" fmla="*/ 0 w 1424"/>
                <a:gd name="T5" fmla="*/ 808 h 809"/>
                <a:gd name="T6" fmla="*/ 0 w 1424"/>
                <a:gd name="T7" fmla="*/ 0 h 809"/>
                <a:gd name="T8" fmla="*/ 1423 w 1424"/>
                <a:gd name="T9" fmla="*/ 0 h 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4"/>
                <a:gd name="T16" fmla="*/ 0 h 809"/>
                <a:gd name="T17" fmla="*/ 1424 w 1424"/>
                <a:gd name="T18" fmla="*/ 809 h 8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4" h="809">
                  <a:moveTo>
                    <a:pt x="1423" y="0"/>
                  </a:moveTo>
                  <a:lnTo>
                    <a:pt x="1423" y="808"/>
                  </a:lnTo>
                  <a:lnTo>
                    <a:pt x="0" y="808"/>
                  </a:lnTo>
                  <a:lnTo>
                    <a:pt x="0" y="0"/>
                  </a:lnTo>
                  <a:lnTo>
                    <a:pt x="142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Freeform 20"/>
            <p:cNvSpPr>
              <a:spLocks noChangeArrowheads="1"/>
            </p:cNvSpPr>
            <p:nvPr/>
          </p:nvSpPr>
          <p:spPr bwMode="auto">
            <a:xfrm>
              <a:off x="4230" y="1341"/>
              <a:ext cx="339" cy="67"/>
            </a:xfrm>
            <a:custGeom>
              <a:avLst/>
              <a:gdLst>
                <a:gd name="T0" fmla="*/ 1050 w 1494"/>
                <a:gd name="T1" fmla="*/ 295 h 296"/>
                <a:gd name="T2" fmla="*/ 1083 w 1494"/>
                <a:gd name="T3" fmla="*/ 195 h 296"/>
                <a:gd name="T4" fmla="*/ 0 w 1494"/>
                <a:gd name="T5" fmla="*/ 195 h 296"/>
                <a:gd name="T6" fmla="*/ 0 w 1494"/>
                <a:gd name="T7" fmla="*/ 98 h 296"/>
                <a:gd name="T8" fmla="*/ 1083 w 1494"/>
                <a:gd name="T9" fmla="*/ 98 h 296"/>
                <a:gd name="T10" fmla="*/ 1050 w 1494"/>
                <a:gd name="T11" fmla="*/ 0 h 296"/>
                <a:gd name="T12" fmla="*/ 1493 w 1494"/>
                <a:gd name="T13" fmla="*/ 146 h 296"/>
                <a:gd name="T14" fmla="*/ 1050 w 1494"/>
                <a:gd name="T15" fmla="*/ 295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4"/>
                <a:gd name="T25" fmla="*/ 0 h 296"/>
                <a:gd name="T26" fmla="*/ 1494 w 1494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4" h="296">
                  <a:moveTo>
                    <a:pt x="1050" y="295"/>
                  </a:moveTo>
                  <a:lnTo>
                    <a:pt x="1083" y="195"/>
                  </a:lnTo>
                  <a:lnTo>
                    <a:pt x="0" y="195"/>
                  </a:lnTo>
                  <a:lnTo>
                    <a:pt x="0" y="98"/>
                  </a:lnTo>
                  <a:lnTo>
                    <a:pt x="1083" y="98"/>
                  </a:lnTo>
                  <a:lnTo>
                    <a:pt x="1050" y="0"/>
                  </a:lnTo>
                  <a:lnTo>
                    <a:pt x="1493" y="146"/>
                  </a:lnTo>
                  <a:lnTo>
                    <a:pt x="1050" y="29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Freeform 21"/>
            <p:cNvSpPr>
              <a:spLocks noChangeArrowheads="1"/>
            </p:cNvSpPr>
            <p:nvPr/>
          </p:nvSpPr>
          <p:spPr bwMode="auto">
            <a:xfrm>
              <a:off x="4623" y="1313"/>
              <a:ext cx="174" cy="190"/>
            </a:xfrm>
            <a:custGeom>
              <a:avLst/>
              <a:gdLst>
                <a:gd name="T0" fmla="*/ 765 w 766"/>
                <a:gd name="T1" fmla="*/ 0 h 838"/>
                <a:gd name="T2" fmla="*/ 765 w 766"/>
                <a:gd name="T3" fmla="*/ 837 h 838"/>
                <a:gd name="T4" fmla="*/ 0 w 766"/>
                <a:gd name="T5" fmla="*/ 837 h 838"/>
                <a:gd name="T6" fmla="*/ 0 w 766"/>
                <a:gd name="T7" fmla="*/ 0 h 838"/>
                <a:gd name="T8" fmla="*/ 765 w 766"/>
                <a:gd name="T9" fmla="*/ 0 h 8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838"/>
                <a:gd name="T17" fmla="*/ 766 w 766"/>
                <a:gd name="T18" fmla="*/ 838 h 8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838">
                  <a:moveTo>
                    <a:pt x="765" y="0"/>
                  </a:moveTo>
                  <a:lnTo>
                    <a:pt x="765" y="837"/>
                  </a:lnTo>
                  <a:lnTo>
                    <a:pt x="0" y="837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Freeform 12"/>
            <p:cNvSpPr>
              <a:spLocks noChangeArrowheads="1"/>
            </p:cNvSpPr>
            <p:nvPr/>
          </p:nvSpPr>
          <p:spPr bwMode="auto">
            <a:xfrm>
              <a:off x="4623" y="1112"/>
              <a:ext cx="174" cy="203"/>
            </a:xfrm>
            <a:custGeom>
              <a:avLst/>
              <a:gdLst>
                <a:gd name="T0" fmla="*/ 765 w 766"/>
                <a:gd name="T1" fmla="*/ 0 h 897"/>
                <a:gd name="T2" fmla="*/ 765 w 766"/>
                <a:gd name="T3" fmla="*/ 896 h 897"/>
                <a:gd name="T4" fmla="*/ 0 w 766"/>
                <a:gd name="T5" fmla="*/ 896 h 897"/>
                <a:gd name="T6" fmla="*/ 0 w 766"/>
                <a:gd name="T7" fmla="*/ 0 h 897"/>
                <a:gd name="T8" fmla="*/ 765 w 766"/>
                <a:gd name="T9" fmla="*/ 0 h 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897"/>
                <a:gd name="T17" fmla="*/ 766 w 766"/>
                <a:gd name="T18" fmla="*/ 897 h 8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897">
                  <a:moveTo>
                    <a:pt x="765" y="0"/>
                  </a:moveTo>
                  <a:lnTo>
                    <a:pt x="765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Freeform 4"/>
            <p:cNvSpPr>
              <a:spLocks noChangeArrowheads="1"/>
            </p:cNvSpPr>
            <p:nvPr/>
          </p:nvSpPr>
          <p:spPr bwMode="auto">
            <a:xfrm>
              <a:off x="3938" y="1114"/>
              <a:ext cx="174" cy="390"/>
            </a:xfrm>
            <a:custGeom>
              <a:avLst/>
              <a:gdLst>
                <a:gd name="T0" fmla="*/ 765 w 766"/>
                <a:gd name="T1" fmla="*/ 0 h 1720"/>
                <a:gd name="T2" fmla="*/ 765 w 766"/>
                <a:gd name="T3" fmla="*/ 1719 h 1720"/>
                <a:gd name="T4" fmla="*/ 0 w 766"/>
                <a:gd name="T5" fmla="*/ 1719 h 1720"/>
                <a:gd name="T6" fmla="*/ 0 w 766"/>
                <a:gd name="T7" fmla="*/ 0 h 1720"/>
                <a:gd name="T8" fmla="*/ 765 w 766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720"/>
                <a:gd name="T17" fmla="*/ 766 w 766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720">
                  <a:moveTo>
                    <a:pt x="765" y="0"/>
                  </a:moveTo>
                  <a:lnTo>
                    <a:pt x="765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26561" y="2973910"/>
            <a:ext cx="1909440" cy="1275974"/>
            <a:chOff x="3699" y="2065"/>
            <a:chExt cx="1326" cy="886"/>
          </a:xfrm>
        </p:grpSpPr>
        <p:sp>
          <p:nvSpPr>
            <p:cNvPr id="15391" name="Freeform 24"/>
            <p:cNvSpPr>
              <a:spLocks noChangeArrowheads="1"/>
            </p:cNvSpPr>
            <p:nvPr/>
          </p:nvSpPr>
          <p:spPr bwMode="auto">
            <a:xfrm>
              <a:off x="3699" y="2438"/>
              <a:ext cx="268" cy="198"/>
            </a:xfrm>
            <a:custGeom>
              <a:avLst/>
              <a:gdLst>
                <a:gd name="T0" fmla="*/ 1183 w 1184"/>
                <a:gd name="T1" fmla="*/ 0 h 875"/>
                <a:gd name="T2" fmla="*/ 1183 w 1184"/>
                <a:gd name="T3" fmla="*/ 857 h 875"/>
                <a:gd name="T4" fmla="*/ 0 w 1184"/>
                <a:gd name="T5" fmla="*/ 874 h 875"/>
                <a:gd name="T6" fmla="*/ 0 w 1184"/>
                <a:gd name="T7" fmla="*/ 0 h 875"/>
                <a:gd name="T8" fmla="*/ 1183 w 1184"/>
                <a:gd name="T9" fmla="*/ 0 h 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4"/>
                <a:gd name="T16" fmla="*/ 0 h 875"/>
                <a:gd name="T17" fmla="*/ 1184 w 1184"/>
                <a:gd name="T18" fmla="*/ 875 h 8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4" h="875">
                  <a:moveTo>
                    <a:pt x="1183" y="0"/>
                  </a:moveTo>
                  <a:lnTo>
                    <a:pt x="1183" y="857"/>
                  </a:lnTo>
                  <a:lnTo>
                    <a:pt x="0" y="874"/>
                  </a:lnTo>
                  <a:lnTo>
                    <a:pt x="0" y="0"/>
                  </a:lnTo>
                  <a:lnTo>
                    <a:pt x="118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Freeform 25"/>
            <p:cNvSpPr>
              <a:spLocks noChangeArrowheads="1"/>
            </p:cNvSpPr>
            <p:nvPr/>
          </p:nvSpPr>
          <p:spPr bwMode="auto">
            <a:xfrm>
              <a:off x="3966" y="2636"/>
              <a:ext cx="174" cy="315"/>
            </a:xfrm>
            <a:custGeom>
              <a:avLst/>
              <a:gdLst>
                <a:gd name="T0" fmla="*/ 765 w 766"/>
                <a:gd name="T1" fmla="*/ 0 h 1390"/>
                <a:gd name="T2" fmla="*/ 765 w 766"/>
                <a:gd name="T3" fmla="*/ 1389 h 1390"/>
                <a:gd name="T4" fmla="*/ 0 w 766"/>
                <a:gd name="T5" fmla="*/ 1389 h 1390"/>
                <a:gd name="T6" fmla="*/ 0 w 766"/>
                <a:gd name="T7" fmla="*/ 0 h 1390"/>
                <a:gd name="T8" fmla="*/ 765 w 766"/>
                <a:gd name="T9" fmla="*/ 0 h 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390"/>
                <a:gd name="T17" fmla="*/ 766 w 766"/>
                <a:gd name="T18" fmla="*/ 1390 h 1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390">
                  <a:moveTo>
                    <a:pt x="765" y="0"/>
                  </a:moveTo>
                  <a:lnTo>
                    <a:pt x="765" y="1389"/>
                  </a:lnTo>
                  <a:lnTo>
                    <a:pt x="0" y="1389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Freeform 26"/>
            <p:cNvSpPr>
              <a:spLocks noChangeArrowheads="1"/>
            </p:cNvSpPr>
            <p:nvPr/>
          </p:nvSpPr>
          <p:spPr bwMode="auto">
            <a:xfrm>
              <a:off x="4139" y="2376"/>
              <a:ext cx="196" cy="390"/>
            </a:xfrm>
            <a:custGeom>
              <a:avLst/>
              <a:gdLst>
                <a:gd name="T0" fmla="*/ 864 w 865"/>
                <a:gd name="T1" fmla="*/ 0 h 1720"/>
                <a:gd name="T2" fmla="*/ 864 w 865"/>
                <a:gd name="T3" fmla="*/ 1719 h 1720"/>
                <a:gd name="T4" fmla="*/ 0 w 865"/>
                <a:gd name="T5" fmla="*/ 1719 h 1720"/>
                <a:gd name="T6" fmla="*/ 0 w 865"/>
                <a:gd name="T7" fmla="*/ 0 h 1720"/>
                <a:gd name="T8" fmla="*/ 864 w 865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720"/>
                <a:gd name="T17" fmla="*/ 865 w 865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720">
                  <a:moveTo>
                    <a:pt x="864" y="0"/>
                  </a:moveTo>
                  <a:lnTo>
                    <a:pt x="864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864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Freeform 27"/>
            <p:cNvSpPr>
              <a:spLocks noChangeArrowheads="1"/>
            </p:cNvSpPr>
            <p:nvPr/>
          </p:nvSpPr>
          <p:spPr bwMode="auto">
            <a:xfrm>
              <a:off x="4140" y="2245"/>
              <a:ext cx="149" cy="130"/>
            </a:xfrm>
            <a:custGeom>
              <a:avLst/>
              <a:gdLst>
                <a:gd name="T0" fmla="*/ 658 w 659"/>
                <a:gd name="T1" fmla="*/ 0 h 575"/>
                <a:gd name="T2" fmla="*/ 658 w 659"/>
                <a:gd name="T3" fmla="*/ 574 h 575"/>
                <a:gd name="T4" fmla="*/ 0 w 659"/>
                <a:gd name="T5" fmla="*/ 574 h 575"/>
                <a:gd name="T6" fmla="*/ 0 w 659"/>
                <a:gd name="T7" fmla="*/ 0 h 575"/>
                <a:gd name="T8" fmla="*/ 658 w 659"/>
                <a:gd name="T9" fmla="*/ 0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575"/>
                <a:gd name="T17" fmla="*/ 659 w 659"/>
                <a:gd name="T18" fmla="*/ 575 h 5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575">
                  <a:moveTo>
                    <a:pt x="658" y="0"/>
                  </a:moveTo>
                  <a:lnTo>
                    <a:pt x="658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658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Freeform 28"/>
            <p:cNvSpPr>
              <a:spLocks noChangeArrowheads="1"/>
            </p:cNvSpPr>
            <p:nvPr/>
          </p:nvSpPr>
          <p:spPr bwMode="auto">
            <a:xfrm>
              <a:off x="3793" y="2065"/>
              <a:ext cx="174" cy="374"/>
            </a:xfrm>
            <a:custGeom>
              <a:avLst/>
              <a:gdLst>
                <a:gd name="T0" fmla="*/ 765 w 766"/>
                <a:gd name="T1" fmla="*/ 0 h 1648"/>
                <a:gd name="T2" fmla="*/ 765 w 766"/>
                <a:gd name="T3" fmla="*/ 1647 h 1648"/>
                <a:gd name="T4" fmla="*/ 0 w 766"/>
                <a:gd name="T5" fmla="*/ 1647 h 1648"/>
                <a:gd name="T6" fmla="*/ 0 w 766"/>
                <a:gd name="T7" fmla="*/ 0 h 1648"/>
                <a:gd name="T8" fmla="*/ 765 w 766"/>
                <a:gd name="T9" fmla="*/ 0 h 1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648"/>
                <a:gd name="T17" fmla="*/ 766 w 766"/>
                <a:gd name="T18" fmla="*/ 1648 h 1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648">
                  <a:moveTo>
                    <a:pt x="765" y="0"/>
                  </a:moveTo>
                  <a:lnTo>
                    <a:pt x="765" y="1647"/>
                  </a:lnTo>
                  <a:lnTo>
                    <a:pt x="0" y="1647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Freeform 30"/>
            <p:cNvSpPr>
              <a:spLocks noChangeArrowheads="1"/>
            </p:cNvSpPr>
            <p:nvPr/>
          </p:nvSpPr>
          <p:spPr bwMode="auto">
            <a:xfrm>
              <a:off x="3966" y="2065"/>
              <a:ext cx="323" cy="183"/>
            </a:xfrm>
            <a:custGeom>
              <a:avLst/>
              <a:gdLst>
                <a:gd name="T0" fmla="*/ 1423 w 1424"/>
                <a:gd name="T1" fmla="*/ 0 h 809"/>
                <a:gd name="T2" fmla="*/ 1423 w 1424"/>
                <a:gd name="T3" fmla="*/ 808 h 809"/>
                <a:gd name="T4" fmla="*/ 0 w 1424"/>
                <a:gd name="T5" fmla="*/ 808 h 809"/>
                <a:gd name="T6" fmla="*/ 0 w 1424"/>
                <a:gd name="T7" fmla="*/ 0 h 809"/>
                <a:gd name="T8" fmla="*/ 1423 w 1424"/>
                <a:gd name="T9" fmla="*/ 0 h 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4"/>
                <a:gd name="T16" fmla="*/ 0 h 809"/>
                <a:gd name="T17" fmla="*/ 1424 w 1424"/>
                <a:gd name="T18" fmla="*/ 809 h 8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4" h="809">
                  <a:moveTo>
                    <a:pt x="1423" y="0"/>
                  </a:moveTo>
                  <a:lnTo>
                    <a:pt x="1423" y="808"/>
                  </a:lnTo>
                  <a:lnTo>
                    <a:pt x="0" y="808"/>
                  </a:lnTo>
                  <a:lnTo>
                    <a:pt x="0" y="0"/>
                  </a:lnTo>
                  <a:lnTo>
                    <a:pt x="142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Freeform 32"/>
            <p:cNvSpPr>
              <a:spLocks noChangeArrowheads="1"/>
            </p:cNvSpPr>
            <p:nvPr/>
          </p:nvSpPr>
          <p:spPr bwMode="auto">
            <a:xfrm>
              <a:off x="4384" y="2441"/>
              <a:ext cx="268" cy="195"/>
            </a:xfrm>
            <a:custGeom>
              <a:avLst/>
              <a:gdLst>
                <a:gd name="T0" fmla="*/ 1181 w 1182"/>
                <a:gd name="T1" fmla="*/ 0 h 860"/>
                <a:gd name="T2" fmla="*/ 1181 w 1182"/>
                <a:gd name="T3" fmla="*/ 859 h 860"/>
                <a:gd name="T4" fmla="*/ 0 w 1182"/>
                <a:gd name="T5" fmla="*/ 859 h 860"/>
                <a:gd name="T6" fmla="*/ 0 w 1182"/>
                <a:gd name="T7" fmla="*/ 0 h 860"/>
                <a:gd name="T8" fmla="*/ 1181 w 1182"/>
                <a:gd name="T9" fmla="*/ 0 h 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2"/>
                <a:gd name="T16" fmla="*/ 0 h 860"/>
                <a:gd name="T17" fmla="*/ 1182 w 1182"/>
                <a:gd name="T18" fmla="*/ 860 h 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2" h="860">
                  <a:moveTo>
                    <a:pt x="1181" y="0"/>
                  </a:moveTo>
                  <a:lnTo>
                    <a:pt x="1181" y="859"/>
                  </a:lnTo>
                  <a:lnTo>
                    <a:pt x="0" y="859"/>
                  </a:lnTo>
                  <a:lnTo>
                    <a:pt x="0" y="0"/>
                  </a:lnTo>
                  <a:lnTo>
                    <a:pt x="1181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Freeform 33"/>
            <p:cNvSpPr>
              <a:spLocks noChangeArrowheads="1"/>
            </p:cNvSpPr>
            <p:nvPr/>
          </p:nvSpPr>
          <p:spPr bwMode="auto">
            <a:xfrm>
              <a:off x="4651" y="2636"/>
              <a:ext cx="171" cy="315"/>
            </a:xfrm>
            <a:custGeom>
              <a:avLst/>
              <a:gdLst>
                <a:gd name="T0" fmla="*/ 753 w 754"/>
                <a:gd name="T1" fmla="*/ 0 h 1390"/>
                <a:gd name="T2" fmla="*/ 753 w 754"/>
                <a:gd name="T3" fmla="*/ 1389 h 1390"/>
                <a:gd name="T4" fmla="*/ 0 w 754"/>
                <a:gd name="T5" fmla="*/ 1389 h 1390"/>
                <a:gd name="T6" fmla="*/ 0 w 754"/>
                <a:gd name="T7" fmla="*/ 0 h 1390"/>
                <a:gd name="T8" fmla="*/ 753 w 754"/>
                <a:gd name="T9" fmla="*/ 0 h 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1390"/>
                <a:gd name="T17" fmla="*/ 754 w 754"/>
                <a:gd name="T18" fmla="*/ 1390 h 1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1390">
                  <a:moveTo>
                    <a:pt x="753" y="0"/>
                  </a:moveTo>
                  <a:lnTo>
                    <a:pt x="753" y="1389"/>
                  </a:lnTo>
                  <a:lnTo>
                    <a:pt x="0" y="1389"/>
                  </a:lnTo>
                  <a:lnTo>
                    <a:pt x="0" y="0"/>
                  </a:lnTo>
                  <a:lnTo>
                    <a:pt x="75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Freeform 34"/>
            <p:cNvSpPr>
              <a:spLocks noChangeArrowheads="1"/>
            </p:cNvSpPr>
            <p:nvPr/>
          </p:nvSpPr>
          <p:spPr bwMode="auto">
            <a:xfrm>
              <a:off x="4976" y="2376"/>
              <a:ext cx="49" cy="391"/>
            </a:xfrm>
            <a:custGeom>
              <a:avLst/>
              <a:gdLst>
                <a:gd name="T0" fmla="*/ 217 w 218"/>
                <a:gd name="T1" fmla="*/ 0 h 1724"/>
                <a:gd name="T2" fmla="*/ 217 w 218"/>
                <a:gd name="T3" fmla="*/ 1723 h 1724"/>
                <a:gd name="T4" fmla="*/ 0 w 218"/>
                <a:gd name="T5" fmla="*/ 1723 h 1724"/>
                <a:gd name="T6" fmla="*/ 0 w 218"/>
                <a:gd name="T7" fmla="*/ 0 h 1724"/>
                <a:gd name="T8" fmla="*/ 217 w 218"/>
                <a:gd name="T9" fmla="*/ 0 h 1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1724"/>
                <a:gd name="T17" fmla="*/ 218 w 218"/>
                <a:gd name="T18" fmla="*/ 1724 h 1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1724">
                  <a:moveTo>
                    <a:pt x="217" y="0"/>
                  </a:moveTo>
                  <a:lnTo>
                    <a:pt x="217" y="1723"/>
                  </a:lnTo>
                  <a:lnTo>
                    <a:pt x="0" y="1723"/>
                  </a:lnTo>
                  <a:lnTo>
                    <a:pt x="0" y="0"/>
                  </a:lnTo>
                  <a:lnTo>
                    <a:pt x="217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Freeform 35"/>
            <p:cNvSpPr>
              <a:spLocks noChangeArrowheads="1"/>
            </p:cNvSpPr>
            <p:nvPr/>
          </p:nvSpPr>
          <p:spPr bwMode="auto">
            <a:xfrm>
              <a:off x="4823" y="2637"/>
              <a:ext cx="154" cy="130"/>
            </a:xfrm>
            <a:custGeom>
              <a:avLst/>
              <a:gdLst>
                <a:gd name="T0" fmla="*/ 679 w 680"/>
                <a:gd name="T1" fmla="*/ 0 h 575"/>
                <a:gd name="T2" fmla="*/ 679 w 680"/>
                <a:gd name="T3" fmla="*/ 574 h 575"/>
                <a:gd name="T4" fmla="*/ 0 w 680"/>
                <a:gd name="T5" fmla="*/ 574 h 575"/>
                <a:gd name="T6" fmla="*/ 0 w 680"/>
                <a:gd name="T7" fmla="*/ 0 h 575"/>
                <a:gd name="T8" fmla="*/ 679 w 680"/>
                <a:gd name="T9" fmla="*/ 0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0"/>
                <a:gd name="T16" fmla="*/ 0 h 575"/>
                <a:gd name="T17" fmla="*/ 680 w 680"/>
                <a:gd name="T18" fmla="*/ 575 h 5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0" h="575">
                  <a:moveTo>
                    <a:pt x="679" y="0"/>
                  </a:moveTo>
                  <a:lnTo>
                    <a:pt x="67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679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Freeform 36"/>
            <p:cNvSpPr>
              <a:spLocks noChangeArrowheads="1"/>
            </p:cNvSpPr>
            <p:nvPr/>
          </p:nvSpPr>
          <p:spPr bwMode="auto">
            <a:xfrm>
              <a:off x="4478" y="2065"/>
              <a:ext cx="174" cy="374"/>
            </a:xfrm>
            <a:custGeom>
              <a:avLst/>
              <a:gdLst>
                <a:gd name="T0" fmla="*/ 765 w 766"/>
                <a:gd name="T1" fmla="*/ 0 h 1648"/>
                <a:gd name="T2" fmla="*/ 765 w 766"/>
                <a:gd name="T3" fmla="*/ 1647 h 1648"/>
                <a:gd name="T4" fmla="*/ 0 w 766"/>
                <a:gd name="T5" fmla="*/ 1647 h 1648"/>
                <a:gd name="T6" fmla="*/ 0 w 766"/>
                <a:gd name="T7" fmla="*/ 0 h 1648"/>
                <a:gd name="T8" fmla="*/ 765 w 766"/>
                <a:gd name="T9" fmla="*/ 0 h 1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648"/>
                <a:gd name="T17" fmla="*/ 766 w 766"/>
                <a:gd name="T18" fmla="*/ 1648 h 1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648">
                  <a:moveTo>
                    <a:pt x="765" y="0"/>
                  </a:moveTo>
                  <a:lnTo>
                    <a:pt x="765" y="1647"/>
                  </a:lnTo>
                  <a:lnTo>
                    <a:pt x="0" y="1647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Freeform 38"/>
            <p:cNvSpPr>
              <a:spLocks noChangeArrowheads="1"/>
            </p:cNvSpPr>
            <p:nvPr/>
          </p:nvSpPr>
          <p:spPr bwMode="auto">
            <a:xfrm>
              <a:off x="4652" y="2065"/>
              <a:ext cx="325" cy="183"/>
            </a:xfrm>
            <a:custGeom>
              <a:avLst/>
              <a:gdLst>
                <a:gd name="T0" fmla="*/ 1432 w 1433"/>
                <a:gd name="T1" fmla="*/ 0 h 809"/>
                <a:gd name="T2" fmla="*/ 1432 w 1433"/>
                <a:gd name="T3" fmla="*/ 808 h 809"/>
                <a:gd name="T4" fmla="*/ 0 w 1433"/>
                <a:gd name="T5" fmla="*/ 808 h 809"/>
                <a:gd name="T6" fmla="*/ 0 w 1433"/>
                <a:gd name="T7" fmla="*/ 0 h 809"/>
                <a:gd name="T8" fmla="*/ 1432 w 1433"/>
                <a:gd name="T9" fmla="*/ 0 h 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809"/>
                <a:gd name="T17" fmla="*/ 1433 w 1433"/>
                <a:gd name="T18" fmla="*/ 809 h 8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809">
                  <a:moveTo>
                    <a:pt x="1432" y="0"/>
                  </a:moveTo>
                  <a:lnTo>
                    <a:pt x="1432" y="808"/>
                  </a:lnTo>
                  <a:lnTo>
                    <a:pt x="0" y="808"/>
                  </a:lnTo>
                  <a:lnTo>
                    <a:pt x="0" y="0"/>
                  </a:lnTo>
                  <a:lnTo>
                    <a:pt x="1432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Freeform 39"/>
            <p:cNvSpPr>
              <a:spLocks noChangeArrowheads="1"/>
            </p:cNvSpPr>
            <p:nvPr/>
          </p:nvSpPr>
          <p:spPr bwMode="auto">
            <a:xfrm>
              <a:off x="4258" y="2475"/>
              <a:ext cx="339" cy="67"/>
            </a:xfrm>
            <a:custGeom>
              <a:avLst/>
              <a:gdLst>
                <a:gd name="T0" fmla="*/ 1050 w 1494"/>
                <a:gd name="T1" fmla="*/ 295 h 296"/>
                <a:gd name="T2" fmla="*/ 1083 w 1494"/>
                <a:gd name="T3" fmla="*/ 195 h 296"/>
                <a:gd name="T4" fmla="*/ 0 w 1494"/>
                <a:gd name="T5" fmla="*/ 195 h 296"/>
                <a:gd name="T6" fmla="*/ 0 w 1494"/>
                <a:gd name="T7" fmla="*/ 98 h 296"/>
                <a:gd name="T8" fmla="*/ 1083 w 1494"/>
                <a:gd name="T9" fmla="*/ 98 h 296"/>
                <a:gd name="T10" fmla="*/ 1050 w 1494"/>
                <a:gd name="T11" fmla="*/ 0 h 296"/>
                <a:gd name="T12" fmla="*/ 1493 w 1494"/>
                <a:gd name="T13" fmla="*/ 146 h 296"/>
                <a:gd name="T14" fmla="*/ 1050 w 1494"/>
                <a:gd name="T15" fmla="*/ 295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4"/>
                <a:gd name="T25" fmla="*/ 0 h 296"/>
                <a:gd name="T26" fmla="*/ 1494 w 1494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4" h="296">
                  <a:moveTo>
                    <a:pt x="1050" y="295"/>
                  </a:moveTo>
                  <a:lnTo>
                    <a:pt x="1083" y="195"/>
                  </a:lnTo>
                  <a:lnTo>
                    <a:pt x="0" y="195"/>
                  </a:lnTo>
                  <a:lnTo>
                    <a:pt x="0" y="98"/>
                  </a:lnTo>
                  <a:lnTo>
                    <a:pt x="1083" y="98"/>
                  </a:lnTo>
                  <a:lnTo>
                    <a:pt x="1050" y="0"/>
                  </a:lnTo>
                  <a:lnTo>
                    <a:pt x="1493" y="146"/>
                  </a:lnTo>
                  <a:lnTo>
                    <a:pt x="1050" y="29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23"/>
            <p:cNvSpPr>
              <a:spLocks noChangeArrowheads="1"/>
            </p:cNvSpPr>
            <p:nvPr/>
          </p:nvSpPr>
          <p:spPr bwMode="auto">
            <a:xfrm>
              <a:off x="3966" y="2248"/>
              <a:ext cx="174" cy="390"/>
            </a:xfrm>
            <a:custGeom>
              <a:avLst/>
              <a:gdLst>
                <a:gd name="T0" fmla="*/ 765 w 766"/>
                <a:gd name="T1" fmla="*/ 0 h 1720"/>
                <a:gd name="T2" fmla="*/ 765 w 766"/>
                <a:gd name="T3" fmla="*/ 1719 h 1720"/>
                <a:gd name="T4" fmla="*/ 0 w 766"/>
                <a:gd name="T5" fmla="*/ 1719 h 1720"/>
                <a:gd name="T6" fmla="*/ 0 w 766"/>
                <a:gd name="T7" fmla="*/ 0 h 1720"/>
                <a:gd name="T8" fmla="*/ 765 w 766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720"/>
                <a:gd name="T17" fmla="*/ 766 w 766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720">
                  <a:moveTo>
                    <a:pt x="765" y="0"/>
                  </a:moveTo>
                  <a:lnTo>
                    <a:pt x="765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Freeform 31"/>
            <p:cNvSpPr>
              <a:spLocks noChangeArrowheads="1"/>
            </p:cNvSpPr>
            <p:nvPr/>
          </p:nvSpPr>
          <p:spPr bwMode="auto">
            <a:xfrm>
              <a:off x="4650" y="2249"/>
              <a:ext cx="327" cy="388"/>
            </a:xfrm>
            <a:custGeom>
              <a:avLst/>
              <a:gdLst>
                <a:gd name="T0" fmla="*/ 1442 w 1443"/>
                <a:gd name="T1" fmla="*/ 0 h 1712"/>
                <a:gd name="T2" fmla="*/ 1442 w 1443"/>
                <a:gd name="T3" fmla="*/ 1711 h 1712"/>
                <a:gd name="T4" fmla="*/ 0 w 1443"/>
                <a:gd name="T5" fmla="*/ 1711 h 1712"/>
                <a:gd name="T6" fmla="*/ 0 w 1443"/>
                <a:gd name="T7" fmla="*/ 0 h 1712"/>
                <a:gd name="T8" fmla="*/ 1442 w 1443"/>
                <a:gd name="T9" fmla="*/ 0 h 1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1712"/>
                <a:gd name="T17" fmla="*/ 1443 w 1443"/>
                <a:gd name="T18" fmla="*/ 1712 h 17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1712">
                  <a:moveTo>
                    <a:pt x="1442" y="0"/>
                  </a:moveTo>
                  <a:lnTo>
                    <a:pt x="1442" y="1711"/>
                  </a:lnTo>
                  <a:lnTo>
                    <a:pt x="0" y="1711"/>
                  </a:lnTo>
                  <a:lnTo>
                    <a:pt x="0" y="0"/>
                  </a:lnTo>
                  <a:lnTo>
                    <a:pt x="1442" y="0"/>
                  </a:lnTo>
                </a:path>
              </a:pathLst>
            </a:cu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374080" y="4637284"/>
            <a:ext cx="1903680" cy="1280294"/>
            <a:chOff x="3732" y="3220"/>
            <a:chExt cx="1322" cy="889"/>
          </a:xfrm>
        </p:grpSpPr>
        <p:sp>
          <p:nvSpPr>
            <p:cNvPr id="15370" name="Freeform 41"/>
            <p:cNvSpPr>
              <a:spLocks noChangeArrowheads="1"/>
            </p:cNvSpPr>
            <p:nvPr/>
          </p:nvSpPr>
          <p:spPr bwMode="auto">
            <a:xfrm>
              <a:off x="3999" y="3406"/>
              <a:ext cx="174" cy="390"/>
            </a:xfrm>
            <a:custGeom>
              <a:avLst/>
              <a:gdLst>
                <a:gd name="T0" fmla="*/ 765 w 766"/>
                <a:gd name="T1" fmla="*/ 0 h 1720"/>
                <a:gd name="T2" fmla="*/ 765 w 766"/>
                <a:gd name="T3" fmla="*/ 1719 h 1720"/>
                <a:gd name="T4" fmla="*/ 0 w 766"/>
                <a:gd name="T5" fmla="*/ 1719 h 1720"/>
                <a:gd name="T6" fmla="*/ 0 w 766"/>
                <a:gd name="T7" fmla="*/ 0 h 1720"/>
                <a:gd name="T8" fmla="*/ 765 w 766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720"/>
                <a:gd name="T17" fmla="*/ 766 w 766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720">
                  <a:moveTo>
                    <a:pt x="765" y="0"/>
                  </a:moveTo>
                  <a:lnTo>
                    <a:pt x="765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Freeform 42"/>
            <p:cNvSpPr>
              <a:spLocks noChangeArrowheads="1"/>
            </p:cNvSpPr>
            <p:nvPr/>
          </p:nvSpPr>
          <p:spPr bwMode="auto">
            <a:xfrm>
              <a:off x="3732" y="3599"/>
              <a:ext cx="268" cy="195"/>
            </a:xfrm>
            <a:custGeom>
              <a:avLst/>
              <a:gdLst>
                <a:gd name="T0" fmla="*/ 1181 w 1182"/>
                <a:gd name="T1" fmla="*/ 0 h 860"/>
                <a:gd name="T2" fmla="*/ 1181 w 1182"/>
                <a:gd name="T3" fmla="*/ 859 h 860"/>
                <a:gd name="T4" fmla="*/ 0 w 1182"/>
                <a:gd name="T5" fmla="*/ 859 h 860"/>
                <a:gd name="T6" fmla="*/ 0 w 1182"/>
                <a:gd name="T7" fmla="*/ 0 h 860"/>
                <a:gd name="T8" fmla="*/ 1181 w 1182"/>
                <a:gd name="T9" fmla="*/ 0 h 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2"/>
                <a:gd name="T16" fmla="*/ 0 h 860"/>
                <a:gd name="T17" fmla="*/ 1182 w 1182"/>
                <a:gd name="T18" fmla="*/ 860 h 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2" h="860">
                  <a:moveTo>
                    <a:pt x="1181" y="0"/>
                  </a:moveTo>
                  <a:lnTo>
                    <a:pt x="1181" y="859"/>
                  </a:lnTo>
                  <a:lnTo>
                    <a:pt x="0" y="859"/>
                  </a:lnTo>
                  <a:lnTo>
                    <a:pt x="0" y="0"/>
                  </a:lnTo>
                  <a:lnTo>
                    <a:pt x="1181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Freeform 43"/>
            <p:cNvSpPr>
              <a:spLocks noChangeArrowheads="1"/>
            </p:cNvSpPr>
            <p:nvPr/>
          </p:nvSpPr>
          <p:spPr bwMode="auto">
            <a:xfrm>
              <a:off x="3999" y="3794"/>
              <a:ext cx="171" cy="315"/>
            </a:xfrm>
            <a:custGeom>
              <a:avLst/>
              <a:gdLst>
                <a:gd name="T0" fmla="*/ 753 w 754"/>
                <a:gd name="T1" fmla="*/ 0 h 1390"/>
                <a:gd name="T2" fmla="*/ 753 w 754"/>
                <a:gd name="T3" fmla="*/ 1389 h 1390"/>
                <a:gd name="T4" fmla="*/ 0 w 754"/>
                <a:gd name="T5" fmla="*/ 1389 h 1390"/>
                <a:gd name="T6" fmla="*/ 0 w 754"/>
                <a:gd name="T7" fmla="*/ 0 h 1390"/>
                <a:gd name="T8" fmla="*/ 753 w 754"/>
                <a:gd name="T9" fmla="*/ 0 h 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1390"/>
                <a:gd name="T17" fmla="*/ 754 w 754"/>
                <a:gd name="T18" fmla="*/ 1390 h 1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1390">
                  <a:moveTo>
                    <a:pt x="753" y="0"/>
                  </a:moveTo>
                  <a:lnTo>
                    <a:pt x="753" y="1389"/>
                  </a:lnTo>
                  <a:lnTo>
                    <a:pt x="0" y="1389"/>
                  </a:lnTo>
                  <a:lnTo>
                    <a:pt x="0" y="0"/>
                  </a:lnTo>
                  <a:lnTo>
                    <a:pt x="75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Freeform 44"/>
            <p:cNvSpPr>
              <a:spLocks noChangeArrowheads="1"/>
            </p:cNvSpPr>
            <p:nvPr/>
          </p:nvSpPr>
          <p:spPr bwMode="auto">
            <a:xfrm>
              <a:off x="4172" y="3535"/>
              <a:ext cx="196" cy="390"/>
            </a:xfrm>
            <a:custGeom>
              <a:avLst/>
              <a:gdLst>
                <a:gd name="T0" fmla="*/ 864 w 865"/>
                <a:gd name="T1" fmla="*/ 0 h 1720"/>
                <a:gd name="T2" fmla="*/ 864 w 865"/>
                <a:gd name="T3" fmla="*/ 1719 h 1720"/>
                <a:gd name="T4" fmla="*/ 0 w 865"/>
                <a:gd name="T5" fmla="*/ 1719 h 1720"/>
                <a:gd name="T6" fmla="*/ 0 w 865"/>
                <a:gd name="T7" fmla="*/ 0 h 1720"/>
                <a:gd name="T8" fmla="*/ 864 w 865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720"/>
                <a:gd name="T17" fmla="*/ 865 w 865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720">
                  <a:moveTo>
                    <a:pt x="864" y="0"/>
                  </a:moveTo>
                  <a:lnTo>
                    <a:pt x="864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864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Freeform 45"/>
            <p:cNvSpPr>
              <a:spLocks noChangeArrowheads="1"/>
            </p:cNvSpPr>
            <p:nvPr/>
          </p:nvSpPr>
          <p:spPr bwMode="auto">
            <a:xfrm>
              <a:off x="4173" y="3403"/>
              <a:ext cx="149" cy="130"/>
            </a:xfrm>
            <a:custGeom>
              <a:avLst/>
              <a:gdLst>
                <a:gd name="T0" fmla="*/ 658 w 659"/>
                <a:gd name="T1" fmla="*/ 0 h 575"/>
                <a:gd name="T2" fmla="*/ 658 w 659"/>
                <a:gd name="T3" fmla="*/ 574 h 575"/>
                <a:gd name="T4" fmla="*/ 0 w 659"/>
                <a:gd name="T5" fmla="*/ 574 h 575"/>
                <a:gd name="T6" fmla="*/ 0 w 659"/>
                <a:gd name="T7" fmla="*/ 0 h 575"/>
                <a:gd name="T8" fmla="*/ 658 w 659"/>
                <a:gd name="T9" fmla="*/ 0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575"/>
                <a:gd name="T17" fmla="*/ 659 w 659"/>
                <a:gd name="T18" fmla="*/ 575 h 5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575">
                  <a:moveTo>
                    <a:pt x="658" y="0"/>
                  </a:moveTo>
                  <a:lnTo>
                    <a:pt x="658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658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Freeform 46"/>
            <p:cNvSpPr>
              <a:spLocks noChangeArrowheads="1"/>
            </p:cNvSpPr>
            <p:nvPr/>
          </p:nvSpPr>
          <p:spPr bwMode="auto">
            <a:xfrm>
              <a:off x="3828" y="3223"/>
              <a:ext cx="174" cy="374"/>
            </a:xfrm>
            <a:custGeom>
              <a:avLst/>
              <a:gdLst>
                <a:gd name="T0" fmla="*/ 765 w 766"/>
                <a:gd name="T1" fmla="*/ 0 h 1648"/>
                <a:gd name="T2" fmla="*/ 765 w 766"/>
                <a:gd name="T3" fmla="*/ 1647 h 1648"/>
                <a:gd name="T4" fmla="*/ 0 w 766"/>
                <a:gd name="T5" fmla="*/ 1647 h 1648"/>
                <a:gd name="T6" fmla="*/ 0 w 766"/>
                <a:gd name="T7" fmla="*/ 0 h 1648"/>
                <a:gd name="T8" fmla="*/ 765 w 766"/>
                <a:gd name="T9" fmla="*/ 0 h 1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648"/>
                <a:gd name="T17" fmla="*/ 766 w 766"/>
                <a:gd name="T18" fmla="*/ 1648 h 1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648">
                  <a:moveTo>
                    <a:pt x="765" y="0"/>
                  </a:moveTo>
                  <a:lnTo>
                    <a:pt x="765" y="1647"/>
                  </a:lnTo>
                  <a:lnTo>
                    <a:pt x="0" y="1647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Freeform 48"/>
            <p:cNvSpPr>
              <a:spLocks noChangeArrowheads="1"/>
            </p:cNvSpPr>
            <p:nvPr/>
          </p:nvSpPr>
          <p:spPr bwMode="auto">
            <a:xfrm>
              <a:off x="3999" y="3223"/>
              <a:ext cx="323" cy="183"/>
            </a:xfrm>
            <a:custGeom>
              <a:avLst/>
              <a:gdLst>
                <a:gd name="T0" fmla="*/ 1423 w 1424"/>
                <a:gd name="T1" fmla="*/ 0 h 809"/>
                <a:gd name="T2" fmla="*/ 1423 w 1424"/>
                <a:gd name="T3" fmla="*/ 808 h 809"/>
                <a:gd name="T4" fmla="*/ 0 w 1424"/>
                <a:gd name="T5" fmla="*/ 808 h 809"/>
                <a:gd name="T6" fmla="*/ 0 w 1424"/>
                <a:gd name="T7" fmla="*/ 0 h 809"/>
                <a:gd name="T8" fmla="*/ 1423 w 1424"/>
                <a:gd name="T9" fmla="*/ 0 h 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4"/>
                <a:gd name="T16" fmla="*/ 0 h 809"/>
                <a:gd name="T17" fmla="*/ 1424 w 1424"/>
                <a:gd name="T18" fmla="*/ 809 h 8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4" h="809">
                  <a:moveTo>
                    <a:pt x="1423" y="0"/>
                  </a:moveTo>
                  <a:lnTo>
                    <a:pt x="1423" y="808"/>
                  </a:lnTo>
                  <a:lnTo>
                    <a:pt x="0" y="808"/>
                  </a:lnTo>
                  <a:lnTo>
                    <a:pt x="0" y="0"/>
                  </a:lnTo>
                  <a:lnTo>
                    <a:pt x="142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Freeform 49"/>
            <p:cNvSpPr>
              <a:spLocks noChangeArrowheads="1"/>
            </p:cNvSpPr>
            <p:nvPr/>
          </p:nvSpPr>
          <p:spPr bwMode="auto">
            <a:xfrm>
              <a:off x="4417" y="3599"/>
              <a:ext cx="268" cy="195"/>
            </a:xfrm>
            <a:custGeom>
              <a:avLst/>
              <a:gdLst>
                <a:gd name="T0" fmla="*/ 1181 w 1182"/>
                <a:gd name="T1" fmla="*/ 0 h 860"/>
                <a:gd name="T2" fmla="*/ 1181 w 1182"/>
                <a:gd name="T3" fmla="*/ 859 h 860"/>
                <a:gd name="T4" fmla="*/ 0 w 1182"/>
                <a:gd name="T5" fmla="*/ 859 h 860"/>
                <a:gd name="T6" fmla="*/ 0 w 1182"/>
                <a:gd name="T7" fmla="*/ 0 h 860"/>
                <a:gd name="T8" fmla="*/ 1181 w 1182"/>
                <a:gd name="T9" fmla="*/ 0 h 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2"/>
                <a:gd name="T16" fmla="*/ 0 h 860"/>
                <a:gd name="T17" fmla="*/ 1182 w 1182"/>
                <a:gd name="T18" fmla="*/ 860 h 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2" h="860">
                  <a:moveTo>
                    <a:pt x="1181" y="0"/>
                  </a:moveTo>
                  <a:lnTo>
                    <a:pt x="1181" y="859"/>
                  </a:lnTo>
                  <a:lnTo>
                    <a:pt x="0" y="859"/>
                  </a:lnTo>
                  <a:lnTo>
                    <a:pt x="0" y="0"/>
                  </a:lnTo>
                  <a:lnTo>
                    <a:pt x="1181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Freeform 50"/>
            <p:cNvSpPr>
              <a:spLocks noChangeArrowheads="1"/>
            </p:cNvSpPr>
            <p:nvPr/>
          </p:nvSpPr>
          <p:spPr bwMode="auto">
            <a:xfrm>
              <a:off x="4684" y="3794"/>
              <a:ext cx="174" cy="315"/>
            </a:xfrm>
            <a:custGeom>
              <a:avLst/>
              <a:gdLst>
                <a:gd name="T0" fmla="*/ 765 w 766"/>
                <a:gd name="T1" fmla="*/ 0 h 1390"/>
                <a:gd name="T2" fmla="*/ 765 w 766"/>
                <a:gd name="T3" fmla="*/ 1389 h 1390"/>
                <a:gd name="T4" fmla="*/ 0 w 766"/>
                <a:gd name="T5" fmla="*/ 1389 h 1390"/>
                <a:gd name="T6" fmla="*/ 0 w 766"/>
                <a:gd name="T7" fmla="*/ 0 h 1390"/>
                <a:gd name="T8" fmla="*/ 765 w 766"/>
                <a:gd name="T9" fmla="*/ 0 h 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1390"/>
                <a:gd name="T17" fmla="*/ 766 w 766"/>
                <a:gd name="T18" fmla="*/ 1390 h 1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1390">
                  <a:moveTo>
                    <a:pt x="765" y="0"/>
                  </a:moveTo>
                  <a:lnTo>
                    <a:pt x="765" y="1389"/>
                  </a:lnTo>
                  <a:lnTo>
                    <a:pt x="0" y="1389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Freeform 51"/>
            <p:cNvSpPr>
              <a:spLocks noChangeArrowheads="1"/>
            </p:cNvSpPr>
            <p:nvPr/>
          </p:nvSpPr>
          <p:spPr bwMode="auto">
            <a:xfrm>
              <a:off x="4858" y="3535"/>
              <a:ext cx="196" cy="390"/>
            </a:xfrm>
            <a:custGeom>
              <a:avLst/>
              <a:gdLst>
                <a:gd name="T0" fmla="*/ 864 w 865"/>
                <a:gd name="T1" fmla="*/ 0 h 1720"/>
                <a:gd name="T2" fmla="*/ 864 w 865"/>
                <a:gd name="T3" fmla="*/ 1719 h 1720"/>
                <a:gd name="T4" fmla="*/ 0 w 865"/>
                <a:gd name="T5" fmla="*/ 1719 h 1720"/>
                <a:gd name="T6" fmla="*/ 0 w 865"/>
                <a:gd name="T7" fmla="*/ 0 h 1720"/>
                <a:gd name="T8" fmla="*/ 864 w 865"/>
                <a:gd name="T9" fmla="*/ 0 h 1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720"/>
                <a:gd name="T17" fmla="*/ 865 w 865"/>
                <a:gd name="T18" fmla="*/ 1720 h 1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720">
                  <a:moveTo>
                    <a:pt x="864" y="0"/>
                  </a:moveTo>
                  <a:lnTo>
                    <a:pt x="864" y="1719"/>
                  </a:lnTo>
                  <a:lnTo>
                    <a:pt x="0" y="1719"/>
                  </a:lnTo>
                  <a:lnTo>
                    <a:pt x="0" y="0"/>
                  </a:lnTo>
                  <a:lnTo>
                    <a:pt x="864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Freeform 52"/>
            <p:cNvSpPr>
              <a:spLocks noChangeArrowheads="1"/>
            </p:cNvSpPr>
            <p:nvPr/>
          </p:nvSpPr>
          <p:spPr bwMode="auto">
            <a:xfrm>
              <a:off x="4511" y="3220"/>
              <a:ext cx="175" cy="377"/>
            </a:xfrm>
            <a:custGeom>
              <a:avLst/>
              <a:gdLst>
                <a:gd name="T0" fmla="*/ 771 w 772"/>
                <a:gd name="T1" fmla="*/ 0 h 1662"/>
                <a:gd name="T2" fmla="*/ 771 w 772"/>
                <a:gd name="T3" fmla="*/ 1661 h 1662"/>
                <a:gd name="T4" fmla="*/ 0 w 772"/>
                <a:gd name="T5" fmla="*/ 1661 h 1662"/>
                <a:gd name="T6" fmla="*/ 0 w 772"/>
                <a:gd name="T7" fmla="*/ 0 h 1662"/>
                <a:gd name="T8" fmla="*/ 771 w 772"/>
                <a:gd name="T9" fmla="*/ 0 h 1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1662"/>
                <a:gd name="T17" fmla="*/ 772 w 772"/>
                <a:gd name="T18" fmla="*/ 1662 h 1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1662">
                  <a:moveTo>
                    <a:pt x="771" y="0"/>
                  </a:moveTo>
                  <a:lnTo>
                    <a:pt x="771" y="1661"/>
                  </a:lnTo>
                  <a:lnTo>
                    <a:pt x="0" y="1661"/>
                  </a:lnTo>
                  <a:lnTo>
                    <a:pt x="0" y="0"/>
                  </a:lnTo>
                  <a:lnTo>
                    <a:pt x="771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Freeform 54"/>
            <p:cNvSpPr>
              <a:spLocks noChangeArrowheads="1"/>
            </p:cNvSpPr>
            <p:nvPr/>
          </p:nvSpPr>
          <p:spPr bwMode="auto">
            <a:xfrm>
              <a:off x="4685" y="3220"/>
              <a:ext cx="323" cy="83"/>
            </a:xfrm>
            <a:custGeom>
              <a:avLst/>
              <a:gdLst>
                <a:gd name="T0" fmla="*/ 1423 w 1424"/>
                <a:gd name="T1" fmla="*/ 0 h 366"/>
                <a:gd name="T2" fmla="*/ 1423 w 1424"/>
                <a:gd name="T3" fmla="*/ 365 h 366"/>
                <a:gd name="T4" fmla="*/ 0 w 1424"/>
                <a:gd name="T5" fmla="*/ 365 h 366"/>
                <a:gd name="T6" fmla="*/ 0 w 1424"/>
                <a:gd name="T7" fmla="*/ 0 h 366"/>
                <a:gd name="T8" fmla="*/ 1423 w 1424"/>
                <a:gd name="T9" fmla="*/ 0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4"/>
                <a:gd name="T16" fmla="*/ 0 h 366"/>
                <a:gd name="T17" fmla="*/ 1424 w 1424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4" h="366">
                  <a:moveTo>
                    <a:pt x="1423" y="0"/>
                  </a:moveTo>
                  <a:lnTo>
                    <a:pt x="1423" y="365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1423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Freeform 55"/>
            <p:cNvSpPr>
              <a:spLocks noChangeArrowheads="1"/>
            </p:cNvSpPr>
            <p:nvPr/>
          </p:nvSpPr>
          <p:spPr bwMode="auto">
            <a:xfrm>
              <a:off x="4291" y="3632"/>
              <a:ext cx="339" cy="67"/>
            </a:xfrm>
            <a:custGeom>
              <a:avLst/>
              <a:gdLst>
                <a:gd name="T0" fmla="*/ 1050 w 1494"/>
                <a:gd name="T1" fmla="*/ 295 h 296"/>
                <a:gd name="T2" fmla="*/ 1083 w 1494"/>
                <a:gd name="T3" fmla="*/ 195 h 296"/>
                <a:gd name="T4" fmla="*/ 0 w 1494"/>
                <a:gd name="T5" fmla="*/ 195 h 296"/>
                <a:gd name="T6" fmla="*/ 0 w 1494"/>
                <a:gd name="T7" fmla="*/ 98 h 296"/>
                <a:gd name="T8" fmla="*/ 1083 w 1494"/>
                <a:gd name="T9" fmla="*/ 98 h 296"/>
                <a:gd name="T10" fmla="*/ 1050 w 1494"/>
                <a:gd name="T11" fmla="*/ 0 h 296"/>
                <a:gd name="T12" fmla="*/ 1493 w 1494"/>
                <a:gd name="T13" fmla="*/ 146 h 296"/>
                <a:gd name="T14" fmla="*/ 1050 w 1494"/>
                <a:gd name="T15" fmla="*/ 295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4"/>
                <a:gd name="T25" fmla="*/ 0 h 296"/>
                <a:gd name="T26" fmla="*/ 1494 w 1494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4" h="296">
                  <a:moveTo>
                    <a:pt x="1050" y="295"/>
                  </a:moveTo>
                  <a:lnTo>
                    <a:pt x="1083" y="195"/>
                  </a:lnTo>
                  <a:lnTo>
                    <a:pt x="0" y="195"/>
                  </a:lnTo>
                  <a:lnTo>
                    <a:pt x="0" y="98"/>
                  </a:lnTo>
                  <a:lnTo>
                    <a:pt x="1083" y="98"/>
                  </a:lnTo>
                  <a:lnTo>
                    <a:pt x="1050" y="0"/>
                  </a:lnTo>
                  <a:lnTo>
                    <a:pt x="1493" y="146"/>
                  </a:lnTo>
                  <a:lnTo>
                    <a:pt x="1050" y="29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56"/>
            <p:cNvSpPr>
              <a:spLocks noChangeShapeType="1"/>
            </p:cNvSpPr>
            <p:nvPr/>
          </p:nvSpPr>
          <p:spPr bwMode="auto">
            <a:xfrm>
              <a:off x="3999" y="3406"/>
              <a:ext cx="322" cy="1"/>
            </a:xfrm>
            <a:prstGeom prst="line">
              <a:avLst/>
            </a:prstGeom>
            <a:noFill/>
            <a:ln w="28575">
              <a:solidFill>
                <a:srgbClr val="FF808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57"/>
            <p:cNvSpPr>
              <a:spLocks noChangeArrowheads="1"/>
            </p:cNvSpPr>
            <p:nvPr/>
          </p:nvSpPr>
          <p:spPr bwMode="auto">
            <a:xfrm>
              <a:off x="4685" y="3298"/>
              <a:ext cx="174" cy="493"/>
            </a:xfrm>
            <a:custGeom>
              <a:avLst/>
              <a:gdLst>
                <a:gd name="T0" fmla="*/ 765 w 766"/>
                <a:gd name="T1" fmla="*/ 0 h 2175"/>
                <a:gd name="T2" fmla="*/ 765 w 766"/>
                <a:gd name="T3" fmla="*/ 2174 h 2175"/>
                <a:gd name="T4" fmla="*/ 0 w 766"/>
                <a:gd name="T5" fmla="*/ 2174 h 2175"/>
                <a:gd name="T6" fmla="*/ 0 w 766"/>
                <a:gd name="T7" fmla="*/ 0 h 2175"/>
                <a:gd name="T8" fmla="*/ 765 w 766"/>
                <a:gd name="T9" fmla="*/ 0 h 2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2175"/>
                <a:gd name="T17" fmla="*/ 766 w 766"/>
                <a:gd name="T18" fmla="*/ 2175 h 2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2175">
                  <a:moveTo>
                    <a:pt x="765" y="0"/>
                  </a:moveTo>
                  <a:lnTo>
                    <a:pt x="765" y="2174"/>
                  </a:lnTo>
                  <a:lnTo>
                    <a:pt x="0" y="2174"/>
                  </a:lnTo>
                  <a:lnTo>
                    <a:pt x="0" y="0"/>
                  </a:lnTo>
                  <a:lnTo>
                    <a:pt x="765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Freeform 59"/>
            <p:cNvSpPr>
              <a:spLocks noChangeArrowheads="1"/>
            </p:cNvSpPr>
            <p:nvPr/>
          </p:nvSpPr>
          <p:spPr bwMode="auto">
            <a:xfrm>
              <a:off x="4859" y="3308"/>
              <a:ext cx="149" cy="226"/>
            </a:xfrm>
            <a:custGeom>
              <a:avLst/>
              <a:gdLst>
                <a:gd name="T0" fmla="*/ 656 w 657"/>
                <a:gd name="T1" fmla="*/ 0 h 998"/>
                <a:gd name="T2" fmla="*/ 656 w 657"/>
                <a:gd name="T3" fmla="*/ 997 h 998"/>
                <a:gd name="T4" fmla="*/ 0 w 657"/>
                <a:gd name="T5" fmla="*/ 997 h 998"/>
                <a:gd name="T6" fmla="*/ 0 w 657"/>
                <a:gd name="T7" fmla="*/ 0 h 998"/>
                <a:gd name="T8" fmla="*/ 656 w 657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998"/>
                <a:gd name="T17" fmla="*/ 657 w 657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998">
                  <a:moveTo>
                    <a:pt x="656" y="0"/>
                  </a:moveTo>
                  <a:lnTo>
                    <a:pt x="656" y="997"/>
                  </a:lnTo>
                  <a:lnTo>
                    <a:pt x="0" y="997"/>
                  </a:lnTo>
                  <a:lnTo>
                    <a:pt x="0" y="0"/>
                  </a:lnTo>
                  <a:lnTo>
                    <a:pt x="656" y="0"/>
                  </a:lnTo>
                </a:path>
              </a:pathLst>
            </a:custGeom>
            <a:solidFill>
              <a:srgbClr val="E6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60"/>
            <p:cNvSpPr>
              <a:spLocks noChangeShapeType="1"/>
            </p:cNvSpPr>
            <p:nvPr/>
          </p:nvSpPr>
          <p:spPr bwMode="auto">
            <a:xfrm>
              <a:off x="4686" y="3296"/>
              <a:ext cx="322" cy="1"/>
            </a:xfrm>
            <a:prstGeom prst="line">
              <a:avLst/>
            </a:prstGeom>
            <a:noFill/>
            <a:ln w="28575">
              <a:solidFill>
                <a:srgbClr val="FF808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7257600" y="1759865"/>
            <a:ext cx="114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</a:rPr>
              <a:t>refinement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7355521" y="3418919"/>
            <a:ext cx="10468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</a:rPr>
              <a:t>extension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7408800" y="4991564"/>
            <a:ext cx="10598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</a:rPr>
              <a:t>relocation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709613" y="2768326"/>
          <a:ext cx="4035425" cy="831850"/>
        </p:xfrm>
        <a:graphic>
          <a:graphicData uri="http://schemas.openxmlformats.org/presentationml/2006/ole">
            <p:oleObj spid="_x0000_s1027" name="Equation" r:id="rId5" imgW="2158920" imgH="4442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T-mesh optimization results</a:t>
            </a:r>
            <a:endParaRPr lang="en-US" dirty="0"/>
          </a:p>
        </p:txBody>
      </p:sp>
      <p:pic>
        <p:nvPicPr>
          <p:cNvPr id="4" name="Picture 3" descr="step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5" name="Picture 4" descr="step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6" name="Picture 5" descr="step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7" name="Picture 6" descr="step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8" name="Picture 7" descr="step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9" name="Picture 8" descr="step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10" name="Picture 9" descr="step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9124" y="1877836"/>
            <a:ext cx="2919099" cy="3695455"/>
          </a:xfrm>
          <a:prstGeom prst="rect">
            <a:avLst/>
          </a:prstGeom>
        </p:spPr>
      </p:pic>
      <p:pic>
        <p:nvPicPr>
          <p:cNvPr id="19" name="Picture 18" descr="step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0" name="Picture 19" descr="step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1" name="Picture 20" descr="step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2" name="Picture 21" descr="step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3" name="Picture 22" descr="step0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4" name="Picture 23" descr="step0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5" name="Picture 24" descr="step0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  <p:pic>
        <p:nvPicPr>
          <p:cNvPr id="26" name="Picture 25" descr="step0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54089" y="1877836"/>
            <a:ext cx="4070033" cy="369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T-mesh optimization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 smtClean="0"/>
              <a:t>Significant decrease in energy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88800" y="1336675"/>
            <a:ext cx="3886900" cy="4968875"/>
          </a:xfrm>
        </p:spPr>
        <p:txBody>
          <a:bodyPr/>
          <a:lstStyle/>
          <a:p>
            <a:r>
              <a:rPr lang="en-US" dirty="0" smtClean="0"/>
              <a:t>But still too many</a:t>
            </a:r>
            <a:br>
              <a:rPr lang="en-US" dirty="0" smtClean="0"/>
            </a:br>
            <a:r>
              <a:rPr lang="en-US" dirty="0" smtClean="0"/>
              <a:t>T-joints</a:t>
            </a:r>
            <a:endParaRPr lang="en-US" dirty="0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760" y="4337736"/>
            <a:ext cx="1997280" cy="1571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800" y="2599473"/>
            <a:ext cx="2845440" cy="2654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>
            <a:off x="2172961" y="3305176"/>
            <a:ext cx="436889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172961" y="4743451"/>
            <a:ext cx="436889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pic>
        <p:nvPicPr>
          <p:cNvPr id="14" name="Picture 13" descr="step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4451" y="2599473"/>
            <a:ext cx="1834278" cy="1665464"/>
          </a:xfrm>
          <a:prstGeom prst="rect">
            <a:avLst/>
          </a:prstGeom>
        </p:spPr>
      </p:pic>
      <p:pic>
        <p:nvPicPr>
          <p:cNvPr id="15" name="Picture 14" descr="step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162" y="2599473"/>
            <a:ext cx="1834278" cy="1665464"/>
          </a:xfrm>
          <a:prstGeom prst="rect">
            <a:avLst/>
          </a:prstGeom>
        </p:spPr>
      </p:pic>
      <p:pic>
        <p:nvPicPr>
          <p:cNvPr id="20" name="Picture 19" descr="step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0651" y="4317180"/>
            <a:ext cx="1493171" cy="1890291"/>
          </a:xfrm>
          <a:prstGeom prst="rect">
            <a:avLst/>
          </a:prstGeom>
        </p:spPr>
      </p:pic>
      <p:pic>
        <p:nvPicPr>
          <p:cNvPr id="21" name="Picture 20" descr="step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460" y="4317180"/>
            <a:ext cx="1493171" cy="18902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Improve </a:t>
            </a:r>
            <a:r>
              <a:rPr lang="en-US" dirty="0" err="1" smtClean="0"/>
              <a:t>parametrization</a:t>
            </a:r>
            <a:endParaRPr lang="en-US" dirty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09575" y="1336675"/>
            <a:ext cx="5359066" cy="4968875"/>
          </a:xfrm>
        </p:spPr>
        <p:txBody>
          <a:bodyPr>
            <a:normAutofit fontScale="92500" lnSpcReduction="10000"/>
          </a:bodyPr>
          <a:lstStyle/>
          <a:p>
            <a:pPr marL="391686" indent="-293764"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smtClean="0"/>
              <a:t>Slightly misaligned singularities away from features</a:t>
            </a:r>
            <a:br>
              <a:rPr lang="en-US" dirty="0" smtClean="0"/>
            </a:br>
            <a:r>
              <a:rPr lang="en-US" dirty="0" smtClean="0"/>
              <a:t>⇒ removable T-joints</a:t>
            </a:r>
          </a:p>
          <a:p>
            <a:pPr marL="391686" indent="-293764"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lang="en-US" dirty="0" smtClean="0"/>
          </a:p>
          <a:p>
            <a:pPr marL="391686" indent="-293764"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smtClean="0"/>
              <a:t>Align singularities:</a:t>
            </a:r>
          </a:p>
          <a:p>
            <a:pPr marL="783372" lvl="1" indent="-293764"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err="1" smtClean="0"/>
              <a:t>Parametrize</a:t>
            </a:r>
            <a:endParaRPr lang="en-US" dirty="0" smtClean="0"/>
          </a:p>
          <a:p>
            <a:pPr marL="783372" lvl="1" indent="-293764"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smtClean="0"/>
              <a:t>Identify misaligned pairs</a:t>
            </a:r>
          </a:p>
          <a:p>
            <a:pPr marL="783372" lvl="1" indent="-293764"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smtClean="0"/>
              <a:t>Constrain coordinates</a:t>
            </a:r>
          </a:p>
          <a:p>
            <a:pPr marL="783372" lvl="1" indent="-293764">
              <a:buClr>
                <a:schemeClr val="accent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err="1" smtClean="0"/>
              <a:t>Parametrize</a:t>
            </a:r>
            <a:r>
              <a:rPr lang="en-US" dirty="0" smtClean="0"/>
              <a:t> again with </a:t>
            </a:r>
            <a:br>
              <a:rPr lang="en-US" dirty="0" smtClean="0"/>
            </a:br>
            <a:r>
              <a:rPr lang="en-US" dirty="0" smtClean="0"/>
              <a:t>constraints</a:t>
            </a:r>
            <a:br>
              <a:rPr lang="en-US" dirty="0" smtClean="0"/>
            </a:br>
            <a:endParaRPr lang="en-US" dirty="0" smtClean="0"/>
          </a:p>
          <a:p>
            <a:pPr marL="391686" indent="-293764">
              <a:buClr>
                <a:schemeClr val="accent1"/>
              </a:buClr>
              <a:buSzPct val="60000"/>
              <a:buFont typeface="Monotype Sort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 smtClean="0"/>
              <a:t>How to generate these constraints?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13441" y="1659055"/>
            <a:ext cx="1995840" cy="1569765"/>
            <a:chOff x="4801" y="1152"/>
            <a:chExt cx="1386" cy="1090"/>
          </a:xfrm>
        </p:grpSpPr>
        <p:pic>
          <p:nvPicPr>
            <p:cNvPr id="1744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1" y="1152"/>
              <a:ext cx="1387" cy="10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178" y="1530"/>
              <a:ext cx="689" cy="456"/>
              <a:chOff x="5178" y="1530"/>
              <a:chExt cx="689" cy="456"/>
            </a:xfrm>
          </p:grpSpPr>
          <p:sp>
            <p:nvSpPr>
              <p:cNvPr id="17445" name="Oval 9"/>
              <p:cNvSpPr>
                <a:spLocks noChangeArrowheads="1"/>
              </p:cNvSpPr>
              <p:nvPr/>
            </p:nvSpPr>
            <p:spPr bwMode="auto">
              <a:xfrm>
                <a:off x="5465" y="153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Oval 10"/>
              <p:cNvSpPr>
                <a:spLocks noChangeArrowheads="1"/>
              </p:cNvSpPr>
              <p:nvPr/>
            </p:nvSpPr>
            <p:spPr bwMode="auto">
              <a:xfrm>
                <a:off x="5459" y="1926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Oval 11"/>
              <p:cNvSpPr>
                <a:spLocks noChangeArrowheads="1"/>
              </p:cNvSpPr>
              <p:nvPr/>
            </p:nvSpPr>
            <p:spPr bwMode="auto">
              <a:xfrm>
                <a:off x="5646" y="1678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Oval 12"/>
              <p:cNvSpPr>
                <a:spLocks noChangeArrowheads="1"/>
              </p:cNvSpPr>
              <p:nvPr/>
            </p:nvSpPr>
            <p:spPr bwMode="auto">
              <a:xfrm>
                <a:off x="5274" y="1725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Oval 13"/>
              <p:cNvSpPr>
                <a:spLocks noChangeArrowheads="1"/>
              </p:cNvSpPr>
              <p:nvPr/>
            </p:nvSpPr>
            <p:spPr bwMode="auto">
              <a:xfrm>
                <a:off x="5808" y="187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14"/>
              <p:cNvSpPr>
                <a:spLocks noChangeArrowheads="1"/>
              </p:cNvSpPr>
              <p:nvPr/>
            </p:nvSpPr>
            <p:spPr bwMode="auto">
              <a:xfrm>
                <a:off x="5178" y="1882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901920" y="4059787"/>
            <a:ext cx="1998720" cy="1574085"/>
            <a:chOff x="4793" y="2819"/>
            <a:chExt cx="1388" cy="1093"/>
          </a:xfrm>
        </p:grpSpPr>
        <p:pic>
          <p:nvPicPr>
            <p:cNvPr id="1743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93" y="2819"/>
              <a:ext cx="1389" cy="10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178" y="3203"/>
              <a:ext cx="684" cy="459"/>
              <a:chOff x="5178" y="3203"/>
              <a:chExt cx="684" cy="459"/>
            </a:xfrm>
          </p:grpSpPr>
          <p:sp>
            <p:nvSpPr>
              <p:cNvPr id="17437" name="Oval 18"/>
              <p:cNvSpPr>
                <a:spLocks noChangeArrowheads="1"/>
              </p:cNvSpPr>
              <p:nvPr/>
            </p:nvSpPr>
            <p:spPr bwMode="auto">
              <a:xfrm>
                <a:off x="5457" y="3203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Oval 19"/>
              <p:cNvSpPr>
                <a:spLocks noChangeArrowheads="1"/>
              </p:cNvSpPr>
              <p:nvPr/>
            </p:nvSpPr>
            <p:spPr bwMode="auto">
              <a:xfrm>
                <a:off x="5443" y="3602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Oval 20"/>
              <p:cNvSpPr>
                <a:spLocks noChangeArrowheads="1"/>
              </p:cNvSpPr>
              <p:nvPr/>
            </p:nvSpPr>
            <p:spPr bwMode="auto">
              <a:xfrm>
                <a:off x="5646" y="3348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Oval 21"/>
              <p:cNvSpPr>
                <a:spLocks noChangeArrowheads="1"/>
              </p:cNvSpPr>
              <p:nvPr/>
            </p:nvSpPr>
            <p:spPr bwMode="auto">
              <a:xfrm>
                <a:off x="5265" y="3399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Oval 22"/>
              <p:cNvSpPr>
                <a:spLocks noChangeArrowheads="1"/>
              </p:cNvSpPr>
              <p:nvPr/>
            </p:nvSpPr>
            <p:spPr bwMode="auto">
              <a:xfrm>
                <a:off x="5802" y="354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Oval 23"/>
              <p:cNvSpPr>
                <a:spLocks noChangeArrowheads="1"/>
              </p:cNvSpPr>
              <p:nvPr/>
            </p:nvSpPr>
            <p:spPr bwMode="auto">
              <a:xfrm>
                <a:off x="5178" y="356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602133" y="1656174"/>
            <a:ext cx="1985760" cy="1559684"/>
            <a:chOff x="3108" y="1150"/>
            <a:chExt cx="1379" cy="1083"/>
          </a:xfrm>
        </p:grpSpPr>
        <p:pic>
          <p:nvPicPr>
            <p:cNvPr id="17427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8" y="1150"/>
              <a:ext cx="1380" cy="10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477" y="1530"/>
              <a:ext cx="689" cy="456"/>
              <a:chOff x="3477" y="1530"/>
              <a:chExt cx="689" cy="456"/>
            </a:xfrm>
          </p:grpSpPr>
          <p:sp>
            <p:nvSpPr>
              <p:cNvPr id="17429" name="Oval 27"/>
              <p:cNvSpPr>
                <a:spLocks noChangeArrowheads="1"/>
              </p:cNvSpPr>
              <p:nvPr/>
            </p:nvSpPr>
            <p:spPr bwMode="auto">
              <a:xfrm>
                <a:off x="3764" y="153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Oval 28"/>
              <p:cNvSpPr>
                <a:spLocks noChangeArrowheads="1"/>
              </p:cNvSpPr>
              <p:nvPr/>
            </p:nvSpPr>
            <p:spPr bwMode="auto">
              <a:xfrm>
                <a:off x="3759" y="1926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Oval 29"/>
              <p:cNvSpPr>
                <a:spLocks noChangeArrowheads="1"/>
              </p:cNvSpPr>
              <p:nvPr/>
            </p:nvSpPr>
            <p:spPr bwMode="auto">
              <a:xfrm>
                <a:off x="3945" y="1678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Oval 30"/>
              <p:cNvSpPr>
                <a:spLocks noChangeArrowheads="1"/>
              </p:cNvSpPr>
              <p:nvPr/>
            </p:nvSpPr>
            <p:spPr bwMode="auto">
              <a:xfrm>
                <a:off x="3573" y="1725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Oval 31"/>
              <p:cNvSpPr>
                <a:spLocks noChangeArrowheads="1"/>
              </p:cNvSpPr>
              <p:nvPr/>
            </p:nvSpPr>
            <p:spPr bwMode="auto">
              <a:xfrm>
                <a:off x="4107" y="187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Oval 32"/>
              <p:cNvSpPr>
                <a:spLocks noChangeArrowheads="1"/>
              </p:cNvSpPr>
              <p:nvPr/>
            </p:nvSpPr>
            <p:spPr bwMode="auto">
              <a:xfrm>
                <a:off x="3477" y="1882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554613" y="4059787"/>
            <a:ext cx="1995840" cy="1576965"/>
            <a:chOff x="3075" y="2819"/>
            <a:chExt cx="1386" cy="1095"/>
          </a:xfrm>
        </p:grpSpPr>
        <p:pic>
          <p:nvPicPr>
            <p:cNvPr id="17419" name="Picture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5" y="2819"/>
              <a:ext cx="1387" cy="10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3455" y="3203"/>
              <a:ext cx="684" cy="459"/>
              <a:chOff x="3455" y="3203"/>
              <a:chExt cx="684" cy="459"/>
            </a:xfrm>
          </p:grpSpPr>
          <p:sp>
            <p:nvSpPr>
              <p:cNvPr id="17421" name="Oval 36"/>
              <p:cNvSpPr>
                <a:spLocks noChangeArrowheads="1"/>
              </p:cNvSpPr>
              <p:nvPr/>
            </p:nvSpPr>
            <p:spPr bwMode="auto">
              <a:xfrm>
                <a:off x="3741" y="3203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37"/>
              <p:cNvSpPr>
                <a:spLocks noChangeArrowheads="1"/>
              </p:cNvSpPr>
              <p:nvPr/>
            </p:nvSpPr>
            <p:spPr bwMode="auto">
              <a:xfrm>
                <a:off x="3725" y="3602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38"/>
              <p:cNvSpPr>
                <a:spLocks noChangeArrowheads="1"/>
              </p:cNvSpPr>
              <p:nvPr/>
            </p:nvSpPr>
            <p:spPr bwMode="auto">
              <a:xfrm>
                <a:off x="3923" y="3348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39"/>
              <p:cNvSpPr>
                <a:spLocks noChangeArrowheads="1"/>
              </p:cNvSpPr>
              <p:nvPr/>
            </p:nvSpPr>
            <p:spPr bwMode="auto">
              <a:xfrm>
                <a:off x="3544" y="3399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40"/>
              <p:cNvSpPr>
                <a:spLocks noChangeArrowheads="1"/>
              </p:cNvSpPr>
              <p:nvPr/>
            </p:nvSpPr>
            <p:spPr bwMode="auto">
              <a:xfrm>
                <a:off x="4079" y="354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Oval 41"/>
              <p:cNvSpPr>
                <a:spLocks noChangeArrowheads="1"/>
              </p:cNvSpPr>
              <p:nvPr/>
            </p:nvSpPr>
            <p:spPr bwMode="auto">
              <a:xfrm>
                <a:off x="3455" y="356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" name="Right Arrow 42"/>
          <p:cNvSpPr/>
          <p:nvPr/>
        </p:nvSpPr>
        <p:spPr bwMode="auto">
          <a:xfrm>
            <a:off x="6533061" y="2037840"/>
            <a:ext cx="459360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533061" y="4513460"/>
            <a:ext cx="459360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5306293" y="3426120"/>
            <a:ext cx="656640" cy="449878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561" y="3302267"/>
            <a:ext cx="1694880" cy="2062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96" y="313953"/>
            <a:ext cx="8579457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Global </a:t>
            </a:r>
            <a:r>
              <a:rPr lang="en-US" dirty="0" err="1" smtClean="0"/>
              <a:t>parametization</a:t>
            </a:r>
            <a:r>
              <a:rPr lang="en-US" dirty="0" smtClean="0"/>
              <a:t> details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5393367"/>
            <a:ext cx="8557979" cy="1045550"/>
          </a:xfrm>
        </p:spPr>
        <p:txBody>
          <a:bodyPr>
            <a:noAutofit/>
          </a:bodyPr>
          <a:lstStyle/>
          <a:p>
            <a:pPr marL="732999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b="1" dirty="0" smtClean="0"/>
              <a:t>S</a:t>
            </a:r>
            <a:r>
              <a:rPr lang="en-US" sz="2000" b="1" dirty="0" smtClean="0">
                <a:solidFill>
                  <a:schemeClr val="accent4"/>
                </a:solidFill>
              </a:rPr>
              <a:t>ingularities: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quadrangulation</a:t>
            </a:r>
            <a:r>
              <a:rPr lang="en-US" sz="2000" dirty="0" smtClean="0"/>
              <a:t> vertices with valence </a:t>
            </a:r>
            <a:r>
              <a:rPr lang="en-US" sz="2000" dirty="0" smtClean="0">
                <a:cs typeface="Arial" charset="0"/>
              </a:rPr>
              <a:t>≠</a:t>
            </a:r>
            <a:r>
              <a:rPr lang="en-US" sz="2000" dirty="0" smtClean="0"/>
              <a:t> 4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pPr marL="732999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b="1" dirty="0" smtClean="0">
                <a:solidFill>
                  <a:schemeClr val="accent4"/>
                </a:solidFill>
              </a:rPr>
              <a:t>Misalignment</a:t>
            </a:r>
            <a:r>
              <a:rPr lang="en-US" sz="2000" dirty="0" smtClean="0"/>
              <a:t>: singularities on close parametric lines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440" y="1078674"/>
            <a:ext cx="3106080" cy="2026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440" y="3367074"/>
            <a:ext cx="3106080" cy="2026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28640" y="1581286"/>
            <a:ext cx="1661760" cy="1709460"/>
            <a:chOff x="3092" y="1366"/>
            <a:chExt cx="1156" cy="1189"/>
          </a:xfrm>
        </p:grpSpPr>
        <p:sp>
          <p:nvSpPr>
            <p:cNvPr id="18455" name="Line 7"/>
            <p:cNvSpPr>
              <a:spLocks noChangeShapeType="1"/>
            </p:cNvSpPr>
            <p:nvPr/>
          </p:nvSpPr>
          <p:spPr bwMode="auto">
            <a:xfrm flipV="1">
              <a:off x="3267" y="1501"/>
              <a:ext cx="1" cy="86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8"/>
            <p:cNvSpPr>
              <a:spLocks noChangeShapeType="1"/>
            </p:cNvSpPr>
            <p:nvPr/>
          </p:nvSpPr>
          <p:spPr bwMode="auto">
            <a:xfrm>
              <a:off x="3267" y="2366"/>
              <a:ext cx="864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Text Box 9"/>
            <p:cNvSpPr txBox="1">
              <a:spLocks noChangeArrowheads="1"/>
            </p:cNvSpPr>
            <p:nvPr/>
          </p:nvSpPr>
          <p:spPr bwMode="auto">
            <a:xfrm>
              <a:off x="4063" y="2327"/>
              <a:ext cx="18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0000FF"/>
                  </a:solidFill>
                  <a:latin typeface="Times New Roman" pitchFamily="16" charset="0"/>
                </a:rPr>
                <a:t>u</a:t>
              </a:r>
            </a:p>
          </p:txBody>
        </p:sp>
        <p:sp>
          <p:nvSpPr>
            <p:cNvPr id="18458" name="Text Box 10"/>
            <p:cNvSpPr txBox="1">
              <a:spLocks noChangeArrowheads="1"/>
            </p:cNvSpPr>
            <p:nvPr/>
          </p:nvSpPr>
          <p:spPr bwMode="auto">
            <a:xfrm>
              <a:off x="3092" y="1366"/>
              <a:ext cx="17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FF0000"/>
                  </a:solidFill>
                  <a:latin typeface="Times New Roman" pitchFamily="16" charset="0"/>
                </a:rPr>
                <a:t>v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39681" y="3979139"/>
            <a:ext cx="1337760" cy="1113236"/>
            <a:chOff x="3933" y="3031"/>
            <a:chExt cx="930" cy="774"/>
          </a:xfrm>
        </p:grpSpPr>
        <p:sp>
          <p:nvSpPr>
            <p:cNvPr id="18451" name="Oval 15"/>
            <p:cNvSpPr>
              <a:spLocks noChangeArrowheads="1"/>
            </p:cNvSpPr>
            <p:nvPr/>
          </p:nvSpPr>
          <p:spPr bwMode="auto">
            <a:xfrm>
              <a:off x="4405" y="3745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16"/>
            <p:cNvSpPr>
              <a:spLocks noChangeArrowheads="1"/>
            </p:cNvSpPr>
            <p:nvPr/>
          </p:nvSpPr>
          <p:spPr bwMode="auto">
            <a:xfrm>
              <a:off x="3933" y="3110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17"/>
            <p:cNvSpPr>
              <a:spLocks noChangeArrowheads="1"/>
            </p:cNvSpPr>
            <p:nvPr/>
          </p:nvSpPr>
          <p:spPr bwMode="auto">
            <a:xfrm>
              <a:off x="4645" y="3031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18"/>
            <p:cNvSpPr>
              <a:spLocks noChangeArrowheads="1"/>
            </p:cNvSpPr>
            <p:nvPr/>
          </p:nvSpPr>
          <p:spPr bwMode="auto">
            <a:xfrm>
              <a:off x="4804" y="3348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7841" y="3279225"/>
            <a:ext cx="1510560" cy="1327819"/>
            <a:chOff x="861" y="2373"/>
            <a:chExt cx="1185" cy="1041"/>
          </a:xfrm>
        </p:grpSpPr>
        <p:sp>
          <p:nvSpPr>
            <p:cNvPr id="18447" name="Oval 20"/>
            <p:cNvSpPr>
              <a:spLocks noChangeArrowheads="1"/>
            </p:cNvSpPr>
            <p:nvPr/>
          </p:nvSpPr>
          <p:spPr bwMode="auto">
            <a:xfrm>
              <a:off x="868" y="2373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21"/>
            <p:cNvSpPr>
              <a:spLocks noChangeArrowheads="1"/>
            </p:cNvSpPr>
            <p:nvPr/>
          </p:nvSpPr>
          <p:spPr bwMode="auto">
            <a:xfrm>
              <a:off x="861" y="2852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22"/>
            <p:cNvSpPr>
              <a:spLocks noChangeArrowheads="1"/>
            </p:cNvSpPr>
            <p:nvPr/>
          </p:nvSpPr>
          <p:spPr bwMode="auto">
            <a:xfrm>
              <a:off x="1985" y="3353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23"/>
            <p:cNvSpPr>
              <a:spLocks noChangeArrowheads="1"/>
            </p:cNvSpPr>
            <p:nvPr/>
          </p:nvSpPr>
          <p:spPr bwMode="auto">
            <a:xfrm>
              <a:off x="1715" y="2656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45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7120" y="1121878"/>
            <a:ext cx="1694880" cy="2062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5365441" y="3813521"/>
            <a:ext cx="1450080" cy="542937"/>
          </a:xfrm>
          <a:prstGeom prst="ellipse">
            <a:avLst/>
          </a:prstGeom>
          <a:noFill/>
          <a:ln w="36720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7" name="Right Arrow 26"/>
          <p:cNvSpPr/>
          <p:nvPr/>
        </p:nvSpPr>
        <p:spPr bwMode="auto">
          <a:xfrm>
            <a:off x="3524250" y="1911964"/>
            <a:ext cx="672135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flipH="1">
            <a:off x="3524250" y="4186550"/>
            <a:ext cx="672135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5991838" y="3184175"/>
            <a:ext cx="529884" cy="45602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28915" y="3379451"/>
            <a:ext cx="2794864" cy="713313"/>
            <a:chOff x="2728915" y="3379451"/>
            <a:chExt cx="2794864" cy="713313"/>
          </a:xfrm>
        </p:grpSpPr>
        <p:sp>
          <p:nvSpPr>
            <p:cNvPr id="32" name="TextBox 31"/>
            <p:cNvSpPr txBox="1"/>
            <p:nvPr/>
          </p:nvSpPr>
          <p:spPr>
            <a:xfrm>
              <a:off x="2981495" y="3379451"/>
              <a:ext cx="1508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singularities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2" idx="1"/>
            </p:cNvCxnSpPr>
            <p:nvPr/>
          </p:nvCxnSpPr>
          <p:spPr bwMode="auto">
            <a:xfrm rot="10800000" flipV="1">
              <a:off x="2728915" y="3548728"/>
              <a:ext cx="252581" cy="91470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417433" y="3548728"/>
              <a:ext cx="1106346" cy="54403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3546230" y="3749755"/>
            <a:ext cx="1819211" cy="338554"/>
            <a:chOff x="3546230" y="3749755"/>
            <a:chExt cx="1819211" cy="338554"/>
          </a:xfrm>
        </p:grpSpPr>
        <p:sp>
          <p:nvSpPr>
            <p:cNvPr id="42" name="TextBox 41"/>
            <p:cNvSpPr txBox="1"/>
            <p:nvPr/>
          </p:nvSpPr>
          <p:spPr>
            <a:xfrm>
              <a:off x="3546230" y="3749755"/>
              <a:ext cx="16562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misalignment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5150644" y="3968007"/>
              <a:ext cx="214797" cy="5392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Alignment constraint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09575" y="1336675"/>
            <a:ext cx="8566785" cy="4968875"/>
          </a:xfrm>
        </p:spPr>
        <p:txBody>
          <a:bodyPr>
            <a:normAutofit/>
          </a:bodyPr>
          <a:lstStyle/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Singularity alignment:  make u or v  the same</a:t>
            </a:r>
          </a:p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Mesh is cut for </a:t>
            </a:r>
            <a:r>
              <a:rPr lang="en-US" sz="2500" dirty="0" err="1" smtClean="0"/>
              <a:t>parmetrization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>
                <a:sym typeface="Symbol"/>
              </a:rPr>
              <a:t> </a:t>
            </a:r>
            <a:r>
              <a:rPr lang="en-US" sz="2500" dirty="0" smtClean="0"/>
              <a:t>generating constraint much more complex, </a:t>
            </a:r>
            <a:br>
              <a:rPr lang="en-US" sz="2500" dirty="0" smtClean="0"/>
            </a:br>
            <a:r>
              <a:rPr lang="en-US" sz="2500" dirty="0" smtClean="0"/>
              <a:t>but idea is the same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4197" y="3118054"/>
            <a:ext cx="5258400" cy="2864967"/>
            <a:chOff x="2491740" y="3388676"/>
            <a:chExt cx="3682080" cy="200613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91740" y="3617660"/>
              <a:ext cx="1308960" cy="1428628"/>
              <a:chOff x="381" y="2512"/>
              <a:chExt cx="909" cy="992"/>
            </a:xfrm>
          </p:grpSpPr>
          <p:sp>
            <p:nvSpPr>
              <p:cNvPr id="19482" name="Text Box 7"/>
              <p:cNvSpPr txBox="1">
                <a:spLocks noChangeArrowheads="1"/>
              </p:cNvSpPr>
              <p:nvPr/>
            </p:nvSpPr>
            <p:spPr bwMode="auto">
              <a:xfrm>
                <a:off x="1104" y="3274"/>
                <a:ext cx="186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60876" rIns="90000" bIns="45000"/>
              <a:lstStyle/>
              <a:p>
                <a:r>
                  <a:rPr lang="en-US" sz="2200" i="1" dirty="0">
                    <a:solidFill>
                      <a:srgbClr val="0000FF"/>
                    </a:solidFill>
                    <a:latin typeface="Times New Roman" pitchFamily="16" charset="0"/>
                  </a:rPr>
                  <a:t>u</a:t>
                </a:r>
              </a:p>
            </p:txBody>
          </p:sp>
          <p:sp>
            <p:nvSpPr>
              <p:cNvPr id="19483" name="Line 8"/>
              <p:cNvSpPr>
                <a:spLocks noChangeShapeType="1"/>
              </p:cNvSpPr>
              <p:nvPr/>
            </p:nvSpPr>
            <p:spPr bwMode="auto">
              <a:xfrm>
                <a:off x="426" y="3360"/>
                <a:ext cx="72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Line 9"/>
              <p:cNvSpPr>
                <a:spLocks noChangeShapeType="1"/>
              </p:cNvSpPr>
              <p:nvPr/>
            </p:nvSpPr>
            <p:spPr bwMode="auto">
              <a:xfrm flipV="1">
                <a:off x="426" y="2639"/>
                <a:ext cx="1" cy="72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Text Box 10"/>
              <p:cNvSpPr txBox="1">
                <a:spLocks noChangeArrowheads="1"/>
              </p:cNvSpPr>
              <p:nvPr/>
            </p:nvSpPr>
            <p:spPr bwMode="auto">
              <a:xfrm>
                <a:off x="381" y="2512"/>
                <a:ext cx="248" cy="2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60876" rIns="90000" bIns="45000"/>
              <a:lstStyle/>
              <a:p>
                <a:r>
                  <a:rPr lang="en-US" sz="2200" i="1" dirty="0">
                    <a:solidFill>
                      <a:srgbClr val="FF0000"/>
                    </a:solidFill>
                    <a:latin typeface="Times New Roman" pitchFamily="16" charset="0"/>
                  </a:rPr>
                  <a:t>v</a:t>
                </a:r>
              </a:p>
            </p:txBody>
          </p:sp>
        </p:grpSp>
        <p:sp>
          <p:nvSpPr>
            <p:cNvPr id="19462" name="Freeform 11"/>
            <p:cNvSpPr>
              <a:spLocks noChangeArrowheads="1"/>
            </p:cNvSpPr>
            <p:nvPr/>
          </p:nvSpPr>
          <p:spPr bwMode="auto">
            <a:xfrm>
              <a:off x="2848860" y="3388676"/>
              <a:ext cx="3283200" cy="1313418"/>
            </a:xfrm>
            <a:custGeom>
              <a:avLst/>
              <a:gdLst>
                <a:gd name="T0" fmla="*/ 1509 w 10056"/>
                <a:gd name="T1" fmla="*/ 2011 h 4023"/>
                <a:gd name="T2" fmla="*/ 0 w 10056"/>
                <a:gd name="T3" fmla="*/ 502 h 4023"/>
                <a:gd name="T4" fmla="*/ 2514 w 10056"/>
                <a:gd name="T5" fmla="*/ 1005 h 4023"/>
                <a:gd name="T6" fmla="*/ 5028 w 10056"/>
                <a:gd name="T7" fmla="*/ 0 h 4023"/>
                <a:gd name="T8" fmla="*/ 7039 w 10056"/>
                <a:gd name="T9" fmla="*/ 502 h 4023"/>
                <a:gd name="T10" fmla="*/ 9553 w 10056"/>
                <a:gd name="T11" fmla="*/ 0 h 4023"/>
                <a:gd name="T12" fmla="*/ 8044 w 10056"/>
                <a:gd name="T13" fmla="*/ 2513 h 4023"/>
                <a:gd name="T14" fmla="*/ 7039 w 10056"/>
                <a:gd name="T15" fmla="*/ 502 h 4023"/>
                <a:gd name="T16" fmla="*/ 5531 w 10056"/>
                <a:gd name="T17" fmla="*/ 2011 h 4023"/>
                <a:gd name="T18" fmla="*/ 5028 w 10056"/>
                <a:gd name="T19" fmla="*/ 0 h 4023"/>
                <a:gd name="T20" fmla="*/ 3068 w 10056"/>
                <a:gd name="T21" fmla="*/ 1562 h 4023"/>
                <a:gd name="T22" fmla="*/ 2514 w 10056"/>
                <a:gd name="T23" fmla="*/ 1005 h 4023"/>
                <a:gd name="T24" fmla="*/ 1509 w 10056"/>
                <a:gd name="T25" fmla="*/ 2011 h 4023"/>
                <a:gd name="T26" fmla="*/ 3068 w 10056"/>
                <a:gd name="T27" fmla="*/ 1562 h 4023"/>
                <a:gd name="T28" fmla="*/ 5531 w 10056"/>
                <a:gd name="T29" fmla="*/ 2011 h 4023"/>
                <a:gd name="T30" fmla="*/ 8044 w 10056"/>
                <a:gd name="T31" fmla="*/ 2513 h 4023"/>
                <a:gd name="T32" fmla="*/ 7039 w 10056"/>
                <a:gd name="T33" fmla="*/ 4022 h 4023"/>
                <a:gd name="T34" fmla="*/ 5531 w 10056"/>
                <a:gd name="T35" fmla="*/ 2011 h 4023"/>
                <a:gd name="T36" fmla="*/ 4022 w 10056"/>
                <a:gd name="T37" fmla="*/ 3519 h 4023"/>
                <a:gd name="T38" fmla="*/ 3068 w 10056"/>
                <a:gd name="T39" fmla="*/ 1562 h 4023"/>
                <a:gd name="T40" fmla="*/ 2011 w 10056"/>
                <a:gd name="T41" fmla="*/ 3017 h 4023"/>
                <a:gd name="T42" fmla="*/ 1509 w 10056"/>
                <a:gd name="T43" fmla="*/ 2011 h 4023"/>
                <a:gd name="T44" fmla="*/ 0 w 10056"/>
                <a:gd name="T45" fmla="*/ 3017 h 4023"/>
                <a:gd name="T46" fmla="*/ 2011 w 10056"/>
                <a:gd name="T47" fmla="*/ 3017 h 4023"/>
                <a:gd name="T48" fmla="*/ 4022 w 10056"/>
                <a:gd name="T49" fmla="*/ 3519 h 4023"/>
                <a:gd name="T50" fmla="*/ 7039 w 10056"/>
                <a:gd name="T51" fmla="*/ 4022 h 4023"/>
                <a:gd name="T52" fmla="*/ 10055 w 10056"/>
                <a:gd name="T53" fmla="*/ 2513 h 4023"/>
                <a:gd name="T54" fmla="*/ 8044 w 10056"/>
                <a:gd name="T55" fmla="*/ 2513 h 40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56"/>
                <a:gd name="T85" fmla="*/ 0 h 4023"/>
                <a:gd name="T86" fmla="*/ 10056 w 10056"/>
                <a:gd name="T87" fmla="*/ 4023 h 40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56" h="4023">
                  <a:moveTo>
                    <a:pt x="1509" y="2011"/>
                  </a:moveTo>
                  <a:lnTo>
                    <a:pt x="0" y="502"/>
                  </a:lnTo>
                  <a:lnTo>
                    <a:pt x="2514" y="1005"/>
                  </a:lnTo>
                  <a:lnTo>
                    <a:pt x="5028" y="0"/>
                  </a:lnTo>
                  <a:lnTo>
                    <a:pt x="7039" y="502"/>
                  </a:lnTo>
                  <a:lnTo>
                    <a:pt x="9553" y="0"/>
                  </a:lnTo>
                  <a:lnTo>
                    <a:pt x="8044" y="2513"/>
                  </a:lnTo>
                  <a:lnTo>
                    <a:pt x="7039" y="502"/>
                  </a:lnTo>
                  <a:lnTo>
                    <a:pt x="5531" y="2011"/>
                  </a:lnTo>
                  <a:lnTo>
                    <a:pt x="5028" y="0"/>
                  </a:lnTo>
                  <a:lnTo>
                    <a:pt x="3068" y="1562"/>
                  </a:lnTo>
                  <a:lnTo>
                    <a:pt x="2514" y="1005"/>
                  </a:lnTo>
                  <a:lnTo>
                    <a:pt x="1509" y="2011"/>
                  </a:lnTo>
                  <a:lnTo>
                    <a:pt x="3068" y="1562"/>
                  </a:lnTo>
                  <a:lnTo>
                    <a:pt x="5531" y="2011"/>
                  </a:lnTo>
                  <a:lnTo>
                    <a:pt x="8044" y="2513"/>
                  </a:lnTo>
                  <a:lnTo>
                    <a:pt x="7039" y="4022"/>
                  </a:lnTo>
                  <a:lnTo>
                    <a:pt x="5531" y="2011"/>
                  </a:lnTo>
                  <a:lnTo>
                    <a:pt x="4022" y="3519"/>
                  </a:lnTo>
                  <a:lnTo>
                    <a:pt x="3068" y="1562"/>
                  </a:lnTo>
                  <a:lnTo>
                    <a:pt x="2011" y="3017"/>
                  </a:lnTo>
                  <a:lnTo>
                    <a:pt x="1509" y="2011"/>
                  </a:lnTo>
                  <a:lnTo>
                    <a:pt x="0" y="3017"/>
                  </a:lnTo>
                  <a:lnTo>
                    <a:pt x="2011" y="3017"/>
                  </a:lnTo>
                  <a:lnTo>
                    <a:pt x="4022" y="3519"/>
                  </a:lnTo>
                  <a:lnTo>
                    <a:pt x="7039" y="4022"/>
                  </a:lnTo>
                  <a:lnTo>
                    <a:pt x="10055" y="2513"/>
                  </a:lnTo>
                  <a:lnTo>
                    <a:pt x="8044" y="25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3" name="Freeform 12"/>
            <p:cNvSpPr>
              <a:spLocks noChangeArrowheads="1"/>
            </p:cNvSpPr>
            <p:nvPr/>
          </p:nvSpPr>
          <p:spPr bwMode="auto">
            <a:xfrm>
              <a:off x="3334140" y="4049706"/>
              <a:ext cx="2134080" cy="164177"/>
            </a:xfrm>
            <a:custGeom>
              <a:avLst/>
              <a:gdLst>
                <a:gd name="T0" fmla="*/ 0 w 6537"/>
                <a:gd name="T1" fmla="*/ 0 h 504"/>
                <a:gd name="T2" fmla="*/ 6536 w 6537"/>
                <a:gd name="T3" fmla="*/ 0 h 504"/>
                <a:gd name="T4" fmla="*/ 6536 w 6537"/>
                <a:gd name="T5" fmla="*/ 503 h 504"/>
                <a:gd name="T6" fmla="*/ 0 60000 65536"/>
                <a:gd name="T7" fmla="*/ 0 60000 65536"/>
                <a:gd name="T8" fmla="*/ 0 60000 65536"/>
                <a:gd name="T9" fmla="*/ 0 w 6537"/>
                <a:gd name="T10" fmla="*/ 0 h 504"/>
                <a:gd name="T11" fmla="*/ 6537 w 6537"/>
                <a:gd name="T12" fmla="*/ 504 h 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37" h="504">
                  <a:moveTo>
                    <a:pt x="0" y="0"/>
                  </a:moveTo>
                  <a:lnTo>
                    <a:pt x="6536" y="0"/>
                  </a:lnTo>
                  <a:lnTo>
                    <a:pt x="6536" y="503"/>
                  </a:lnTo>
                </a:path>
              </a:pathLst>
            </a:custGeom>
            <a:noFill/>
            <a:ln w="36720">
              <a:solidFill>
                <a:srgbClr val="7DA647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668860" y="3869685"/>
              <a:ext cx="701280" cy="326914"/>
              <a:chOff x="504" y="2687"/>
              <a:chExt cx="487" cy="227"/>
            </a:xfrm>
          </p:grpSpPr>
          <p:sp>
            <p:nvSpPr>
              <p:cNvPr id="19480" name="Oval 14"/>
              <p:cNvSpPr>
                <a:spLocks noChangeArrowheads="1"/>
              </p:cNvSpPr>
              <p:nvPr/>
            </p:nvSpPr>
            <p:spPr bwMode="auto">
              <a:xfrm>
                <a:off x="943" y="2787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Text Box 15"/>
              <p:cNvSpPr txBox="1">
                <a:spLocks noChangeArrowheads="1"/>
              </p:cNvSpPr>
              <p:nvPr/>
            </p:nvSpPr>
            <p:spPr bwMode="auto">
              <a:xfrm>
                <a:off x="504" y="2687"/>
                <a:ext cx="416" cy="2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7347" rIns="90000" bIns="45000"/>
              <a:lstStyle/>
              <a:p>
                <a:r>
                  <a:rPr lang="en-US" sz="2000" b="1" dirty="0">
                    <a:solidFill>
                      <a:srgbClr val="008000"/>
                    </a:solidFill>
                    <a:latin typeface="Times New Roman" pitchFamily="16" charset="0"/>
                  </a:rPr>
                  <a:t>(</a:t>
                </a:r>
                <a:r>
                  <a:rPr lang="en-US" sz="2000" b="1" i="1" dirty="0">
                    <a:solidFill>
                      <a:srgbClr val="008000"/>
                    </a:solidFill>
                    <a:latin typeface="Times New Roman" pitchFamily="16" charset="0"/>
                  </a:rPr>
                  <a:t>u</a:t>
                </a:r>
                <a:r>
                  <a:rPr lang="en-US" sz="2000" b="1" baseline="-33000" dirty="0">
                    <a:solidFill>
                      <a:srgbClr val="008000"/>
                    </a:solidFill>
                    <a:latin typeface="Times New Roman" pitchFamily="16" charset="0"/>
                  </a:rPr>
                  <a:t>1</a:t>
                </a:r>
                <a:r>
                  <a:rPr lang="en-US" sz="2000" b="1" dirty="0">
                    <a:solidFill>
                      <a:srgbClr val="008000"/>
                    </a:solidFill>
                    <a:latin typeface="Times New Roman" pitchFamily="16" charset="0"/>
                  </a:rPr>
                  <a:t>, </a:t>
                </a:r>
                <a:r>
                  <a:rPr lang="en-US" sz="2000" b="1" i="1" dirty="0">
                    <a:solidFill>
                      <a:srgbClr val="008000"/>
                    </a:solidFill>
                    <a:latin typeface="Times New Roman" pitchFamily="16" charset="0"/>
                  </a:rPr>
                  <a:t>v</a:t>
                </a:r>
                <a:r>
                  <a:rPr lang="en-US" sz="2000" b="1" baseline="-33000" dirty="0">
                    <a:solidFill>
                      <a:srgbClr val="008000"/>
                    </a:solidFill>
                    <a:latin typeface="Times New Roman" pitchFamily="16" charset="0"/>
                  </a:rPr>
                  <a:t>1</a:t>
                </a:r>
                <a:r>
                  <a:rPr lang="en-US" sz="2000" b="1" dirty="0">
                    <a:solidFill>
                      <a:srgbClr val="008000"/>
                    </a:solidFill>
                    <a:latin typeface="Times New Roman" pitchFamily="16" charset="0"/>
                  </a:rPr>
                  <a:t>)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5430780" y="3891298"/>
              <a:ext cx="743040" cy="355718"/>
              <a:chOff x="2422" y="2702"/>
              <a:chExt cx="516" cy="247"/>
            </a:xfrm>
          </p:grpSpPr>
          <p:sp>
            <p:nvSpPr>
              <p:cNvPr id="19478" name="Oval 17"/>
              <p:cNvSpPr>
                <a:spLocks noChangeArrowheads="1"/>
              </p:cNvSpPr>
              <p:nvPr/>
            </p:nvSpPr>
            <p:spPr bwMode="auto">
              <a:xfrm>
                <a:off x="2422" y="2901"/>
                <a:ext cx="48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Text Box 18"/>
              <p:cNvSpPr txBox="1">
                <a:spLocks noChangeArrowheads="1"/>
              </p:cNvSpPr>
              <p:nvPr/>
            </p:nvSpPr>
            <p:spPr bwMode="auto">
              <a:xfrm>
                <a:off x="2522" y="2702"/>
                <a:ext cx="416" cy="2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57347" rIns="90000" bIns="45000"/>
              <a:lstStyle/>
              <a:p>
                <a:r>
                  <a:rPr lang="en-US" sz="2200" b="1" dirty="0">
                    <a:solidFill>
                      <a:srgbClr val="008000"/>
                    </a:solidFill>
                    <a:latin typeface="Times New Roman" pitchFamily="16" charset="0"/>
                  </a:rPr>
                  <a:t>(</a:t>
                </a:r>
                <a:r>
                  <a:rPr lang="en-US" sz="2200" b="1" i="1" dirty="0">
                    <a:solidFill>
                      <a:srgbClr val="008000"/>
                    </a:solidFill>
                    <a:latin typeface="Times New Roman" pitchFamily="16" charset="0"/>
                  </a:rPr>
                  <a:t>u</a:t>
                </a:r>
                <a:r>
                  <a:rPr lang="en-US" sz="2200" b="1" baseline="-33000" dirty="0">
                    <a:solidFill>
                      <a:srgbClr val="008000"/>
                    </a:solidFill>
                    <a:latin typeface="Times New Roman" pitchFamily="16" charset="0"/>
                  </a:rPr>
                  <a:t>2</a:t>
                </a:r>
                <a:r>
                  <a:rPr lang="en-US" sz="2200" b="1" dirty="0">
                    <a:solidFill>
                      <a:srgbClr val="008000"/>
                    </a:solidFill>
                    <a:latin typeface="Times New Roman" pitchFamily="16" charset="0"/>
                  </a:rPr>
                  <a:t>, </a:t>
                </a:r>
                <a:r>
                  <a:rPr lang="en-US" sz="2200" b="1" i="1" dirty="0">
                    <a:solidFill>
                      <a:srgbClr val="008000"/>
                    </a:solidFill>
                    <a:latin typeface="Times New Roman" pitchFamily="16" charset="0"/>
                  </a:rPr>
                  <a:t>v</a:t>
                </a:r>
                <a:r>
                  <a:rPr lang="en-US" sz="2200" b="1" baseline="-33000" dirty="0">
                    <a:solidFill>
                      <a:srgbClr val="008000"/>
                    </a:solidFill>
                    <a:latin typeface="Times New Roman" pitchFamily="16" charset="0"/>
                  </a:rPr>
                  <a:t>2</a:t>
                </a:r>
                <a:r>
                  <a:rPr lang="en-US" sz="2200" b="1" dirty="0">
                    <a:solidFill>
                      <a:srgbClr val="008000"/>
                    </a:solidFill>
                    <a:latin typeface="Times New Roman" pitchFamily="16" charset="0"/>
                  </a:rPr>
                  <a:t>)</a:t>
                </a:r>
              </a:p>
            </p:txBody>
          </p:sp>
        </p:grp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3142621" y="5000206"/>
              <a:ext cx="2731680" cy="394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/>
            <a:lstStyle/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2200" dirty="0">
                  <a:solidFill>
                    <a:srgbClr val="000000"/>
                  </a:solidFill>
                </a:rPr>
                <a:t>introduce constraint:  </a:t>
              </a:r>
              <a:r>
                <a:rPr lang="en-US" sz="2200" b="1" i="1" dirty="0">
                  <a:solidFill>
                    <a:srgbClr val="008000"/>
                  </a:solidFill>
                  <a:latin typeface="Times New Roman" pitchFamily="16" charset="0"/>
                </a:rPr>
                <a:t>v</a:t>
              </a:r>
              <a:r>
                <a:rPr lang="en-US" sz="2200" b="1" baseline="-33000" dirty="0">
                  <a:solidFill>
                    <a:srgbClr val="008000"/>
                  </a:solidFill>
                  <a:latin typeface="Times New Roman" pitchFamily="16" charset="0"/>
                </a:rPr>
                <a:t>1</a:t>
              </a:r>
              <a:r>
                <a:rPr lang="en-US" sz="2200" b="1" dirty="0">
                  <a:solidFill>
                    <a:srgbClr val="008000"/>
                  </a:solidFill>
                  <a:latin typeface="Times New Roman" pitchFamily="16" charset="0"/>
                </a:rPr>
                <a:t> = </a:t>
              </a:r>
              <a:r>
                <a:rPr lang="en-US" sz="2200" b="1" i="1" dirty="0">
                  <a:solidFill>
                    <a:srgbClr val="008000"/>
                  </a:solidFill>
                  <a:latin typeface="Times New Roman" pitchFamily="16" charset="0"/>
                </a:rPr>
                <a:t>v</a:t>
              </a:r>
              <a:r>
                <a:rPr lang="en-US" sz="2200" b="1" baseline="-33000" dirty="0">
                  <a:solidFill>
                    <a:srgbClr val="008000"/>
                  </a:solidFill>
                  <a:latin typeface="Times New Roman" pitchFamily="16" charset="0"/>
                </a:rPr>
                <a:t>2</a:t>
              </a:r>
              <a:r>
                <a:rPr lang="en-US" sz="2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5951861" y="3333229"/>
            <a:ext cx="1383840" cy="2259598"/>
            <a:chOff x="3259" y="2548"/>
            <a:chExt cx="961" cy="1569"/>
          </a:xfrm>
        </p:grpSpPr>
        <p:pic>
          <p:nvPicPr>
            <p:cNvPr id="20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9" y="2548"/>
              <a:ext cx="864" cy="1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728" y="3963"/>
              <a:ext cx="492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4702" rIns="90000" bIns="45000"/>
            <a:lstStyle/>
            <a:p>
              <a:pPr>
                <a:tabLst>
                  <a:tab pos="656650" algn="l"/>
                </a:tabLst>
              </a:pPr>
              <a:r>
                <a:rPr lang="en-US" sz="1000" i="1" dirty="0">
                  <a:solidFill>
                    <a:srgbClr val="000000"/>
                  </a:solidFill>
                </a:rPr>
                <a:t>mismatch</a:t>
              </a:r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552" y="3933"/>
              <a:ext cx="204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3607" y="3661"/>
              <a:ext cx="269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6466" rIns="90000" bIns="45000"/>
            <a:lstStyle/>
            <a:p>
              <a:r>
                <a:rPr lang="en-US" sz="1200" b="1" i="1" dirty="0">
                  <a:solidFill>
                    <a:srgbClr val="FFFFFF"/>
                  </a:solidFill>
                </a:rPr>
                <a:t>cut</a:t>
              </a: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7448020" y="3043760"/>
            <a:ext cx="959040" cy="2580751"/>
            <a:chOff x="6203860" y="3043760"/>
            <a:chExt cx="959040" cy="2580751"/>
          </a:xfrm>
        </p:grpSpPr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6203860" y="3043760"/>
              <a:ext cx="599040" cy="3269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347" rIns="90000" bIns="45000"/>
            <a:lstStyle/>
            <a:p>
              <a:r>
                <a:rPr lang="en-US" sz="1300" b="1" dirty="0">
                  <a:solidFill>
                    <a:srgbClr val="008000"/>
                  </a:solidFill>
                  <a:latin typeface="Times New Roman" pitchFamily="16" charset="0"/>
                </a:rPr>
                <a:t>(</a:t>
              </a:r>
              <a:r>
                <a:rPr lang="en-US" sz="1300" b="1" i="1" dirty="0">
                  <a:solidFill>
                    <a:srgbClr val="008000"/>
                  </a:solidFill>
                  <a:latin typeface="Times New Roman" pitchFamily="16" charset="0"/>
                </a:rPr>
                <a:t>u</a:t>
              </a:r>
              <a:r>
                <a:rPr lang="en-US" sz="1300" b="1" baseline="-33000" dirty="0">
                  <a:solidFill>
                    <a:srgbClr val="008000"/>
                  </a:solidFill>
                  <a:latin typeface="Times New Roman" pitchFamily="16" charset="0"/>
                </a:rPr>
                <a:t>1</a:t>
              </a:r>
              <a:r>
                <a:rPr lang="en-US" sz="1300" b="1" dirty="0">
                  <a:solidFill>
                    <a:srgbClr val="008000"/>
                  </a:solidFill>
                  <a:latin typeface="Times New Roman" pitchFamily="16" charset="0"/>
                </a:rPr>
                <a:t>, </a:t>
              </a:r>
              <a:r>
                <a:rPr lang="en-US" sz="1300" b="1" i="1" dirty="0">
                  <a:solidFill>
                    <a:srgbClr val="008000"/>
                  </a:solidFill>
                  <a:latin typeface="Times New Roman" pitchFamily="16" charset="0"/>
                </a:rPr>
                <a:t>v</a:t>
              </a:r>
              <a:r>
                <a:rPr lang="en-US" sz="1300" b="1" baseline="-33000" dirty="0">
                  <a:solidFill>
                    <a:srgbClr val="008000"/>
                  </a:solidFill>
                  <a:latin typeface="Times New Roman" pitchFamily="16" charset="0"/>
                </a:rPr>
                <a:t>1</a:t>
              </a:r>
              <a:r>
                <a:rPr lang="en-US" sz="1300" b="1" dirty="0">
                  <a:solidFill>
                    <a:srgbClr val="008000"/>
                  </a:solidFill>
                  <a:latin typeface="Times New Roman" pitchFamily="16" charset="0"/>
                </a:rPr>
                <a:t>)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6563860" y="5297597"/>
              <a:ext cx="599040" cy="3269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57347" rIns="90000" bIns="45000"/>
            <a:lstStyle/>
            <a:p>
              <a:r>
                <a:rPr lang="en-US" sz="1300" b="1" dirty="0">
                  <a:solidFill>
                    <a:srgbClr val="008000"/>
                  </a:solidFill>
                  <a:latin typeface="Times New Roman" pitchFamily="16" charset="0"/>
                </a:rPr>
                <a:t>(</a:t>
              </a:r>
              <a:r>
                <a:rPr lang="en-US" sz="1300" b="1" i="1" dirty="0">
                  <a:solidFill>
                    <a:srgbClr val="008000"/>
                  </a:solidFill>
                  <a:latin typeface="Times New Roman" pitchFamily="16" charset="0"/>
                </a:rPr>
                <a:t>u</a:t>
              </a:r>
              <a:r>
                <a:rPr lang="en-US" sz="1300" b="1" baseline="-33000" dirty="0">
                  <a:solidFill>
                    <a:srgbClr val="008000"/>
                  </a:solidFill>
                  <a:latin typeface="Times New Roman" pitchFamily="16" charset="0"/>
                </a:rPr>
                <a:t>2</a:t>
              </a:r>
              <a:r>
                <a:rPr lang="en-US" sz="1300" b="1" dirty="0">
                  <a:solidFill>
                    <a:srgbClr val="008000"/>
                  </a:solidFill>
                  <a:latin typeface="Times New Roman" pitchFamily="16" charset="0"/>
                </a:rPr>
                <a:t>, </a:t>
              </a:r>
              <a:r>
                <a:rPr lang="en-US" sz="1300" b="1" i="1" dirty="0">
                  <a:solidFill>
                    <a:srgbClr val="008000"/>
                  </a:solidFill>
                  <a:latin typeface="Times New Roman" pitchFamily="16" charset="0"/>
                </a:rPr>
                <a:t>v</a:t>
              </a:r>
              <a:r>
                <a:rPr lang="en-US" sz="1300" b="1" baseline="-33000" dirty="0">
                  <a:solidFill>
                    <a:srgbClr val="008000"/>
                  </a:solidFill>
                  <a:latin typeface="Times New Roman" pitchFamily="16" charset="0"/>
                </a:rPr>
                <a:t>2</a:t>
              </a:r>
              <a:r>
                <a:rPr lang="en-US" sz="1300" b="1" dirty="0">
                  <a:solidFill>
                    <a:srgbClr val="008000"/>
                  </a:solidFill>
                  <a:latin typeface="Times New Roman" pitchFamily="16" charset="0"/>
                </a:rPr>
                <a:t>)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16200000" flipH="1">
              <a:off x="5899549" y="4063602"/>
              <a:ext cx="1181098" cy="2381"/>
            </a:xfrm>
            <a:prstGeom prst="line">
              <a:avLst/>
            </a:prstGeom>
            <a:noFill/>
            <a:ln w="38100" cap="flat" cmpd="sng" algn="ctr">
              <a:solidFill>
                <a:srgbClr val="CC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 descr="cone_pair_domain_unannotat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60" y="3333230"/>
              <a:ext cx="887040" cy="2025311"/>
            </a:xfrm>
            <a:prstGeom prst="rect">
              <a:avLst/>
            </a:prstGeom>
          </p:spPr>
        </p:pic>
      </p:grpSp>
      <p:sp>
        <p:nvSpPr>
          <p:cNvPr id="35" name="Freeform 34"/>
          <p:cNvSpPr/>
          <p:nvPr/>
        </p:nvSpPr>
        <p:spPr bwMode="auto">
          <a:xfrm>
            <a:off x="7737829" y="4757738"/>
            <a:ext cx="188119" cy="366712"/>
          </a:xfrm>
          <a:custGeom>
            <a:avLst/>
            <a:gdLst>
              <a:gd name="connsiteX0" fmla="*/ 2381 w 188119"/>
              <a:gd name="connsiteY0" fmla="*/ 0 h 366712"/>
              <a:gd name="connsiteX1" fmla="*/ 30956 w 188119"/>
              <a:gd name="connsiteY1" fmla="*/ 276225 h 366712"/>
              <a:gd name="connsiteX2" fmla="*/ 188119 w 188119"/>
              <a:gd name="connsiteY2" fmla="*/ 366712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19" h="366712">
                <a:moveTo>
                  <a:pt x="2381" y="0"/>
                </a:moveTo>
                <a:cubicBezTo>
                  <a:pt x="1190" y="107553"/>
                  <a:pt x="0" y="215106"/>
                  <a:pt x="30956" y="276225"/>
                </a:cubicBezTo>
                <a:cubicBezTo>
                  <a:pt x="61912" y="337344"/>
                  <a:pt x="125015" y="352028"/>
                  <a:pt x="188119" y="366712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39163" y="4821535"/>
            <a:ext cx="51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cut</a:t>
            </a:r>
            <a:br>
              <a:rPr lang="en-US" sz="1200" dirty="0" smtClean="0">
                <a:solidFill>
                  <a:srgbClr val="0070C0"/>
                </a:solidFill>
              </a:rPr>
            </a:br>
            <a:r>
              <a:rPr lang="en-US" sz="1200" dirty="0" smtClean="0">
                <a:solidFill>
                  <a:srgbClr val="0070C0"/>
                </a:solidFill>
              </a:rPr>
              <a:t>jump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Results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839" y="1813966"/>
            <a:ext cx="2810044" cy="1874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800" y="3886491"/>
            <a:ext cx="2811841" cy="1874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6528" y="2118360"/>
            <a:ext cx="2860352" cy="327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6481" y="1013460"/>
            <a:ext cx="8228160" cy="5117265"/>
          </a:xfrm>
        </p:spPr>
        <p:txBody>
          <a:bodyPr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Singularity alignment</a:t>
            </a:r>
          </a:p>
        </p:txBody>
      </p:sp>
      <p:pic>
        <p:nvPicPr>
          <p:cNvPr id="8" name="Picture 7" descr="3holes_large_patch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20" y="3886491"/>
            <a:ext cx="2099683" cy="1953261"/>
          </a:xfrm>
          <a:prstGeom prst="rect">
            <a:avLst/>
          </a:prstGeom>
        </p:spPr>
      </p:pic>
      <p:pic>
        <p:nvPicPr>
          <p:cNvPr id="9" name="Picture 8" descr="3holes_misalign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20" y="1933230"/>
            <a:ext cx="2093825" cy="19532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Results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041" y="1860554"/>
            <a:ext cx="1585440" cy="2073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1838952"/>
            <a:ext cx="2157120" cy="1559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1041" y="2661278"/>
            <a:ext cx="14544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017" y="1753211"/>
            <a:ext cx="1064160" cy="1864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8816" y="1750331"/>
            <a:ext cx="1008000" cy="1821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361" y="3967618"/>
            <a:ext cx="2511360" cy="224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5441" y="4096458"/>
            <a:ext cx="1812960" cy="1828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3092" y="3792854"/>
            <a:ext cx="2036160" cy="2046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8692" y="3477859"/>
            <a:ext cx="1324400" cy="2799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113183" y="2408638"/>
            <a:ext cx="1097280" cy="1195834"/>
            <a:chOff x="1113183" y="2282026"/>
            <a:chExt cx="1097280" cy="119583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515267" y="2879942"/>
              <a:ext cx="1195834" cy="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1113185" y="2981739"/>
              <a:ext cx="1097278" cy="49612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6137155" y="4908598"/>
            <a:ext cx="817859" cy="983394"/>
            <a:chOff x="6137155" y="4908598"/>
            <a:chExt cx="817859" cy="983394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0800000">
              <a:off x="6137155" y="5391992"/>
              <a:ext cx="817858" cy="500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6200000" flipV="1">
              <a:off x="6259796" y="5196774"/>
              <a:ext cx="983394" cy="40704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 rot="5400000" flipH="1" flipV="1">
            <a:off x="7381769" y="5287287"/>
            <a:ext cx="656369" cy="31331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1360" y="2308441"/>
            <a:ext cx="1177920" cy="1664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190337" y="3398635"/>
            <a:ext cx="1248355" cy="308196"/>
            <a:chOff x="4190337" y="3272023"/>
            <a:chExt cx="1248355" cy="308196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rot="10800000">
              <a:off x="4190337" y="3272024"/>
              <a:ext cx="691764" cy="30819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4882101" y="3272023"/>
              <a:ext cx="556591" cy="30819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Straight Arrow Connector 27"/>
          <p:cNvCxnSpPr/>
          <p:nvPr/>
        </p:nvCxnSpPr>
        <p:spPr bwMode="auto">
          <a:xfrm flipV="1">
            <a:off x="590550" y="5067300"/>
            <a:ext cx="1181100" cy="7365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711147"/>
            <a:ext cx="8228160" cy="4526395"/>
          </a:xfrm>
        </p:spPr>
        <p:txBody>
          <a:bodyPr/>
          <a:lstStyle/>
          <a:p>
            <a:pPr marL="391686" indent="-293764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Few, large patches</a:t>
            </a:r>
          </a:p>
          <a:p>
            <a:pPr marL="391686" indent="-293764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10x – 100x fewer with T-joints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Problem 1: </a:t>
            </a:r>
            <a:r>
              <a:rPr lang="en-US" dirty="0" smtClean="0"/>
              <a:t>Convert</a:t>
            </a:r>
            <a:r>
              <a:rPr lang="en-US" baseline="0" dirty="0" smtClean="0"/>
              <a:t> arbitrary meshes to </a:t>
            </a:r>
            <a:r>
              <a:rPr lang="en-US" dirty="0" smtClean="0"/>
              <a:t> collections</a:t>
            </a:r>
            <a:r>
              <a:rPr lang="en-US" baseline="0" dirty="0" smtClean="0"/>
              <a:t> of rectangular </a:t>
            </a:r>
            <a:r>
              <a:rPr lang="en-US" i="1" baseline="0" dirty="0" smtClean="0"/>
              <a:t>geometry images</a:t>
            </a:r>
          </a:p>
          <a:p>
            <a:pPr lvl="1" rtl="0" eaLnBrk="1" fontAlgn="base" hangingPunct="1"/>
            <a:r>
              <a:rPr lang="en-US" dirty="0" err="1" smtClean="0">
                <a:ea typeface="+mn-ea"/>
                <a:cs typeface="+mn-cs"/>
              </a:rPr>
              <a:t>M</a:t>
            </a:r>
            <a:r>
              <a:rPr lang="en-US" sz="2400" dirty="0" err="1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ultiresolution</a:t>
            </a:r>
            <a:r>
              <a:rPr lang="en-US" sz="2400" baseline="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 structure</a:t>
            </a:r>
            <a:endParaRPr lang="en-US" sz="2400" dirty="0" smtClean="0">
              <a:solidFill>
                <a:srgbClr val="093680"/>
              </a:solidFill>
              <a:latin typeface="+mn-lt"/>
              <a:ea typeface="+mn-ea"/>
              <a:cs typeface="+mn-cs"/>
            </a:endParaRPr>
          </a:p>
          <a:p>
            <a:pPr lvl="1" rtl="0" eaLnBrk="1" fontAlgn="base" hangingPunct="1"/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Compact storage: </a:t>
            </a:r>
            <a:b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almost no connectivity</a:t>
            </a:r>
          </a:p>
          <a:p>
            <a:pPr lvl="1" rtl="0" eaLnBrk="1" fontAlgn="base" hangingPunct="1"/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GPU and cache-friendly: </a:t>
            </a:r>
            <a:b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large speedups </a:t>
            </a:r>
            <a:endParaRPr lang="en-US" dirty="0" smtClean="0"/>
          </a:p>
          <a:p>
            <a:pPr lvl="1" rtl="0" eaLnBrk="1" fontAlgn="base" hangingPunct="1"/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Adapt</a:t>
            </a:r>
            <a:r>
              <a:rPr lang="en-US" sz="2400" baseline="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mage-processing </a:t>
            </a:r>
            <a:b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93680"/>
                </a:solidFill>
                <a:latin typeface="+mn-lt"/>
                <a:ea typeface="+mn-ea"/>
                <a:cs typeface="+mn-cs"/>
              </a:rPr>
              <a:t>algorithms </a:t>
            </a:r>
            <a:endParaRPr lang="en-US" dirty="0" smtClean="0"/>
          </a:p>
          <a:p>
            <a:pPr lvl="1">
              <a:buNone/>
            </a:pPr>
            <a:endParaRPr lang="en-US" b="0" baseline="0" dirty="0" smtClean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947" y="2234152"/>
            <a:ext cx="1573503" cy="3326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92" y="2234152"/>
            <a:ext cx="1567109" cy="332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 bwMode="auto">
          <a:xfrm>
            <a:off x="6500799" y="3373660"/>
            <a:ext cx="528155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pic>
        <p:nvPicPr>
          <p:cNvPr id="9" name="Picture 8" descr="botijo_knob_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7201" y="4548188"/>
            <a:ext cx="1678800" cy="16458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7099802" y="4548188"/>
            <a:ext cx="1678800" cy="1645882"/>
            <a:chOff x="5945641" y="4482979"/>
            <a:chExt cx="1678800" cy="1645882"/>
          </a:xfrm>
        </p:grpSpPr>
        <p:pic>
          <p:nvPicPr>
            <p:cNvPr id="8" name="Picture 7" descr="botijo_knob_qua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5641" y="4482979"/>
              <a:ext cx="1678800" cy="1645882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sp>
          <p:nvSpPr>
            <p:cNvPr id="12" name="Freeform 11"/>
            <p:cNvSpPr/>
            <p:nvPr/>
          </p:nvSpPr>
          <p:spPr bwMode="auto">
            <a:xfrm>
              <a:off x="6038850" y="4548188"/>
              <a:ext cx="1433513" cy="1443037"/>
            </a:xfrm>
            <a:custGeom>
              <a:avLst/>
              <a:gdLst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  <a:gd name="connsiteX0" fmla="*/ 657225 w 1433513"/>
                <a:gd name="connsiteY0" fmla="*/ 0 h 1443037"/>
                <a:gd name="connsiteX1" fmla="*/ 0 w 1433513"/>
                <a:gd name="connsiteY1" fmla="*/ 709612 h 1443037"/>
                <a:gd name="connsiteX2" fmla="*/ 964406 w 1433513"/>
                <a:gd name="connsiteY2" fmla="*/ 1443037 h 1443037"/>
                <a:gd name="connsiteX3" fmla="*/ 1433513 w 1433513"/>
                <a:gd name="connsiteY3" fmla="*/ 583406 h 1443037"/>
                <a:gd name="connsiteX4" fmla="*/ 657225 w 1433513"/>
                <a:gd name="connsiteY4" fmla="*/ 0 h 14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513" h="1443037">
                  <a:moveTo>
                    <a:pt x="657225" y="0"/>
                  </a:moveTo>
                  <a:cubicBezTo>
                    <a:pt x="273857" y="148430"/>
                    <a:pt x="79555" y="432594"/>
                    <a:pt x="0" y="709612"/>
                  </a:cubicBezTo>
                  <a:cubicBezTo>
                    <a:pt x="251006" y="1106488"/>
                    <a:pt x="459581" y="1355725"/>
                    <a:pt x="964406" y="1443037"/>
                  </a:cubicBezTo>
                  <a:cubicBezTo>
                    <a:pt x="1210784" y="1273174"/>
                    <a:pt x="1381919" y="958056"/>
                    <a:pt x="1433513" y="583406"/>
                  </a:cubicBezTo>
                  <a:cubicBezTo>
                    <a:pt x="1271903" y="343693"/>
                    <a:pt x="999332" y="113507"/>
                    <a:pt x="657225" y="0"/>
                  </a:cubicBezTo>
                  <a:close/>
                </a:path>
              </a:pathLst>
            </a:custGeom>
            <a:solidFill>
              <a:srgbClr val="FFFF00">
                <a:alpha val="25098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 bwMode="auto">
          <a:xfrm>
            <a:off x="6442076" y="5066943"/>
            <a:ext cx="528155" cy="672525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17315 L 8.33333E-7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5995 L -4.44444E-6 -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Results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180924"/>
            <a:ext cx="8228160" cy="4526396"/>
          </a:xfrm>
        </p:spPr>
        <p:txBody>
          <a:bodyPr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B</a:t>
            </a:r>
            <a:r>
              <a:rPr lang="en-US" dirty="0" err="1" smtClean="0">
                <a:cs typeface="Arial" charset="0"/>
              </a:rPr>
              <a:t>é</a:t>
            </a:r>
            <a:r>
              <a:rPr lang="en-US" dirty="0" err="1" smtClean="0"/>
              <a:t>zier</a:t>
            </a:r>
            <a:r>
              <a:rPr lang="en-US" dirty="0" smtClean="0"/>
              <a:t> error optimization for T-</a:t>
            </a:r>
            <a:r>
              <a:rPr lang="en-US" dirty="0" err="1" smtClean="0"/>
              <a:t>spline</a:t>
            </a:r>
            <a:r>
              <a:rPr lang="en-US" dirty="0" smtClean="0"/>
              <a:t> fit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380" y="1863458"/>
            <a:ext cx="2208060" cy="2065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3840" y="4157717"/>
            <a:ext cx="1818781" cy="1825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149" y="4157717"/>
            <a:ext cx="1833632" cy="1825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1840" y="1764951"/>
            <a:ext cx="2184780" cy="2098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Summary</a:t>
            </a:r>
          </a:p>
        </p:txBody>
      </p:sp>
      <p:pic>
        <p:nvPicPr>
          <p:cNvPr id="3175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457" y="2423400"/>
            <a:ext cx="1408896" cy="1420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273" y="892095"/>
            <a:ext cx="2116533" cy="1531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2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782" y="2662599"/>
            <a:ext cx="2132177" cy="1420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3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792" y="934299"/>
            <a:ext cx="1514058" cy="1522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481" y="4280104"/>
            <a:ext cx="1064160" cy="1864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2457" y="4280104"/>
            <a:ext cx="2225138" cy="1991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2095" y="1418550"/>
            <a:ext cx="5804810" cy="4909013"/>
          </a:xfrm>
        </p:spPr>
        <p:txBody>
          <a:bodyPr>
            <a:normAutofit fontScale="85000" lnSpcReduction="20000"/>
          </a:bodyPr>
          <a:lstStyle/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b="1" dirty="0" smtClean="0"/>
              <a:t>T-meshes</a:t>
            </a:r>
            <a:r>
              <a:rPr lang="en-US" sz="2900" dirty="0" smtClean="0"/>
              <a:t> 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Quad layouts with T-joints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lang="en-US" sz="2900" dirty="0" smtClean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b="1" dirty="0" smtClean="0"/>
              <a:t>Technique</a:t>
            </a:r>
          </a:p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800" dirty="0" smtClean="0"/>
              <a:t>Builds on top of existing </a:t>
            </a:r>
            <a:r>
              <a:rPr lang="en-US" sz="2800" dirty="0" err="1" smtClean="0"/>
              <a:t>parametrization</a:t>
            </a:r>
            <a:r>
              <a:rPr lang="en-US" sz="2800" dirty="0" smtClean="0"/>
              <a:t> algorithms</a:t>
            </a:r>
          </a:p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800" dirty="0" smtClean="0"/>
              <a:t>Few, large feature-aligned patches</a:t>
            </a:r>
          </a:p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800" dirty="0" smtClean="0"/>
              <a:t>Constrain error, patch aspect ratio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lang="en-US" sz="2900" dirty="0" smtClean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b="1" dirty="0" smtClean="0"/>
              <a:t>Supported by</a:t>
            </a:r>
          </a:p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600" dirty="0" smtClean="0"/>
              <a:t>NSF awards IIS-0905502, DMS-0602235</a:t>
            </a:r>
          </a:p>
          <a:p>
            <a:pPr marL="732999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600" dirty="0" smtClean="0"/>
              <a:t>EG 7FP IP "3D-COFORM project</a:t>
            </a:r>
            <a:br>
              <a:rPr lang="en-US" sz="2600" dirty="0" smtClean="0"/>
            </a:br>
            <a:r>
              <a:rPr lang="en-US" sz="2600" dirty="0" smtClean="0"/>
              <a:t>(2008-2012, n. 231809)"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Limitations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4737600" cy="3967617"/>
          </a:xfrm>
        </p:spPr>
        <p:txBody>
          <a:bodyPr>
            <a:normAutofit fontScale="925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Scalability (large models)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Generate field </a:t>
            </a:r>
            <a:r>
              <a:rPr lang="en-US" sz="2500" b="1" dirty="0" smtClean="0"/>
              <a:t>(bottle neck)</a:t>
            </a:r>
            <a:r>
              <a:rPr lang="en-US" sz="2500" dirty="0" smtClean="0"/>
              <a:t> 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err="1" smtClean="0"/>
              <a:t>Parametrize</a:t>
            </a:r>
            <a:r>
              <a:rPr lang="en-US" sz="2500" dirty="0" smtClean="0"/>
              <a:t> + </a:t>
            </a:r>
            <a:r>
              <a:rPr lang="en-US" sz="2500" dirty="0" err="1" smtClean="0"/>
              <a:t>quadrangulate</a:t>
            </a:r>
            <a:endParaRPr lang="en-US" sz="2500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Optimize T-mesh</a:t>
            </a:r>
            <a:br>
              <a:rPr lang="en-US" sz="2500" dirty="0" smtClean="0"/>
            </a:br>
            <a:endParaRPr lang="en-US" sz="25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Robustness of </a:t>
            </a:r>
            <a:r>
              <a:rPr lang="en-US" sz="2900" dirty="0" err="1" smtClean="0"/>
              <a:t>parametrization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(regularity)</a:t>
            </a:r>
            <a:br>
              <a:rPr lang="en-US" sz="2900" dirty="0" smtClean="0"/>
            </a:br>
            <a:endParaRPr lang="en-US" sz="29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800" y="3243665"/>
            <a:ext cx="2488320" cy="2533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4880" y="4588761"/>
            <a:ext cx="486720" cy="267868"/>
            <a:chOff x="4113" y="2849"/>
            <a:chExt cx="338" cy="186"/>
          </a:xfrm>
        </p:grpSpPr>
        <p:sp>
          <p:nvSpPr>
            <p:cNvPr id="23559" name="Freeform 5"/>
            <p:cNvSpPr>
              <a:spLocks noChangeArrowheads="1"/>
            </p:cNvSpPr>
            <p:nvPr/>
          </p:nvSpPr>
          <p:spPr bwMode="auto">
            <a:xfrm>
              <a:off x="4113" y="2849"/>
              <a:ext cx="257" cy="179"/>
            </a:xfrm>
            <a:custGeom>
              <a:avLst/>
              <a:gdLst>
                <a:gd name="T0" fmla="*/ 548 w 1135"/>
                <a:gd name="T1" fmla="*/ 787 h 788"/>
                <a:gd name="T2" fmla="*/ 0 w 1135"/>
                <a:gd name="T3" fmla="*/ 8 h 788"/>
                <a:gd name="T4" fmla="*/ 1134 w 1135"/>
                <a:gd name="T5" fmla="*/ 0 h 788"/>
                <a:gd name="T6" fmla="*/ 548 w 1135"/>
                <a:gd name="T7" fmla="*/ 787 h 7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5"/>
                <a:gd name="T13" fmla="*/ 0 h 788"/>
                <a:gd name="T14" fmla="*/ 1135 w 1135"/>
                <a:gd name="T15" fmla="*/ 788 h 7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5" h="788">
                  <a:moveTo>
                    <a:pt x="548" y="787"/>
                  </a:moveTo>
                  <a:lnTo>
                    <a:pt x="0" y="8"/>
                  </a:lnTo>
                  <a:lnTo>
                    <a:pt x="1134" y="0"/>
                  </a:lnTo>
                  <a:lnTo>
                    <a:pt x="548" y="787"/>
                  </a:lnTo>
                </a:path>
              </a:pathLst>
            </a:cu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Freeform 6"/>
            <p:cNvSpPr>
              <a:spLocks noChangeArrowheads="1"/>
            </p:cNvSpPr>
            <p:nvPr/>
          </p:nvSpPr>
          <p:spPr bwMode="auto">
            <a:xfrm>
              <a:off x="4237" y="2849"/>
              <a:ext cx="214" cy="186"/>
            </a:xfrm>
            <a:custGeom>
              <a:avLst/>
              <a:gdLst>
                <a:gd name="T0" fmla="*/ 0 w 942"/>
                <a:gd name="T1" fmla="*/ 787 h 819"/>
                <a:gd name="T2" fmla="*/ 586 w 942"/>
                <a:gd name="T3" fmla="*/ 0 h 819"/>
                <a:gd name="T4" fmla="*/ 941 w 942"/>
                <a:gd name="T5" fmla="*/ 818 h 819"/>
                <a:gd name="T6" fmla="*/ 0 w 942"/>
                <a:gd name="T7" fmla="*/ 787 h 8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2"/>
                <a:gd name="T13" fmla="*/ 0 h 819"/>
                <a:gd name="T14" fmla="*/ 942 w 942"/>
                <a:gd name="T15" fmla="*/ 819 h 8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2" h="819">
                  <a:moveTo>
                    <a:pt x="0" y="787"/>
                  </a:moveTo>
                  <a:lnTo>
                    <a:pt x="586" y="0"/>
                  </a:lnTo>
                  <a:lnTo>
                    <a:pt x="941" y="818"/>
                  </a:lnTo>
                  <a:lnTo>
                    <a:pt x="0" y="787"/>
                  </a:lnTo>
                </a:path>
              </a:pathLst>
            </a:custGeom>
            <a:noFill/>
            <a:ln w="38100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Freeform 8"/>
          <p:cNvSpPr>
            <a:spLocks noChangeArrowheads="1"/>
          </p:cNvSpPr>
          <p:nvPr/>
        </p:nvSpPr>
        <p:spPr bwMode="auto">
          <a:xfrm>
            <a:off x="5676705" y="3307032"/>
            <a:ext cx="2357280" cy="2347446"/>
          </a:xfrm>
          <a:custGeom>
            <a:avLst/>
            <a:gdLst>
              <a:gd name="T0" fmla="*/ 3266 w 7220"/>
              <a:gd name="T1" fmla="*/ 4742 h 7188"/>
              <a:gd name="T2" fmla="*/ 2461 w 7220"/>
              <a:gd name="T3" fmla="*/ 4453 h 7188"/>
              <a:gd name="T4" fmla="*/ 1829 w 7220"/>
              <a:gd name="T5" fmla="*/ 4541 h 7188"/>
              <a:gd name="T6" fmla="*/ 1601 w 7220"/>
              <a:gd name="T7" fmla="*/ 4007 h 7188"/>
              <a:gd name="T8" fmla="*/ 0 w 7220"/>
              <a:gd name="T9" fmla="*/ 1393 h 7188"/>
              <a:gd name="T10" fmla="*/ 2297 w 7220"/>
              <a:gd name="T11" fmla="*/ 0 h 7188"/>
              <a:gd name="T12" fmla="*/ 3528 w 7220"/>
              <a:gd name="T13" fmla="*/ 2832 h 7188"/>
              <a:gd name="T14" fmla="*/ 3691 w 7220"/>
              <a:gd name="T15" fmla="*/ 3136 h 7188"/>
              <a:gd name="T16" fmla="*/ 3898 w 7220"/>
              <a:gd name="T17" fmla="*/ 3877 h 7188"/>
              <a:gd name="T18" fmla="*/ 4540 w 7220"/>
              <a:gd name="T19" fmla="*/ 4290 h 7188"/>
              <a:gd name="T20" fmla="*/ 4999 w 7220"/>
              <a:gd name="T21" fmla="*/ 4366 h 7188"/>
              <a:gd name="T22" fmla="*/ 5411 w 7220"/>
              <a:gd name="T23" fmla="*/ 4519 h 7188"/>
              <a:gd name="T24" fmla="*/ 6195 w 7220"/>
              <a:gd name="T25" fmla="*/ 4715 h 7188"/>
              <a:gd name="T26" fmla="*/ 6948 w 7220"/>
              <a:gd name="T27" fmla="*/ 4867 h 7188"/>
              <a:gd name="T28" fmla="*/ 6892 w 7220"/>
              <a:gd name="T29" fmla="*/ 5129 h 7188"/>
              <a:gd name="T30" fmla="*/ 6914 w 7220"/>
              <a:gd name="T31" fmla="*/ 5248 h 7188"/>
              <a:gd name="T32" fmla="*/ 7034 w 7220"/>
              <a:gd name="T33" fmla="*/ 6272 h 7188"/>
              <a:gd name="T34" fmla="*/ 7219 w 7220"/>
              <a:gd name="T35" fmla="*/ 7187 h 7188"/>
              <a:gd name="T36" fmla="*/ 4595 w 7220"/>
              <a:gd name="T37" fmla="*/ 7067 h 7188"/>
              <a:gd name="T38" fmla="*/ 4279 w 7220"/>
              <a:gd name="T39" fmla="*/ 6000 h 7188"/>
              <a:gd name="T40" fmla="*/ 3952 w 7220"/>
              <a:gd name="T41" fmla="*/ 5118 h 7188"/>
              <a:gd name="T42" fmla="*/ 3244 w 7220"/>
              <a:gd name="T43" fmla="*/ 4742 h 7188"/>
              <a:gd name="T44" fmla="*/ 3865 w 7220"/>
              <a:gd name="T45" fmla="*/ 3877 h 7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220"/>
              <a:gd name="T70" fmla="*/ 0 h 7188"/>
              <a:gd name="T71" fmla="*/ 7220 w 7220"/>
              <a:gd name="T72" fmla="*/ 7188 h 7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220" h="7188">
                <a:moveTo>
                  <a:pt x="3266" y="4742"/>
                </a:moveTo>
                <a:lnTo>
                  <a:pt x="2461" y="4453"/>
                </a:lnTo>
                <a:lnTo>
                  <a:pt x="1829" y="4541"/>
                </a:lnTo>
                <a:lnTo>
                  <a:pt x="1601" y="4007"/>
                </a:lnTo>
                <a:lnTo>
                  <a:pt x="0" y="1393"/>
                </a:lnTo>
                <a:lnTo>
                  <a:pt x="2297" y="0"/>
                </a:lnTo>
                <a:lnTo>
                  <a:pt x="3528" y="2832"/>
                </a:lnTo>
                <a:lnTo>
                  <a:pt x="3691" y="3136"/>
                </a:lnTo>
                <a:lnTo>
                  <a:pt x="3898" y="3877"/>
                </a:lnTo>
                <a:lnTo>
                  <a:pt x="4540" y="4290"/>
                </a:lnTo>
                <a:lnTo>
                  <a:pt x="4999" y="4366"/>
                </a:lnTo>
                <a:lnTo>
                  <a:pt x="5411" y="4519"/>
                </a:lnTo>
                <a:lnTo>
                  <a:pt x="6195" y="4715"/>
                </a:lnTo>
                <a:lnTo>
                  <a:pt x="6948" y="4867"/>
                </a:lnTo>
                <a:lnTo>
                  <a:pt x="6892" y="5129"/>
                </a:lnTo>
                <a:lnTo>
                  <a:pt x="6914" y="5248"/>
                </a:lnTo>
                <a:lnTo>
                  <a:pt x="7034" y="6272"/>
                </a:lnTo>
                <a:lnTo>
                  <a:pt x="7219" y="7187"/>
                </a:lnTo>
                <a:lnTo>
                  <a:pt x="4595" y="7067"/>
                </a:lnTo>
                <a:lnTo>
                  <a:pt x="4279" y="6000"/>
                </a:lnTo>
                <a:lnTo>
                  <a:pt x="3952" y="5118"/>
                </a:lnTo>
                <a:lnTo>
                  <a:pt x="3244" y="4742"/>
                </a:lnTo>
                <a:lnTo>
                  <a:pt x="3865" y="3877"/>
                </a:lnTo>
              </a:path>
            </a:pathLst>
          </a:custGeom>
          <a:noFill/>
          <a:ln w="50800">
            <a:solidFill>
              <a:srgbClr val="FFFF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0" name="Picture 9" descr="flipped_triangles2_dom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3859" y="1224596"/>
            <a:ext cx="1979161" cy="162802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140450" y="1936750"/>
            <a:ext cx="979488" cy="374650"/>
            <a:chOff x="6140450" y="1936750"/>
            <a:chExt cx="979488" cy="374650"/>
          </a:xfrm>
        </p:grpSpPr>
        <p:sp>
          <p:nvSpPr>
            <p:cNvPr id="17" name="Freeform 16"/>
            <p:cNvSpPr/>
            <p:nvPr/>
          </p:nvSpPr>
          <p:spPr bwMode="auto">
            <a:xfrm>
              <a:off x="6140450" y="1936750"/>
              <a:ext cx="635000" cy="374650"/>
            </a:xfrm>
            <a:custGeom>
              <a:avLst/>
              <a:gdLst>
                <a:gd name="connsiteX0" fmla="*/ 501650 w 635000"/>
                <a:gd name="connsiteY0" fmla="*/ 0 h 374650"/>
                <a:gd name="connsiteX1" fmla="*/ 0 w 635000"/>
                <a:gd name="connsiteY1" fmla="*/ 374650 h 374650"/>
                <a:gd name="connsiteX2" fmla="*/ 635000 w 635000"/>
                <a:gd name="connsiteY2" fmla="*/ 368300 h 374650"/>
                <a:gd name="connsiteX3" fmla="*/ 501650 w 635000"/>
                <a:gd name="connsiteY3" fmla="*/ 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374650">
                  <a:moveTo>
                    <a:pt x="501650" y="0"/>
                  </a:moveTo>
                  <a:lnTo>
                    <a:pt x="0" y="374650"/>
                  </a:lnTo>
                  <a:lnTo>
                    <a:pt x="635000" y="368300"/>
                  </a:lnTo>
                  <a:lnTo>
                    <a:pt x="50165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641306" y="1938338"/>
              <a:ext cx="478632" cy="369093"/>
            </a:xfrm>
            <a:custGeom>
              <a:avLst/>
              <a:gdLst>
                <a:gd name="connsiteX0" fmla="*/ 0 w 478632"/>
                <a:gd name="connsiteY0" fmla="*/ 0 h 369093"/>
                <a:gd name="connsiteX1" fmla="*/ 130969 w 478632"/>
                <a:gd name="connsiteY1" fmla="*/ 364331 h 369093"/>
                <a:gd name="connsiteX2" fmla="*/ 478632 w 478632"/>
                <a:gd name="connsiteY2" fmla="*/ 369093 h 369093"/>
                <a:gd name="connsiteX3" fmla="*/ 0 w 478632"/>
                <a:gd name="connsiteY3" fmla="*/ 0 h 369093"/>
                <a:gd name="connsiteX0" fmla="*/ 0 w 478632"/>
                <a:gd name="connsiteY0" fmla="*/ 0 h 481013"/>
                <a:gd name="connsiteX1" fmla="*/ 130969 w 478632"/>
                <a:gd name="connsiteY1" fmla="*/ 481013 h 481013"/>
                <a:gd name="connsiteX2" fmla="*/ 478632 w 478632"/>
                <a:gd name="connsiteY2" fmla="*/ 369093 h 481013"/>
                <a:gd name="connsiteX3" fmla="*/ 0 w 478632"/>
                <a:gd name="connsiteY3" fmla="*/ 0 h 481013"/>
                <a:gd name="connsiteX0" fmla="*/ 0 w 478632"/>
                <a:gd name="connsiteY0" fmla="*/ 0 h 369093"/>
                <a:gd name="connsiteX1" fmla="*/ 130969 w 478632"/>
                <a:gd name="connsiteY1" fmla="*/ 369093 h 369093"/>
                <a:gd name="connsiteX2" fmla="*/ 478632 w 478632"/>
                <a:gd name="connsiteY2" fmla="*/ 369093 h 369093"/>
                <a:gd name="connsiteX3" fmla="*/ 0 w 478632"/>
                <a:gd name="connsiteY3" fmla="*/ 0 h 36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632" h="369093">
                  <a:moveTo>
                    <a:pt x="0" y="0"/>
                  </a:moveTo>
                  <a:lnTo>
                    <a:pt x="130969" y="369093"/>
                  </a:lnTo>
                  <a:lnTo>
                    <a:pt x="478632" y="3690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7013" marR="0" indent="-227013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B9CCC"/>
                </a:buClr>
                <a:buSzPct val="60000"/>
                <a:buFont typeface="Monotype Sort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93680"/>
                </a:solidFill>
                <a:effectLst/>
                <a:latin typeface="Frutiger 55 Roman" pitchFamily="34" charset="0"/>
              </a:endParaRP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5517360" y="1740092"/>
            <a:ext cx="1307520" cy="1450233"/>
            <a:chOff x="381" y="2496"/>
            <a:chExt cx="908" cy="1007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104" y="3274"/>
              <a:ext cx="18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0000FF"/>
                  </a:solidFill>
                  <a:latin typeface="Times New Roman" pitchFamily="16" charset="0"/>
                </a:rPr>
                <a:t>u</a:t>
              </a: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426" y="3360"/>
              <a:ext cx="72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426" y="2639"/>
              <a:ext cx="1" cy="7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381" y="2496"/>
              <a:ext cx="17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FF0000"/>
                  </a:solidFill>
                  <a:latin typeface="Times New Roman" pitchFamily="16" charset="0"/>
                </a:rPr>
                <a:t>v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Limitations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3898080" cy="3994979"/>
          </a:xfrm>
        </p:spPr>
        <p:txBody>
          <a:bodyPr>
            <a:normAutofit fontScale="850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900" dirty="0" smtClean="0"/>
              <a:t>Sharp edge and singularity alignment constraints can interact with global system in unpredictable ways</a:t>
            </a:r>
            <a:br>
              <a:rPr lang="en-US" sz="2900" dirty="0" smtClean="0"/>
            </a:br>
            <a:endParaRPr lang="en-US" sz="2900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900" dirty="0" smtClean="0"/>
              <a:t>Screw example:</a:t>
            </a:r>
            <a:br>
              <a:rPr lang="en-US" sz="2900" dirty="0" smtClean="0"/>
            </a:br>
            <a:r>
              <a:rPr lang="en-US" sz="2900" b="1" dirty="0" smtClean="0"/>
              <a:t>circular sharp</a:t>
            </a:r>
            <a:r>
              <a:rPr lang="en-US" sz="2900" dirty="0" smtClean="0"/>
              <a:t> edge interacting with</a:t>
            </a:r>
            <a:br>
              <a:rPr lang="en-US" sz="2900" dirty="0" smtClean="0"/>
            </a:br>
            <a:r>
              <a:rPr lang="en-US" sz="2900" b="1" dirty="0" smtClean="0"/>
              <a:t>helical sharp</a:t>
            </a:r>
            <a:r>
              <a:rPr lang="en-US" sz="2900" dirty="0" smtClean="0"/>
              <a:t> edge 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500" dirty="0" smtClean="0"/>
              <a:t>Needs a pair of singularities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081" y="1309098"/>
            <a:ext cx="2299680" cy="2311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Freeform 4"/>
          <p:cNvSpPr>
            <a:spLocks noChangeArrowheads="1"/>
          </p:cNvSpPr>
          <p:nvPr/>
        </p:nvSpPr>
        <p:spPr bwMode="auto">
          <a:xfrm>
            <a:off x="5952960" y="1628812"/>
            <a:ext cx="1293120" cy="1408468"/>
          </a:xfrm>
          <a:custGeom>
            <a:avLst/>
            <a:gdLst>
              <a:gd name="T0" fmla="*/ 3686 w 3958"/>
              <a:gd name="T1" fmla="*/ 1669 h 4314"/>
              <a:gd name="T2" fmla="*/ 3564 w 3958"/>
              <a:gd name="T3" fmla="*/ 219 h 4314"/>
              <a:gd name="T4" fmla="*/ 1267 w 3958"/>
              <a:gd name="T5" fmla="*/ 1189 h 4314"/>
              <a:gd name="T6" fmla="*/ 446 w 3958"/>
              <a:gd name="T7" fmla="*/ 3816 h 4314"/>
              <a:gd name="T8" fmla="*/ 1685 w 3958"/>
              <a:gd name="T9" fmla="*/ 3799 h 43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8"/>
              <a:gd name="T16" fmla="*/ 0 h 4314"/>
              <a:gd name="T17" fmla="*/ 3958 w 3958"/>
              <a:gd name="T18" fmla="*/ 4314 h 43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8" h="4314">
                <a:moveTo>
                  <a:pt x="3686" y="1669"/>
                </a:moveTo>
                <a:cubicBezTo>
                  <a:pt x="3952" y="1127"/>
                  <a:pt x="3957" y="439"/>
                  <a:pt x="3564" y="219"/>
                </a:cubicBezTo>
                <a:cubicBezTo>
                  <a:pt x="3170" y="0"/>
                  <a:pt x="2175" y="106"/>
                  <a:pt x="1267" y="1189"/>
                </a:cubicBezTo>
                <a:cubicBezTo>
                  <a:pt x="359" y="2271"/>
                  <a:pt x="0" y="3320"/>
                  <a:pt x="446" y="3816"/>
                </a:cubicBezTo>
                <a:cubicBezTo>
                  <a:pt x="892" y="4313"/>
                  <a:pt x="1685" y="3799"/>
                  <a:pt x="1685" y="3799"/>
                </a:cubicBezTo>
              </a:path>
            </a:pathLst>
          </a:custGeom>
          <a:noFill/>
          <a:ln w="36720">
            <a:solidFill>
              <a:srgbClr val="FF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05" name="Freeform 5"/>
          <p:cNvSpPr>
            <a:spLocks noChangeArrowheads="1"/>
          </p:cNvSpPr>
          <p:nvPr/>
        </p:nvSpPr>
        <p:spPr bwMode="auto">
          <a:xfrm>
            <a:off x="6268321" y="1853475"/>
            <a:ext cx="1005120" cy="1160762"/>
          </a:xfrm>
          <a:custGeom>
            <a:avLst/>
            <a:gdLst>
              <a:gd name="T0" fmla="*/ 1277 w 3079"/>
              <a:gd name="T1" fmla="*/ 3497 h 3555"/>
              <a:gd name="T2" fmla="*/ 1555 w 3079"/>
              <a:gd name="T3" fmla="*/ 1831 h 3555"/>
              <a:gd name="T4" fmla="*/ 2972 w 3079"/>
              <a:gd name="T5" fmla="*/ 1085 h 3555"/>
              <a:gd name="T6" fmla="*/ 2225 w 3079"/>
              <a:gd name="T7" fmla="*/ 2469 h 3555"/>
              <a:gd name="T8" fmla="*/ 757 w 3079"/>
              <a:gd name="T9" fmla="*/ 3147 h 3555"/>
              <a:gd name="T10" fmla="*/ 1211 w 3079"/>
              <a:gd name="T11" fmla="*/ 1453 h 3555"/>
              <a:gd name="T12" fmla="*/ 2589 w 3079"/>
              <a:gd name="T13" fmla="*/ 773 h 3555"/>
              <a:gd name="T14" fmla="*/ 1901 w 3079"/>
              <a:gd name="T15" fmla="*/ 2125 h 3555"/>
              <a:gd name="T16" fmla="*/ 373 w 3079"/>
              <a:gd name="T17" fmla="*/ 2719 h 3555"/>
              <a:gd name="T18" fmla="*/ 901 w 3079"/>
              <a:gd name="T19" fmla="*/ 1071 h 3555"/>
              <a:gd name="T20" fmla="*/ 2305 w 3079"/>
              <a:gd name="T21" fmla="*/ 667 h 35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79"/>
              <a:gd name="T34" fmla="*/ 0 h 3555"/>
              <a:gd name="T35" fmla="*/ 3079 w 3079"/>
              <a:gd name="T36" fmla="*/ 3555 h 35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79" h="3555">
                <a:moveTo>
                  <a:pt x="1277" y="3497"/>
                </a:moveTo>
                <a:cubicBezTo>
                  <a:pt x="667" y="3554"/>
                  <a:pt x="946" y="2516"/>
                  <a:pt x="1555" y="1831"/>
                </a:cubicBezTo>
                <a:cubicBezTo>
                  <a:pt x="2164" y="1146"/>
                  <a:pt x="2866" y="866"/>
                  <a:pt x="2972" y="1085"/>
                </a:cubicBezTo>
                <a:cubicBezTo>
                  <a:pt x="3078" y="1304"/>
                  <a:pt x="2678" y="2046"/>
                  <a:pt x="2225" y="2469"/>
                </a:cubicBezTo>
                <a:cubicBezTo>
                  <a:pt x="1772" y="2892"/>
                  <a:pt x="1176" y="3339"/>
                  <a:pt x="757" y="3147"/>
                </a:cubicBezTo>
                <a:cubicBezTo>
                  <a:pt x="338" y="2955"/>
                  <a:pt x="798" y="1913"/>
                  <a:pt x="1211" y="1453"/>
                </a:cubicBezTo>
                <a:cubicBezTo>
                  <a:pt x="1624" y="993"/>
                  <a:pt x="2283" y="485"/>
                  <a:pt x="2589" y="773"/>
                </a:cubicBezTo>
                <a:cubicBezTo>
                  <a:pt x="2895" y="1061"/>
                  <a:pt x="2250" y="1784"/>
                  <a:pt x="1901" y="2125"/>
                </a:cubicBezTo>
                <a:cubicBezTo>
                  <a:pt x="1552" y="2466"/>
                  <a:pt x="746" y="3047"/>
                  <a:pt x="373" y="2719"/>
                </a:cubicBezTo>
                <a:cubicBezTo>
                  <a:pt x="0" y="2391"/>
                  <a:pt x="483" y="1553"/>
                  <a:pt x="901" y="1071"/>
                </a:cubicBezTo>
                <a:cubicBezTo>
                  <a:pt x="1319" y="589"/>
                  <a:pt x="2213" y="0"/>
                  <a:pt x="2305" y="667"/>
                </a:cubicBezTo>
              </a:path>
            </a:pathLst>
          </a:custGeom>
          <a:noFill/>
          <a:ln w="36720">
            <a:solidFill>
              <a:srgbClr val="E6E64C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440" y="3209378"/>
            <a:ext cx="1860480" cy="2760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60640" y="3992820"/>
            <a:ext cx="2266560" cy="1965806"/>
            <a:chOff x="4556" y="2877"/>
            <a:chExt cx="1574" cy="1365"/>
          </a:xfrm>
        </p:grpSpPr>
        <p:pic>
          <p:nvPicPr>
            <p:cNvPr id="2459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1" y="3187"/>
              <a:ext cx="1330" cy="10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99" name="Text Box 9"/>
            <p:cNvSpPr txBox="1">
              <a:spLocks noChangeArrowheads="1"/>
            </p:cNvSpPr>
            <p:nvPr/>
          </p:nvSpPr>
          <p:spPr bwMode="auto">
            <a:xfrm>
              <a:off x="4556" y="2877"/>
              <a:ext cx="871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665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without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000000"/>
                  </a:solidFill>
                </a:rPr>
                <a:t>additional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000000"/>
                  </a:solidFill>
                </a:rPr>
                <a:t>singularities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85280" y="3887688"/>
            <a:ext cx="799200" cy="1450233"/>
            <a:chOff x="4228" y="2804"/>
            <a:chExt cx="555" cy="1007"/>
          </a:xfrm>
        </p:grpSpPr>
        <p:sp>
          <p:nvSpPr>
            <p:cNvPr id="24596" name="Freeform 11"/>
            <p:cNvSpPr>
              <a:spLocks noChangeArrowheads="1"/>
            </p:cNvSpPr>
            <p:nvPr/>
          </p:nvSpPr>
          <p:spPr bwMode="auto">
            <a:xfrm>
              <a:off x="4228" y="2804"/>
              <a:ext cx="123" cy="1008"/>
            </a:xfrm>
            <a:custGeom>
              <a:avLst/>
              <a:gdLst>
                <a:gd name="T0" fmla="*/ 55 w 542"/>
                <a:gd name="T1" fmla="*/ 0 h 4446"/>
                <a:gd name="T2" fmla="*/ 541 w 542"/>
                <a:gd name="T3" fmla="*/ 0 h 4446"/>
                <a:gd name="T4" fmla="*/ 541 w 542"/>
                <a:gd name="T5" fmla="*/ 4445 h 4446"/>
                <a:gd name="T6" fmla="*/ 0 w 542"/>
                <a:gd name="T7" fmla="*/ 4445 h 4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2"/>
                <a:gd name="T13" fmla="*/ 0 h 4446"/>
                <a:gd name="T14" fmla="*/ 542 w 542"/>
                <a:gd name="T15" fmla="*/ 4446 h 4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2" h="4446">
                  <a:moveTo>
                    <a:pt x="55" y="0"/>
                  </a:moveTo>
                  <a:lnTo>
                    <a:pt x="541" y="0"/>
                  </a:lnTo>
                  <a:lnTo>
                    <a:pt x="541" y="4445"/>
                  </a:lnTo>
                  <a:lnTo>
                    <a:pt x="0" y="4445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12"/>
            <p:cNvSpPr>
              <a:spLocks noChangeShapeType="1"/>
            </p:cNvSpPr>
            <p:nvPr/>
          </p:nvSpPr>
          <p:spPr bwMode="auto">
            <a:xfrm>
              <a:off x="4352" y="3744"/>
              <a:ext cx="432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742560" y="4869871"/>
            <a:ext cx="1307520" cy="1450233"/>
            <a:chOff x="381" y="2496"/>
            <a:chExt cx="908" cy="1007"/>
          </a:xfrm>
        </p:grpSpPr>
        <p:sp>
          <p:nvSpPr>
            <p:cNvPr id="24592" name="Text Box 7"/>
            <p:cNvSpPr txBox="1">
              <a:spLocks noChangeArrowheads="1"/>
            </p:cNvSpPr>
            <p:nvPr/>
          </p:nvSpPr>
          <p:spPr bwMode="auto">
            <a:xfrm>
              <a:off x="1104" y="3274"/>
              <a:ext cx="18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0000FF"/>
                  </a:solidFill>
                  <a:latin typeface="Times New Roman" pitchFamily="16" charset="0"/>
                </a:rPr>
                <a:t>u</a:t>
              </a:r>
            </a:p>
          </p:txBody>
        </p:sp>
        <p:sp>
          <p:nvSpPr>
            <p:cNvPr id="24593" name="Line 8"/>
            <p:cNvSpPr>
              <a:spLocks noChangeShapeType="1"/>
            </p:cNvSpPr>
            <p:nvPr/>
          </p:nvSpPr>
          <p:spPr bwMode="auto">
            <a:xfrm>
              <a:off x="426" y="3360"/>
              <a:ext cx="72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9"/>
            <p:cNvSpPr>
              <a:spLocks noChangeShapeType="1"/>
            </p:cNvSpPr>
            <p:nvPr/>
          </p:nvSpPr>
          <p:spPr bwMode="auto">
            <a:xfrm flipV="1">
              <a:off x="426" y="2639"/>
              <a:ext cx="1" cy="7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Text Box 10"/>
            <p:cNvSpPr txBox="1">
              <a:spLocks noChangeArrowheads="1"/>
            </p:cNvSpPr>
            <p:nvPr/>
          </p:nvSpPr>
          <p:spPr bwMode="auto">
            <a:xfrm>
              <a:off x="381" y="2496"/>
              <a:ext cx="17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FF0000"/>
                  </a:solidFill>
                  <a:latin typeface="Times New Roman" pitchFamily="16" charset="0"/>
                </a:rPr>
                <a:t>v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714720" y="4868431"/>
            <a:ext cx="1307520" cy="1450232"/>
            <a:chOff x="381" y="2496"/>
            <a:chExt cx="908" cy="1007"/>
          </a:xfrm>
        </p:grpSpPr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1104" y="3274"/>
              <a:ext cx="18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0000FF"/>
                  </a:solidFill>
                  <a:latin typeface="Times New Roman" pitchFamily="16" charset="0"/>
                </a:rPr>
                <a:t>u</a:t>
              </a:r>
            </a:p>
          </p:txBody>
        </p:sp>
        <p:sp>
          <p:nvSpPr>
            <p:cNvPr id="24589" name="Line 8"/>
            <p:cNvSpPr>
              <a:spLocks noChangeShapeType="1"/>
            </p:cNvSpPr>
            <p:nvPr/>
          </p:nvSpPr>
          <p:spPr bwMode="auto">
            <a:xfrm>
              <a:off x="426" y="3360"/>
              <a:ext cx="72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9"/>
            <p:cNvSpPr>
              <a:spLocks noChangeShapeType="1"/>
            </p:cNvSpPr>
            <p:nvPr/>
          </p:nvSpPr>
          <p:spPr bwMode="auto">
            <a:xfrm flipV="1">
              <a:off x="426" y="2639"/>
              <a:ext cx="1" cy="7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381" y="2496"/>
              <a:ext cx="17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r>
                <a:rPr lang="en-US" i="1">
                  <a:solidFill>
                    <a:srgbClr val="FF0000"/>
                  </a:solidFill>
                  <a:latin typeface="Times New Roman" pitchFamily="16" charset="0"/>
                </a:rPr>
                <a:t>v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Problem 2: </a:t>
            </a:r>
            <a:r>
              <a:rPr lang="en-US" dirty="0" smtClean="0"/>
              <a:t>Convert</a:t>
            </a:r>
            <a:r>
              <a:rPr lang="en-US" baseline="0" dirty="0" smtClean="0"/>
              <a:t> arbitrary meshes to</a:t>
            </a:r>
            <a:r>
              <a:rPr lang="en-US" dirty="0" smtClean="0"/>
              <a:t> high-order patches (</a:t>
            </a:r>
            <a:r>
              <a:rPr lang="en-US" dirty="0" err="1" smtClean="0"/>
              <a:t>splines</a:t>
            </a:r>
            <a:r>
              <a:rPr lang="en-US" dirty="0" smtClean="0"/>
              <a:t>, subdivision surfaces…)</a:t>
            </a:r>
          </a:p>
          <a:p>
            <a:pPr lvl="1"/>
            <a:r>
              <a:rPr lang="en-US" dirty="0" smtClean="0"/>
              <a:t>very compact</a:t>
            </a:r>
            <a:r>
              <a:rPr lang="en-US" baseline="0" dirty="0" smtClean="0"/>
              <a:t> representation</a:t>
            </a:r>
            <a:br>
              <a:rPr lang="en-US" baseline="0" dirty="0" smtClean="0"/>
            </a:br>
            <a:r>
              <a:rPr lang="en-US" baseline="0" dirty="0" smtClean="0"/>
              <a:t> for </a:t>
            </a:r>
            <a:r>
              <a:rPr lang="en-US" baseline="0" dirty="0" err="1" smtClean="0"/>
              <a:t>p.w</a:t>
            </a:r>
            <a:r>
              <a:rPr lang="en-US" baseline="0" dirty="0" smtClean="0"/>
              <a:t>. smooth</a:t>
            </a:r>
            <a:r>
              <a:rPr lang="en-US" dirty="0" smtClean="0"/>
              <a:t> surfaces</a:t>
            </a:r>
          </a:p>
          <a:p>
            <a:pPr lvl="1"/>
            <a:r>
              <a:rPr lang="en-US" dirty="0" smtClean="0"/>
              <a:t>reverse engineering</a:t>
            </a:r>
          </a:p>
          <a:p>
            <a:pPr lvl="1"/>
            <a:r>
              <a:rPr lang="en-US" dirty="0" smtClean="0"/>
              <a:t>base surface for displacement maps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998" y="3961716"/>
            <a:ext cx="1987381" cy="1994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297" y="3976142"/>
            <a:ext cx="1965973" cy="1957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sculpt_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4498" y="3977005"/>
            <a:ext cx="1987381" cy="1990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2620" y="5964823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6220" y="5964823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0780" y="596482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spline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Geometry images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baseline="0" dirty="0" smtClean="0"/>
              <a:t>As few patches </a:t>
            </a:r>
            <a:r>
              <a:rPr lang="en-US" b="1" dirty="0" smtClean="0"/>
              <a:t>as possible</a:t>
            </a:r>
          </a:p>
          <a:p>
            <a:pPr lvl="1"/>
            <a:r>
              <a:rPr lang="en-US" dirty="0" smtClean="0"/>
              <a:t>Quads </a:t>
            </a:r>
            <a:r>
              <a:rPr lang="en-US" b="1" dirty="0" smtClean="0"/>
              <a:t>aligned</a:t>
            </a:r>
            <a:r>
              <a:rPr lang="en-US" dirty="0" smtClean="0"/>
              <a:t> with curvature directions/features</a:t>
            </a:r>
          </a:p>
          <a:p>
            <a:pPr lvl="1"/>
            <a:r>
              <a:rPr lang="en-US" dirty="0" smtClean="0"/>
              <a:t>No extreme aspect ratios</a:t>
            </a:r>
          </a:p>
          <a:p>
            <a:pPr lvl="1"/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43626" y="3266416"/>
            <a:ext cx="1458359" cy="2729952"/>
            <a:chOff x="1527" y="2294"/>
            <a:chExt cx="881" cy="1649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7" y="2294"/>
              <a:ext cx="881" cy="1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620" y="3725"/>
              <a:ext cx="735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665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unaligned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74986" y="3266416"/>
            <a:ext cx="1458359" cy="2729952"/>
            <a:chOff x="2513" y="2294"/>
            <a:chExt cx="881" cy="1649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3" y="2294"/>
              <a:ext cx="881" cy="1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2680" y="3725"/>
              <a:ext cx="576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665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aligned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07569" y="3224193"/>
            <a:ext cx="1458359" cy="2996491"/>
            <a:chOff x="3500" y="2294"/>
            <a:chExt cx="881" cy="1810"/>
          </a:xfrm>
        </p:grpSpPr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" y="2294"/>
              <a:ext cx="881" cy="1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562" y="3725"/>
              <a:ext cx="808" cy="3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0876" rIns="90000" bIns="45000"/>
            <a:lstStyle/>
            <a:p>
              <a:pPr>
                <a:tabLst>
                  <a:tab pos="65665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aligned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stretched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Related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Harmonic, Conformal </a:t>
            </a:r>
            <a:r>
              <a:rPr lang="en-US" dirty="0" smtClean="0"/>
              <a:t>   (smooth uniform patches)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Levy, </a:t>
            </a:r>
            <a:r>
              <a:rPr lang="en-US" dirty="0" err="1" smtClean="0"/>
              <a:t>Petitjean</a:t>
            </a:r>
            <a:r>
              <a:rPr lang="en-US" dirty="0" smtClean="0"/>
              <a:t>, Ray, Maillot. “Least Squares Conformal Maps”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Tong, </a:t>
            </a:r>
            <a:r>
              <a:rPr lang="en-US" dirty="0" err="1" smtClean="0"/>
              <a:t>Alliez</a:t>
            </a:r>
            <a:r>
              <a:rPr lang="en-US" dirty="0" smtClean="0"/>
              <a:t>, Cohen-Steiner, </a:t>
            </a:r>
            <a:r>
              <a:rPr lang="en-US" dirty="0" err="1" smtClean="0"/>
              <a:t>Desbrun</a:t>
            </a:r>
            <a:r>
              <a:rPr lang="en-US" dirty="0" smtClean="0"/>
              <a:t>. “</a:t>
            </a:r>
            <a:r>
              <a:rPr lang="en-US" dirty="0" err="1" smtClean="0"/>
              <a:t>Quadrangulations</a:t>
            </a:r>
            <a:r>
              <a:rPr lang="en-US" dirty="0" smtClean="0"/>
              <a:t> with discrete harmonic forms”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Dong, Bremer, Garland, </a:t>
            </a:r>
            <a:r>
              <a:rPr lang="en-US" dirty="0" err="1" smtClean="0"/>
              <a:t>Pascucci</a:t>
            </a:r>
            <a:r>
              <a:rPr lang="en-US" dirty="0" smtClean="0"/>
              <a:t>, Hart. “Spectral Surface </a:t>
            </a:r>
            <a:r>
              <a:rPr lang="en-US" dirty="0" err="1" smtClean="0"/>
              <a:t>Quadrangulation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Springborn</a:t>
            </a:r>
            <a:r>
              <a:rPr lang="en-US" dirty="0" smtClean="0"/>
              <a:t>, </a:t>
            </a:r>
            <a:r>
              <a:rPr lang="en-US" dirty="0" err="1" smtClean="0"/>
              <a:t>Schröder</a:t>
            </a:r>
            <a:r>
              <a:rPr lang="en-US" dirty="0" smtClean="0"/>
              <a:t>, </a:t>
            </a:r>
            <a:r>
              <a:rPr lang="en-US" dirty="0" err="1" smtClean="0"/>
              <a:t>Pinkall</a:t>
            </a:r>
            <a:r>
              <a:rPr lang="en-US" dirty="0" smtClean="0"/>
              <a:t>. “Conformal equivalence of triangle meshes”</a:t>
            </a:r>
          </a:p>
          <a:p>
            <a:endParaRPr lang="en-US" dirty="0" smtClean="0"/>
          </a:p>
          <a:p>
            <a:r>
              <a:rPr lang="en-US" b="1" dirty="0" smtClean="0"/>
              <a:t>Feature-aligned </a:t>
            </a:r>
            <a:r>
              <a:rPr lang="en-US" dirty="0" smtClean="0"/>
              <a:t>   (patches aligned to cross-field on the surface)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Ray, Li, Levy, </a:t>
            </a:r>
            <a:r>
              <a:rPr lang="en-US" dirty="0" err="1" smtClean="0"/>
              <a:t>Scheffer</a:t>
            </a:r>
            <a:r>
              <a:rPr lang="en-US" dirty="0" smtClean="0"/>
              <a:t>, </a:t>
            </a:r>
            <a:r>
              <a:rPr lang="en-US" dirty="0" err="1" smtClean="0"/>
              <a:t>Alliez</a:t>
            </a:r>
            <a:r>
              <a:rPr lang="en-US" dirty="0" smtClean="0"/>
              <a:t>. “Periodic global </a:t>
            </a:r>
            <a:r>
              <a:rPr lang="en-US" dirty="0" err="1" smtClean="0"/>
              <a:t>parametrization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Kälberer</a:t>
            </a:r>
            <a:r>
              <a:rPr lang="en-US" dirty="0" smtClean="0"/>
              <a:t>, </a:t>
            </a:r>
            <a:r>
              <a:rPr lang="en-US" dirty="0" err="1" smtClean="0"/>
              <a:t>Nieser</a:t>
            </a:r>
            <a:r>
              <a:rPr lang="en-US" dirty="0" smtClean="0"/>
              <a:t>, </a:t>
            </a:r>
            <a:r>
              <a:rPr lang="en-US" dirty="0" err="1" smtClean="0"/>
              <a:t>Polthier</a:t>
            </a:r>
            <a:r>
              <a:rPr lang="en-US" dirty="0" smtClean="0"/>
              <a:t>. “</a:t>
            </a:r>
            <a:r>
              <a:rPr lang="en-US" dirty="0" err="1" smtClean="0"/>
              <a:t>QuadCover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Bommes</a:t>
            </a:r>
            <a:r>
              <a:rPr lang="en-US" dirty="0" smtClean="0"/>
              <a:t>, Zimmer, </a:t>
            </a:r>
            <a:r>
              <a:rPr lang="en-US" dirty="0" err="1" smtClean="0"/>
              <a:t>Kobbelt</a:t>
            </a:r>
            <a:r>
              <a:rPr lang="en-US" dirty="0" smtClean="0"/>
              <a:t>. “Mixed Integer </a:t>
            </a:r>
            <a:r>
              <a:rPr lang="en-US" dirty="0" err="1" smtClean="0"/>
              <a:t>Quadrangulation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Zhang, Huang, Liu, </a:t>
            </a:r>
            <a:r>
              <a:rPr lang="en-US" dirty="0" err="1" smtClean="0"/>
              <a:t>Bao</a:t>
            </a:r>
            <a:r>
              <a:rPr lang="en-US" dirty="0" smtClean="0"/>
              <a:t>. “A Wave-based Anisotropic </a:t>
            </a:r>
            <a:r>
              <a:rPr lang="en-US" dirty="0" err="1" smtClean="0"/>
              <a:t>Quadrangulation</a:t>
            </a:r>
            <a:r>
              <a:rPr lang="en-US" dirty="0" smtClean="0"/>
              <a:t> Method”</a:t>
            </a:r>
          </a:p>
          <a:p>
            <a:endParaRPr lang="en-US" dirty="0" smtClean="0"/>
          </a:p>
          <a:p>
            <a:r>
              <a:rPr lang="en-US" b="1" dirty="0" smtClean="0"/>
              <a:t>Simplification-based</a:t>
            </a:r>
            <a:r>
              <a:rPr lang="en-US" dirty="0" smtClean="0"/>
              <a:t>    (local simplification, generate large patches)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Shepherd, Dewey, Woodbury, </a:t>
            </a:r>
            <a:r>
              <a:rPr lang="en-US" dirty="0" err="1" smtClean="0"/>
              <a:t>Benzley</a:t>
            </a:r>
            <a:r>
              <a:rPr lang="en-US" dirty="0" smtClean="0"/>
              <a:t>, Staten, Owen.</a:t>
            </a:r>
            <a:br>
              <a:rPr lang="en-US" dirty="0" smtClean="0"/>
            </a:br>
            <a:r>
              <a:rPr lang="en-US" dirty="0" smtClean="0"/>
              <a:t>“Adaptive mesh coarsening for quadrilateral and hexahedral meshes”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Staten, </a:t>
            </a:r>
            <a:r>
              <a:rPr lang="en-US" dirty="0" err="1" smtClean="0"/>
              <a:t>Benzley</a:t>
            </a:r>
            <a:r>
              <a:rPr lang="en-US" dirty="0" smtClean="0"/>
              <a:t>, Scott. “A methodology for quadrilateral finite element mesh coarsening”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Daniels II, Silva, Cohen. “</a:t>
            </a:r>
            <a:r>
              <a:rPr lang="en-US" dirty="0" err="1" smtClean="0"/>
              <a:t>Semiregular</a:t>
            </a:r>
            <a:r>
              <a:rPr lang="en-US" dirty="0" smtClean="0"/>
              <a:t> quad-only </a:t>
            </a:r>
            <a:r>
              <a:rPr lang="en-US" dirty="0" err="1" smtClean="0"/>
              <a:t>remeshing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Tarini</a:t>
            </a:r>
            <a:r>
              <a:rPr lang="en-US" dirty="0" smtClean="0"/>
              <a:t>, </a:t>
            </a:r>
            <a:r>
              <a:rPr lang="en-US" dirty="0" err="1" smtClean="0"/>
              <a:t>Pietroni</a:t>
            </a:r>
            <a:r>
              <a:rPr lang="en-US" dirty="0" smtClean="0"/>
              <a:t>, </a:t>
            </a:r>
            <a:r>
              <a:rPr lang="en-US" dirty="0" err="1" smtClean="0"/>
              <a:t>Cignoni</a:t>
            </a:r>
            <a:r>
              <a:rPr lang="en-US" dirty="0" smtClean="0"/>
              <a:t>, </a:t>
            </a:r>
            <a:r>
              <a:rPr lang="en-US" dirty="0" err="1" smtClean="0"/>
              <a:t>Panozzo</a:t>
            </a:r>
            <a:r>
              <a:rPr lang="en-US" dirty="0" smtClean="0"/>
              <a:t>, </a:t>
            </a:r>
            <a:r>
              <a:rPr lang="en-US" dirty="0" err="1" smtClean="0"/>
              <a:t>Puppo</a:t>
            </a:r>
            <a:r>
              <a:rPr lang="en-US" dirty="0" smtClean="0"/>
              <a:t>. “Practical quad mesh simplification”</a:t>
            </a:r>
          </a:p>
          <a:p>
            <a:endParaRPr lang="en-US" dirty="0" smtClean="0"/>
          </a:p>
          <a:p>
            <a:r>
              <a:rPr lang="en-US" b="1" dirty="0" smtClean="0"/>
              <a:t>Many more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09575" y="2659380"/>
            <a:ext cx="7751445" cy="134112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9575" y="4000500"/>
            <a:ext cx="7751445" cy="1654712"/>
          </a:xfrm>
          <a:prstGeom prst="roundRect">
            <a:avLst/>
          </a:prstGeom>
          <a:noFill/>
          <a:ln w="38100" cap="flat" cmpd="sng" algn="ctr">
            <a:solidFill>
              <a:srgbClr val="FCAE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1336675"/>
            <a:ext cx="5434965" cy="4968875"/>
          </a:xfrm>
        </p:spPr>
        <p:txBody>
          <a:bodyPr>
            <a:normAutofit/>
          </a:bodyPr>
          <a:lstStyle/>
          <a:p>
            <a:r>
              <a:rPr lang="en-US" dirty="0" smtClean="0"/>
              <a:t>Based on feature-aligned </a:t>
            </a:r>
            <a:r>
              <a:rPr lang="en-US" dirty="0" err="1" smtClean="0"/>
              <a:t>quadrangulation</a:t>
            </a:r>
            <a:endParaRPr lang="en-US" dirty="0" smtClean="0"/>
          </a:p>
          <a:p>
            <a:pPr lvl="1"/>
            <a:r>
              <a:rPr lang="en-US" dirty="0" err="1" smtClean="0"/>
              <a:t>Crossfield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feature alignment</a:t>
            </a:r>
          </a:p>
          <a:p>
            <a:pPr lvl="1"/>
            <a:r>
              <a:rPr lang="en-US" dirty="0" smtClean="0"/>
              <a:t>Matches curvature directions where well-defined</a:t>
            </a:r>
          </a:p>
          <a:p>
            <a:pPr lvl="1"/>
            <a:r>
              <a:rPr lang="en-US" dirty="0" smtClean="0"/>
              <a:t>Smoothly interpolates directions in umbilical areas</a:t>
            </a:r>
          </a:p>
          <a:p>
            <a:pPr lvl="1"/>
            <a:r>
              <a:rPr lang="en-US" dirty="0" smtClean="0"/>
              <a:t>Generates few singularities in feature-aligned </a:t>
            </a:r>
            <a:r>
              <a:rPr lang="en-US" dirty="0" err="1" smtClean="0"/>
              <a:t>parametrization</a:t>
            </a:r>
            <a:endParaRPr lang="en-US" dirty="0" smtClean="0"/>
          </a:p>
        </p:txBody>
      </p:sp>
      <p:pic>
        <p:nvPicPr>
          <p:cNvPr id="4" name="Content Placeholder 4" descr="sculpt_qu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73013" y="3363789"/>
            <a:ext cx="2323951" cy="232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ulpt_tri_fie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5807" y="611993"/>
            <a:ext cx="3558857" cy="3555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8547" y="2918460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crossfield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7164" y="5685497"/>
            <a:ext cx="180209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feature-aligned</a:t>
            </a:r>
          </a:p>
          <a:p>
            <a:r>
              <a:rPr lang="en-US" dirty="0" err="1" smtClean="0"/>
              <a:t>quadrangulation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5463294" y="1604010"/>
            <a:ext cx="967740" cy="63246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7749259" y="2624649"/>
            <a:ext cx="1185668" cy="73914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pic>
        <p:nvPicPr>
          <p:cNvPr id="12" name="Content Placeholder 4" descr="sculpt_qu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3996" y="596754"/>
            <a:ext cx="3570668" cy="357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4.44444E-6 -0.0872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Coarse </a:t>
            </a:r>
            <a:r>
              <a:rPr lang="en-US" dirty="0" err="1" smtClean="0"/>
              <a:t>quadrangulations</a:t>
            </a:r>
            <a:endParaRPr lang="en-US" dirty="0" smtClean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561" y="4618566"/>
            <a:ext cx="3644640" cy="1320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1" name="Freeform 11"/>
          <p:cNvSpPr>
            <a:spLocks noChangeArrowheads="1"/>
          </p:cNvSpPr>
          <p:nvPr/>
        </p:nvSpPr>
        <p:spPr bwMode="auto">
          <a:xfrm>
            <a:off x="5243042" y="5125499"/>
            <a:ext cx="3094560" cy="661030"/>
          </a:xfrm>
          <a:custGeom>
            <a:avLst/>
            <a:gdLst>
              <a:gd name="T0" fmla="*/ 9474 w 9475"/>
              <a:gd name="T1" fmla="*/ 821 h 2023"/>
              <a:gd name="T2" fmla="*/ 9200 w 9475"/>
              <a:gd name="T3" fmla="*/ 675 h 2023"/>
              <a:gd name="T4" fmla="*/ 8899 w 9475"/>
              <a:gd name="T5" fmla="*/ 517 h 2023"/>
              <a:gd name="T6" fmla="*/ 8575 w 9475"/>
              <a:gd name="T7" fmla="*/ 398 h 2023"/>
              <a:gd name="T8" fmla="*/ 8190 w 9475"/>
              <a:gd name="T9" fmla="*/ 278 h 2023"/>
              <a:gd name="T10" fmla="*/ 7757 w 9475"/>
              <a:gd name="T11" fmla="*/ 194 h 2023"/>
              <a:gd name="T12" fmla="*/ 7348 w 9475"/>
              <a:gd name="T13" fmla="*/ 85 h 2023"/>
              <a:gd name="T14" fmla="*/ 6915 w 9475"/>
              <a:gd name="T15" fmla="*/ 36 h 2023"/>
              <a:gd name="T16" fmla="*/ 6434 w 9475"/>
              <a:gd name="T17" fmla="*/ 24 h 2023"/>
              <a:gd name="T18" fmla="*/ 5989 w 9475"/>
              <a:gd name="T19" fmla="*/ 0 h 2023"/>
              <a:gd name="T20" fmla="*/ 5508 w 9475"/>
              <a:gd name="T21" fmla="*/ 49 h 2023"/>
              <a:gd name="T22" fmla="*/ 5075 w 9475"/>
              <a:gd name="T23" fmla="*/ 60 h 2023"/>
              <a:gd name="T24" fmla="*/ 4582 w 9475"/>
              <a:gd name="T25" fmla="*/ 170 h 2023"/>
              <a:gd name="T26" fmla="*/ 4125 w 9475"/>
              <a:gd name="T27" fmla="*/ 277 h 2023"/>
              <a:gd name="T28" fmla="*/ 3668 w 9475"/>
              <a:gd name="T29" fmla="*/ 421 h 2023"/>
              <a:gd name="T30" fmla="*/ 3223 w 9475"/>
              <a:gd name="T31" fmla="*/ 590 h 2023"/>
              <a:gd name="T32" fmla="*/ 2813 w 9475"/>
              <a:gd name="T33" fmla="*/ 771 h 2023"/>
              <a:gd name="T34" fmla="*/ 2405 w 9475"/>
              <a:gd name="T35" fmla="*/ 999 h 2023"/>
              <a:gd name="T36" fmla="*/ 1971 w 9475"/>
              <a:gd name="T37" fmla="*/ 1240 h 2023"/>
              <a:gd name="T38" fmla="*/ 1574 w 9475"/>
              <a:gd name="T39" fmla="*/ 1529 h 2023"/>
              <a:gd name="T40" fmla="*/ 1140 w 9475"/>
              <a:gd name="T41" fmla="*/ 1801 h 2023"/>
              <a:gd name="T42" fmla="*/ 636 w 9475"/>
              <a:gd name="T43" fmla="*/ 2022 h 2023"/>
              <a:gd name="T44" fmla="*/ 0 w 9475"/>
              <a:gd name="T45" fmla="*/ 2009 h 20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475"/>
              <a:gd name="T70" fmla="*/ 0 h 2023"/>
              <a:gd name="T71" fmla="*/ 9475 w 9475"/>
              <a:gd name="T72" fmla="*/ 2023 h 202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475" h="2023">
                <a:moveTo>
                  <a:pt x="9474" y="821"/>
                </a:moveTo>
                <a:lnTo>
                  <a:pt x="9200" y="675"/>
                </a:lnTo>
                <a:lnTo>
                  <a:pt x="8899" y="517"/>
                </a:lnTo>
                <a:lnTo>
                  <a:pt x="8575" y="398"/>
                </a:lnTo>
                <a:lnTo>
                  <a:pt x="8190" y="278"/>
                </a:lnTo>
                <a:lnTo>
                  <a:pt x="7757" y="194"/>
                </a:lnTo>
                <a:lnTo>
                  <a:pt x="7348" y="85"/>
                </a:lnTo>
                <a:lnTo>
                  <a:pt x="6915" y="36"/>
                </a:lnTo>
                <a:lnTo>
                  <a:pt x="6434" y="24"/>
                </a:lnTo>
                <a:lnTo>
                  <a:pt x="5989" y="0"/>
                </a:lnTo>
                <a:lnTo>
                  <a:pt x="5508" y="49"/>
                </a:lnTo>
                <a:lnTo>
                  <a:pt x="5075" y="60"/>
                </a:lnTo>
                <a:lnTo>
                  <a:pt x="4582" y="170"/>
                </a:lnTo>
                <a:lnTo>
                  <a:pt x="4125" y="277"/>
                </a:lnTo>
                <a:lnTo>
                  <a:pt x="3668" y="421"/>
                </a:lnTo>
                <a:lnTo>
                  <a:pt x="3223" y="590"/>
                </a:lnTo>
                <a:lnTo>
                  <a:pt x="2813" y="771"/>
                </a:lnTo>
                <a:lnTo>
                  <a:pt x="2405" y="999"/>
                </a:lnTo>
                <a:lnTo>
                  <a:pt x="1971" y="1240"/>
                </a:lnTo>
                <a:lnTo>
                  <a:pt x="1574" y="1529"/>
                </a:lnTo>
                <a:lnTo>
                  <a:pt x="1140" y="1801"/>
                </a:lnTo>
                <a:lnTo>
                  <a:pt x="636" y="2022"/>
                </a:lnTo>
                <a:lnTo>
                  <a:pt x="0" y="2009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2"/>
          <p:cNvSpPr>
            <a:spLocks noChangeArrowheads="1"/>
          </p:cNvSpPr>
          <p:nvPr/>
        </p:nvSpPr>
        <p:spPr bwMode="auto">
          <a:xfrm>
            <a:off x="5359682" y="4673291"/>
            <a:ext cx="3297600" cy="907295"/>
          </a:xfrm>
          <a:custGeom>
            <a:avLst/>
            <a:gdLst>
              <a:gd name="T0" fmla="*/ 0 w 10099"/>
              <a:gd name="T1" fmla="*/ 2778 h 2779"/>
              <a:gd name="T2" fmla="*/ 210 w 10099"/>
              <a:gd name="T3" fmla="*/ 2404 h 2779"/>
              <a:gd name="T4" fmla="*/ 497 w 10099"/>
              <a:gd name="T5" fmla="*/ 2051 h 2779"/>
              <a:gd name="T6" fmla="*/ 838 w 10099"/>
              <a:gd name="T7" fmla="*/ 1710 h 2779"/>
              <a:gd name="T8" fmla="*/ 1224 w 10099"/>
              <a:gd name="T9" fmla="*/ 1367 h 2779"/>
              <a:gd name="T10" fmla="*/ 1632 w 10099"/>
              <a:gd name="T11" fmla="*/ 1081 h 2779"/>
              <a:gd name="T12" fmla="*/ 2095 w 10099"/>
              <a:gd name="T13" fmla="*/ 827 h 2779"/>
              <a:gd name="T14" fmla="*/ 2580 w 10099"/>
              <a:gd name="T15" fmla="*/ 618 h 2779"/>
              <a:gd name="T16" fmla="*/ 3087 w 10099"/>
              <a:gd name="T17" fmla="*/ 430 h 2779"/>
              <a:gd name="T18" fmla="*/ 3572 w 10099"/>
              <a:gd name="T19" fmla="*/ 276 h 2779"/>
              <a:gd name="T20" fmla="*/ 4102 w 10099"/>
              <a:gd name="T21" fmla="*/ 155 h 2779"/>
              <a:gd name="T22" fmla="*/ 4609 w 10099"/>
              <a:gd name="T23" fmla="*/ 66 h 2779"/>
              <a:gd name="T24" fmla="*/ 5137 w 10099"/>
              <a:gd name="T25" fmla="*/ 0 h 2779"/>
              <a:gd name="T26" fmla="*/ 5668 w 10099"/>
              <a:gd name="T27" fmla="*/ 0 h 2779"/>
              <a:gd name="T28" fmla="*/ 6207 w 10099"/>
              <a:gd name="T29" fmla="*/ 1 h 2779"/>
              <a:gd name="T30" fmla="*/ 6703 w 10099"/>
              <a:gd name="T31" fmla="*/ 55 h 2779"/>
              <a:gd name="T32" fmla="*/ 7233 w 10099"/>
              <a:gd name="T33" fmla="*/ 144 h 2779"/>
              <a:gd name="T34" fmla="*/ 7750 w 10099"/>
              <a:gd name="T35" fmla="*/ 276 h 2779"/>
              <a:gd name="T36" fmla="*/ 8224 w 10099"/>
              <a:gd name="T37" fmla="*/ 408 h 2779"/>
              <a:gd name="T38" fmla="*/ 8720 w 10099"/>
              <a:gd name="T39" fmla="*/ 607 h 2779"/>
              <a:gd name="T40" fmla="*/ 9184 w 10099"/>
              <a:gd name="T41" fmla="*/ 805 h 2779"/>
              <a:gd name="T42" fmla="*/ 9657 w 10099"/>
              <a:gd name="T43" fmla="*/ 1136 h 2779"/>
              <a:gd name="T44" fmla="*/ 10098 w 10099"/>
              <a:gd name="T45" fmla="*/ 1477 h 277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099"/>
              <a:gd name="T70" fmla="*/ 0 h 2779"/>
              <a:gd name="T71" fmla="*/ 10099 w 10099"/>
              <a:gd name="T72" fmla="*/ 2779 h 277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099" h="2779">
                <a:moveTo>
                  <a:pt x="0" y="2778"/>
                </a:moveTo>
                <a:lnTo>
                  <a:pt x="210" y="2404"/>
                </a:lnTo>
                <a:lnTo>
                  <a:pt x="497" y="2051"/>
                </a:lnTo>
                <a:lnTo>
                  <a:pt x="838" y="1710"/>
                </a:lnTo>
                <a:lnTo>
                  <a:pt x="1224" y="1367"/>
                </a:lnTo>
                <a:lnTo>
                  <a:pt x="1632" y="1081"/>
                </a:lnTo>
                <a:lnTo>
                  <a:pt x="2095" y="827"/>
                </a:lnTo>
                <a:lnTo>
                  <a:pt x="2580" y="618"/>
                </a:lnTo>
                <a:lnTo>
                  <a:pt x="3087" y="430"/>
                </a:lnTo>
                <a:lnTo>
                  <a:pt x="3572" y="276"/>
                </a:lnTo>
                <a:lnTo>
                  <a:pt x="4102" y="155"/>
                </a:lnTo>
                <a:lnTo>
                  <a:pt x="4609" y="66"/>
                </a:lnTo>
                <a:lnTo>
                  <a:pt x="5137" y="0"/>
                </a:lnTo>
                <a:lnTo>
                  <a:pt x="5668" y="0"/>
                </a:lnTo>
                <a:lnTo>
                  <a:pt x="6207" y="1"/>
                </a:lnTo>
                <a:lnTo>
                  <a:pt x="6703" y="55"/>
                </a:lnTo>
                <a:lnTo>
                  <a:pt x="7233" y="144"/>
                </a:lnTo>
                <a:lnTo>
                  <a:pt x="7750" y="276"/>
                </a:lnTo>
                <a:lnTo>
                  <a:pt x="8224" y="408"/>
                </a:lnTo>
                <a:lnTo>
                  <a:pt x="8720" y="607"/>
                </a:lnTo>
                <a:lnTo>
                  <a:pt x="9184" y="805"/>
                </a:lnTo>
                <a:lnTo>
                  <a:pt x="9657" y="1136"/>
                </a:lnTo>
                <a:lnTo>
                  <a:pt x="10098" y="1477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5246217" y="4644716"/>
            <a:ext cx="3406775" cy="1221891"/>
          </a:xfrm>
          <a:custGeom>
            <a:avLst/>
            <a:gdLst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01725"/>
              <a:gd name="connsiteX1" fmla="*/ 1060450 w 3406775"/>
              <a:gd name="connsiteY1" fmla="*/ 142875 h 1101725"/>
              <a:gd name="connsiteX2" fmla="*/ 2209800 w 3406775"/>
              <a:gd name="connsiteY2" fmla="*/ 0 h 1101725"/>
              <a:gd name="connsiteX3" fmla="*/ 3406775 w 3406775"/>
              <a:gd name="connsiteY3" fmla="*/ 476250 h 1101725"/>
              <a:gd name="connsiteX4" fmla="*/ 3079750 w 3406775"/>
              <a:gd name="connsiteY4" fmla="*/ 714375 h 1101725"/>
              <a:gd name="connsiteX5" fmla="*/ 2162175 w 3406775"/>
              <a:gd name="connsiteY5" fmla="*/ 454025 h 1101725"/>
              <a:gd name="connsiteX6" fmla="*/ 977900 w 3406775"/>
              <a:gd name="connsiteY6" fmla="*/ 660400 h 1101725"/>
              <a:gd name="connsiteX7" fmla="*/ 0 w 3406775"/>
              <a:gd name="connsiteY7" fmla="*/ 1101725 h 1101725"/>
              <a:gd name="connsiteX8" fmla="*/ 107950 w 3406775"/>
              <a:gd name="connsiteY8" fmla="*/ 904875 h 1101725"/>
              <a:gd name="connsiteX0" fmla="*/ 107950 w 3406775"/>
              <a:gd name="connsiteY0" fmla="*/ 904875 h 1183791"/>
              <a:gd name="connsiteX1" fmla="*/ 1060450 w 3406775"/>
              <a:gd name="connsiteY1" fmla="*/ 142875 h 1183791"/>
              <a:gd name="connsiteX2" fmla="*/ 2209800 w 3406775"/>
              <a:gd name="connsiteY2" fmla="*/ 0 h 1183791"/>
              <a:gd name="connsiteX3" fmla="*/ 3406775 w 3406775"/>
              <a:gd name="connsiteY3" fmla="*/ 476250 h 1183791"/>
              <a:gd name="connsiteX4" fmla="*/ 3079750 w 3406775"/>
              <a:gd name="connsiteY4" fmla="*/ 714375 h 1183791"/>
              <a:gd name="connsiteX5" fmla="*/ 2162175 w 3406775"/>
              <a:gd name="connsiteY5" fmla="*/ 454025 h 1183791"/>
              <a:gd name="connsiteX6" fmla="*/ 977900 w 3406775"/>
              <a:gd name="connsiteY6" fmla="*/ 660400 h 1183791"/>
              <a:gd name="connsiteX7" fmla="*/ 0 w 3406775"/>
              <a:gd name="connsiteY7" fmla="*/ 1101725 h 1183791"/>
              <a:gd name="connsiteX8" fmla="*/ 107950 w 3406775"/>
              <a:gd name="connsiteY8" fmla="*/ 904875 h 1183791"/>
              <a:gd name="connsiteX0" fmla="*/ 107950 w 3406775"/>
              <a:gd name="connsiteY0" fmla="*/ 904875 h 1183791"/>
              <a:gd name="connsiteX1" fmla="*/ 1060450 w 3406775"/>
              <a:gd name="connsiteY1" fmla="*/ 142875 h 1183791"/>
              <a:gd name="connsiteX2" fmla="*/ 2209800 w 3406775"/>
              <a:gd name="connsiteY2" fmla="*/ 0 h 1183791"/>
              <a:gd name="connsiteX3" fmla="*/ 3406775 w 3406775"/>
              <a:gd name="connsiteY3" fmla="*/ 476250 h 1183791"/>
              <a:gd name="connsiteX4" fmla="*/ 3079750 w 3406775"/>
              <a:gd name="connsiteY4" fmla="*/ 714375 h 1183791"/>
              <a:gd name="connsiteX5" fmla="*/ 2162175 w 3406775"/>
              <a:gd name="connsiteY5" fmla="*/ 454025 h 1183791"/>
              <a:gd name="connsiteX6" fmla="*/ 977900 w 3406775"/>
              <a:gd name="connsiteY6" fmla="*/ 660400 h 1183791"/>
              <a:gd name="connsiteX7" fmla="*/ 0 w 3406775"/>
              <a:gd name="connsiteY7" fmla="*/ 1101725 h 1183791"/>
              <a:gd name="connsiteX8" fmla="*/ 107950 w 3406775"/>
              <a:gd name="connsiteY8" fmla="*/ 904875 h 1183791"/>
              <a:gd name="connsiteX0" fmla="*/ 107950 w 3406775"/>
              <a:gd name="connsiteY0" fmla="*/ 904875 h 1183791"/>
              <a:gd name="connsiteX1" fmla="*/ 1060450 w 3406775"/>
              <a:gd name="connsiteY1" fmla="*/ 142875 h 1183791"/>
              <a:gd name="connsiteX2" fmla="*/ 2209800 w 3406775"/>
              <a:gd name="connsiteY2" fmla="*/ 0 h 1183791"/>
              <a:gd name="connsiteX3" fmla="*/ 3406775 w 3406775"/>
              <a:gd name="connsiteY3" fmla="*/ 476250 h 1183791"/>
              <a:gd name="connsiteX4" fmla="*/ 3079750 w 3406775"/>
              <a:gd name="connsiteY4" fmla="*/ 714375 h 1183791"/>
              <a:gd name="connsiteX5" fmla="*/ 2162175 w 3406775"/>
              <a:gd name="connsiteY5" fmla="*/ 454025 h 1183791"/>
              <a:gd name="connsiteX6" fmla="*/ 977900 w 3406775"/>
              <a:gd name="connsiteY6" fmla="*/ 660400 h 1183791"/>
              <a:gd name="connsiteX7" fmla="*/ 0 w 3406775"/>
              <a:gd name="connsiteY7" fmla="*/ 1101725 h 1183791"/>
              <a:gd name="connsiteX8" fmla="*/ 107950 w 3406775"/>
              <a:gd name="connsiteY8" fmla="*/ 904875 h 1183791"/>
              <a:gd name="connsiteX0" fmla="*/ 107950 w 3406775"/>
              <a:gd name="connsiteY0" fmla="*/ 904875 h 1183791"/>
              <a:gd name="connsiteX1" fmla="*/ 1060450 w 3406775"/>
              <a:gd name="connsiteY1" fmla="*/ 142875 h 1183791"/>
              <a:gd name="connsiteX2" fmla="*/ 2209800 w 3406775"/>
              <a:gd name="connsiteY2" fmla="*/ 0 h 1183791"/>
              <a:gd name="connsiteX3" fmla="*/ 3406775 w 3406775"/>
              <a:gd name="connsiteY3" fmla="*/ 476250 h 1183791"/>
              <a:gd name="connsiteX4" fmla="*/ 3079750 w 3406775"/>
              <a:gd name="connsiteY4" fmla="*/ 714375 h 1183791"/>
              <a:gd name="connsiteX5" fmla="*/ 2162175 w 3406775"/>
              <a:gd name="connsiteY5" fmla="*/ 454025 h 1183791"/>
              <a:gd name="connsiteX6" fmla="*/ 977900 w 3406775"/>
              <a:gd name="connsiteY6" fmla="*/ 660400 h 1183791"/>
              <a:gd name="connsiteX7" fmla="*/ 0 w 3406775"/>
              <a:gd name="connsiteY7" fmla="*/ 1101725 h 1183791"/>
              <a:gd name="connsiteX8" fmla="*/ 107950 w 3406775"/>
              <a:gd name="connsiteY8" fmla="*/ 904875 h 1183791"/>
              <a:gd name="connsiteX0" fmla="*/ 107950 w 3406775"/>
              <a:gd name="connsiteY0" fmla="*/ 904875 h 1183791"/>
              <a:gd name="connsiteX1" fmla="*/ 1060450 w 3406775"/>
              <a:gd name="connsiteY1" fmla="*/ 142875 h 1183791"/>
              <a:gd name="connsiteX2" fmla="*/ 2209800 w 3406775"/>
              <a:gd name="connsiteY2" fmla="*/ 0 h 1183791"/>
              <a:gd name="connsiteX3" fmla="*/ 3406775 w 3406775"/>
              <a:gd name="connsiteY3" fmla="*/ 476250 h 1183791"/>
              <a:gd name="connsiteX4" fmla="*/ 3079750 w 3406775"/>
              <a:gd name="connsiteY4" fmla="*/ 714375 h 1183791"/>
              <a:gd name="connsiteX5" fmla="*/ 2162175 w 3406775"/>
              <a:gd name="connsiteY5" fmla="*/ 454025 h 1183791"/>
              <a:gd name="connsiteX6" fmla="*/ 977900 w 3406775"/>
              <a:gd name="connsiteY6" fmla="*/ 660400 h 1183791"/>
              <a:gd name="connsiteX7" fmla="*/ 0 w 3406775"/>
              <a:gd name="connsiteY7" fmla="*/ 1101725 h 1183791"/>
              <a:gd name="connsiteX8" fmla="*/ 107950 w 3406775"/>
              <a:gd name="connsiteY8" fmla="*/ 904875 h 1183791"/>
              <a:gd name="connsiteX0" fmla="*/ 107950 w 3406775"/>
              <a:gd name="connsiteY0" fmla="*/ 942975 h 1221891"/>
              <a:gd name="connsiteX1" fmla="*/ 1060450 w 3406775"/>
              <a:gd name="connsiteY1" fmla="*/ 180975 h 1221891"/>
              <a:gd name="connsiteX2" fmla="*/ 2209800 w 3406775"/>
              <a:gd name="connsiteY2" fmla="*/ 38100 h 1221891"/>
              <a:gd name="connsiteX3" fmla="*/ 3406775 w 3406775"/>
              <a:gd name="connsiteY3" fmla="*/ 514350 h 1221891"/>
              <a:gd name="connsiteX4" fmla="*/ 3079750 w 3406775"/>
              <a:gd name="connsiteY4" fmla="*/ 752475 h 1221891"/>
              <a:gd name="connsiteX5" fmla="*/ 2162175 w 3406775"/>
              <a:gd name="connsiteY5" fmla="*/ 492125 h 1221891"/>
              <a:gd name="connsiteX6" fmla="*/ 977900 w 3406775"/>
              <a:gd name="connsiteY6" fmla="*/ 698500 h 1221891"/>
              <a:gd name="connsiteX7" fmla="*/ 0 w 3406775"/>
              <a:gd name="connsiteY7" fmla="*/ 1139825 h 1221891"/>
              <a:gd name="connsiteX8" fmla="*/ 107950 w 3406775"/>
              <a:gd name="connsiteY8" fmla="*/ 942975 h 1221891"/>
              <a:gd name="connsiteX0" fmla="*/ 107950 w 3406775"/>
              <a:gd name="connsiteY0" fmla="*/ 942975 h 1221891"/>
              <a:gd name="connsiteX1" fmla="*/ 1060450 w 3406775"/>
              <a:gd name="connsiteY1" fmla="*/ 180975 h 1221891"/>
              <a:gd name="connsiteX2" fmla="*/ 2209800 w 3406775"/>
              <a:gd name="connsiteY2" fmla="*/ 38100 h 1221891"/>
              <a:gd name="connsiteX3" fmla="*/ 3406775 w 3406775"/>
              <a:gd name="connsiteY3" fmla="*/ 514350 h 1221891"/>
              <a:gd name="connsiteX4" fmla="*/ 3079750 w 3406775"/>
              <a:gd name="connsiteY4" fmla="*/ 752475 h 1221891"/>
              <a:gd name="connsiteX5" fmla="*/ 2162175 w 3406775"/>
              <a:gd name="connsiteY5" fmla="*/ 492125 h 1221891"/>
              <a:gd name="connsiteX6" fmla="*/ 977900 w 3406775"/>
              <a:gd name="connsiteY6" fmla="*/ 698500 h 1221891"/>
              <a:gd name="connsiteX7" fmla="*/ 0 w 3406775"/>
              <a:gd name="connsiteY7" fmla="*/ 1139825 h 1221891"/>
              <a:gd name="connsiteX8" fmla="*/ 107950 w 3406775"/>
              <a:gd name="connsiteY8" fmla="*/ 942975 h 1221891"/>
              <a:gd name="connsiteX0" fmla="*/ 107950 w 3406775"/>
              <a:gd name="connsiteY0" fmla="*/ 942975 h 1221891"/>
              <a:gd name="connsiteX1" fmla="*/ 1060450 w 3406775"/>
              <a:gd name="connsiteY1" fmla="*/ 180975 h 1221891"/>
              <a:gd name="connsiteX2" fmla="*/ 2209800 w 3406775"/>
              <a:gd name="connsiteY2" fmla="*/ 38100 h 1221891"/>
              <a:gd name="connsiteX3" fmla="*/ 3406775 w 3406775"/>
              <a:gd name="connsiteY3" fmla="*/ 514350 h 1221891"/>
              <a:gd name="connsiteX4" fmla="*/ 3079750 w 3406775"/>
              <a:gd name="connsiteY4" fmla="*/ 752475 h 1221891"/>
              <a:gd name="connsiteX5" fmla="*/ 2162175 w 3406775"/>
              <a:gd name="connsiteY5" fmla="*/ 492125 h 1221891"/>
              <a:gd name="connsiteX6" fmla="*/ 977900 w 3406775"/>
              <a:gd name="connsiteY6" fmla="*/ 698500 h 1221891"/>
              <a:gd name="connsiteX7" fmla="*/ 0 w 3406775"/>
              <a:gd name="connsiteY7" fmla="*/ 1139825 h 1221891"/>
              <a:gd name="connsiteX8" fmla="*/ 107950 w 3406775"/>
              <a:gd name="connsiteY8" fmla="*/ 942975 h 12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6775" h="1221891">
                <a:moveTo>
                  <a:pt x="107950" y="942975"/>
                </a:moveTo>
                <a:cubicBezTo>
                  <a:pt x="342900" y="519658"/>
                  <a:pt x="679450" y="352425"/>
                  <a:pt x="1060450" y="180975"/>
                </a:cubicBezTo>
                <a:cubicBezTo>
                  <a:pt x="1449917" y="50800"/>
                  <a:pt x="1801283" y="0"/>
                  <a:pt x="2209800" y="38100"/>
                </a:cubicBezTo>
                <a:cubicBezTo>
                  <a:pt x="2650067" y="79375"/>
                  <a:pt x="3099858" y="231775"/>
                  <a:pt x="3406775" y="514350"/>
                </a:cubicBezTo>
                <a:lnTo>
                  <a:pt x="3079750" y="752475"/>
                </a:lnTo>
                <a:cubicBezTo>
                  <a:pt x="2834217" y="592667"/>
                  <a:pt x="2509308" y="520709"/>
                  <a:pt x="2162175" y="492125"/>
                </a:cubicBezTo>
                <a:cubicBezTo>
                  <a:pt x="1634067" y="449792"/>
                  <a:pt x="1340908" y="572558"/>
                  <a:pt x="977900" y="698500"/>
                </a:cubicBezTo>
                <a:cubicBezTo>
                  <a:pt x="651933" y="845608"/>
                  <a:pt x="265642" y="1221891"/>
                  <a:pt x="0" y="1139825"/>
                </a:cubicBezTo>
                <a:lnTo>
                  <a:pt x="107950" y="942975"/>
                </a:lnTo>
                <a:close/>
              </a:path>
            </a:pathLst>
          </a:custGeom>
          <a:solidFill>
            <a:srgbClr val="FCAEBE">
              <a:alpha val="5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15041" y="5353043"/>
            <a:ext cx="3062880" cy="267868"/>
            <a:chOff x="3549" y="3717"/>
            <a:chExt cx="2127" cy="186"/>
          </a:xfrm>
        </p:grpSpPr>
        <p:sp>
          <p:nvSpPr>
            <p:cNvPr id="12299" name="Oval 14"/>
            <p:cNvSpPr>
              <a:spLocks noChangeArrowheads="1"/>
            </p:cNvSpPr>
            <p:nvPr/>
          </p:nvSpPr>
          <p:spPr bwMode="auto">
            <a:xfrm>
              <a:off x="3549" y="3843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15"/>
            <p:cNvSpPr>
              <a:spLocks noChangeArrowheads="1"/>
            </p:cNvSpPr>
            <p:nvPr/>
          </p:nvSpPr>
          <p:spPr bwMode="auto">
            <a:xfrm>
              <a:off x="5616" y="3717"/>
              <a:ext cx="61" cy="6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Down Arrow 17"/>
          <p:cNvSpPr/>
          <p:nvPr/>
        </p:nvSpPr>
        <p:spPr bwMode="auto">
          <a:xfrm>
            <a:off x="6345068" y="1545162"/>
            <a:ext cx="372338" cy="275068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0127" y="1228328"/>
            <a:ext cx="70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1"/>
          </p:nvPr>
        </p:nvSpPr>
        <p:spPr>
          <a:xfrm>
            <a:off x="243840" y="1336675"/>
            <a:ext cx="4797896" cy="46025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Feature-aligned global optimization</a:t>
            </a:r>
          </a:p>
          <a:p>
            <a:pPr>
              <a:buClr>
                <a:schemeClr val="accent1"/>
              </a:buClr>
              <a:buSzPct val="60000"/>
            </a:pPr>
            <a:endParaRPr lang="en-US" dirty="0" smtClean="0"/>
          </a:p>
          <a:p>
            <a:pPr>
              <a:buClr>
                <a:schemeClr val="accent1"/>
              </a:buClr>
              <a:buSzPct val="60000"/>
            </a:pPr>
            <a:r>
              <a:rPr lang="en-US" b="1" dirty="0" smtClean="0"/>
              <a:t>Limitations</a:t>
            </a:r>
          </a:p>
          <a:p>
            <a:r>
              <a:rPr lang="en-US" dirty="0" smtClean="0"/>
              <a:t>Patch size constrained by</a:t>
            </a:r>
          </a:p>
          <a:p>
            <a:pPr>
              <a:buClr>
                <a:schemeClr val="accent1"/>
              </a:buClr>
              <a:buSzPct val="60000"/>
              <a:buFont typeface="Monotype Sorts" pitchFamily="2" charset="2"/>
              <a:buChar char=""/>
            </a:pPr>
            <a:r>
              <a:rPr lang="en-US" dirty="0" smtClean="0"/>
              <a:t>Smallest distance between features</a:t>
            </a:r>
          </a:p>
          <a:p>
            <a:pPr>
              <a:buClr>
                <a:schemeClr val="accent1"/>
              </a:buClr>
              <a:buSzPct val="60000"/>
              <a:buFont typeface="Monotype Sorts" pitchFamily="2" charset="2"/>
              <a:buChar char=""/>
            </a:pPr>
            <a:r>
              <a:rPr lang="en-US" dirty="0" smtClean="0"/>
              <a:t>Slightly-mismatched singularities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long thin patch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402881" y="5428028"/>
            <a:ext cx="2901503" cy="849710"/>
            <a:chOff x="5402881" y="5428028"/>
            <a:chExt cx="2901503" cy="849710"/>
          </a:xfrm>
        </p:grpSpPr>
        <p:cxnSp>
          <p:nvCxnSpPr>
            <p:cNvPr id="22" name="Straight Arrow Connector 21"/>
            <p:cNvCxnSpPr>
              <a:stCxn id="27" idx="1"/>
            </p:cNvCxnSpPr>
            <p:nvPr/>
          </p:nvCxnSpPr>
          <p:spPr bwMode="auto">
            <a:xfrm rot="10800000">
              <a:off x="5402881" y="5578427"/>
              <a:ext cx="948775" cy="53003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27" idx="3"/>
            </p:cNvCxnSpPr>
            <p:nvPr/>
          </p:nvCxnSpPr>
          <p:spPr bwMode="auto">
            <a:xfrm flipV="1">
              <a:off x="7690484" y="5428028"/>
              <a:ext cx="613900" cy="6804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351655" y="5939184"/>
              <a:ext cx="1338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singularities</a:t>
              </a:r>
              <a:endParaRPr lang="en-US" dirty="0"/>
            </a:p>
          </p:txBody>
        </p:sp>
      </p:grpSp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997" y="1820230"/>
            <a:ext cx="2231477" cy="2368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Freeform 25"/>
          <p:cNvSpPr/>
          <p:nvPr/>
        </p:nvSpPr>
        <p:spPr bwMode="auto">
          <a:xfrm>
            <a:off x="7481274" y="3080245"/>
            <a:ext cx="196850" cy="295275"/>
          </a:xfrm>
          <a:custGeom>
            <a:avLst/>
            <a:gdLst>
              <a:gd name="connsiteX0" fmla="*/ 0 w 196850"/>
              <a:gd name="connsiteY0" fmla="*/ 234950 h 295275"/>
              <a:gd name="connsiteX1" fmla="*/ 168275 w 196850"/>
              <a:gd name="connsiteY1" fmla="*/ 295275 h 295275"/>
              <a:gd name="connsiteX2" fmla="*/ 196850 w 196850"/>
              <a:gd name="connsiteY2" fmla="*/ 38100 h 295275"/>
              <a:gd name="connsiteX3" fmla="*/ 53975 w 196850"/>
              <a:gd name="connsiteY3" fmla="*/ 0 h 295275"/>
              <a:gd name="connsiteX4" fmla="*/ 0 w 196850"/>
              <a:gd name="connsiteY4" fmla="*/ 2349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295275">
                <a:moveTo>
                  <a:pt x="0" y="234950"/>
                </a:moveTo>
                <a:lnTo>
                  <a:pt x="168275" y="295275"/>
                </a:lnTo>
                <a:lnTo>
                  <a:pt x="196850" y="38100"/>
                </a:lnTo>
                <a:lnTo>
                  <a:pt x="53975" y="0"/>
                </a:lnTo>
                <a:lnTo>
                  <a:pt x="0" y="234950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313794" y="3032619"/>
            <a:ext cx="216694" cy="283369"/>
          </a:xfrm>
          <a:custGeom>
            <a:avLst/>
            <a:gdLst>
              <a:gd name="connsiteX0" fmla="*/ 0 w 196850"/>
              <a:gd name="connsiteY0" fmla="*/ 234950 h 295275"/>
              <a:gd name="connsiteX1" fmla="*/ 168275 w 196850"/>
              <a:gd name="connsiteY1" fmla="*/ 295275 h 295275"/>
              <a:gd name="connsiteX2" fmla="*/ 196850 w 196850"/>
              <a:gd name="connsiteY2" fmla="*/ 38100 h 295275"/>
              <a:gd name="connsiteX3" fmla="*/ 53975 w 196850"/>
              <a:gd name="connsiteY3" fmla="*/ 0 h 295275"/>
              <a:gd name="connsiteX4" fmla="*/ 0 w 196850"/>
              <a:gd name="connsiteY4" fmla="*/ 234950 h 295275"/>
              <a:gd name="connsiteX0" fmla="*/ 0 w 196850"/>
              <a:gd name="connsiteY0" fmla="*/ 234950 h 295275"/>
              <a:gd name="connsiteX1" fmla="*/ 168275 w 196850"/>
              <a:gd name="connsiteY1" fmla="*/ 295275 h 295275"/>
              <a:gd name="connsiteX2" fmla="*/ 196850 w 196850"/>
              <a:gd name="connsiteY2" fmla="*/ 38100 h 295275"/>
              <a:gd name="connsiteX3" fmla="*/ 53975 w 196850"/>
              <a:gd name="connsiteY3" fmla="*/ 0 h 295275"/>
              <a:gd name="connsiteX4" fmla="*/ 0 w 196850"/>
              <a:gd name="connsiteY4" fmla="*/ 234950 h 295275"/>
              <a:gd name="connsiteX0" fmla="*/ 0 w 196850"/>
              <a:gd name="connsiteY0" fmla="*/ 234950 h 295275"/>
              <a:gd name="connsiteX1" fmla="*/ 168275 w 196850"/>
              <a:gd name="connsiteY1" fmla="*/ 295275 h 295275"/>
              <a:gd name="connsiteX2" fmla="*/ 196850 w 196850"/>
              <a:gd name="connsiteY2" fmla="*/ 38100 h 295275"/>
              <a:gd name="connsiteX3" fmla="*/ 53975 w 196850"/>
              <a:gd name="connsiteY3" fmla="*/ 0 h 295275"/>
              <a:gd name="connsiteX4" fmla="*/ 0 w 196850"/>
              <a:gd name="connsiteY4" fmla="*/ 234950 h 295275"/>
              <a:gd name="connsiteX0" fmla="*/ 0 w 352362"/>
              <a:gd name="connsiteY0" fmla="*/ 234950 h 295275"/>
              <a:gd name="connsiteX1" fmla="*/ 168275 w 352362"/>
              <a:gd name="connsiteY1" fmla="*/ 295275 h 295275"/>
              <a:gd name="connsiteX2" fmla="*/ 352362 w 352362"/>
              <a:gd name="connsiteY2" fmla="*/ 119063 h 295275"/>
              <a:gd name="connsiteX3" fmla="*/ 53975 w 352362"/>
              <a:gd name="connsiteY3" fmla="*/ 0 h 295275"/>
              <a:gd name="connsiteX4" fmla="*/ 0 w 352362"/>
              <a:gd name="connsiteY4" fmla="*/ 234950 h 295275"/>
              <a:gd name="connsiteX0" fmla="*/ 0 w 352362"/>
              <a:gd name="connsiteY0" fmla="*/ 234950 h 350838"/>
              <a:gd name="connsiteX1" fmla="*/ 303943 w 352362"/>
              <a:gd name="connsiteY1" fmla="*/ 350838 h 350838"/>
              <a:gd name="connsiteX2" fmla="*/ 352362 w 352362"/>
              <a:gd name="connsiteY2" fmla="*/ 119063 h 350838"/>
              <a:gd name="connsiteX3" fmla="*/ 53975 w 352362"/>
              <a:gd name="connsiteY3" fmla="*/ 0 h 350838"/>
              <a:gd name="connsiteX4" fmla="*/ 0 w 352362"/>
              <a:gd name="connsiteY4" fmla="*/ 234950 h 350838"/>
              <a:gd name="connsiteX0" fmla="*/ 84074 w 298387"/>
              <a:gd name="connsiteY0" fmla="*/ 306388 h 350838"/>
              <a:gd name="connsiteX1" fmla="*/ 249968 w 298387"/>
              <a:gd name="connsiteY1" fmla="*/ 350838 h 350838"/>
              <a:gd name="connsiteX2" fmla="*/ 298387 w 298387"/>
              <a:gd name="connsiteY2" fmla="*/ 119063 h 350838"/>
              <a:gd name="connsiteX3" fmla="*/ 0 w 298387"/>
              <a:gd name="connsiteY3" fmla="*/ 0 h 350838"/>
              <a:gd name="connsiteX4" fmla="*/ 84074 w 298387"/>
              <a:gd name="connsiteY4" fmla="*/ 306388 h 350838"/>
              <a:gd name="connsiteX0" fmla="*/ 0 w 214313"/>
              <a:gd name="connsiteY0" fmla="*/ 227013 h 271463"/>
              <a:gd name="connsiteX1" fmla="*/ 165894 w 214313"/>
              <a:gd name="connsiteY1" fmla="*/ 271463 h 271463"/>
              <a:gd name="connsiteX2" fmla="*/ 214313 w 214313"/>
              <a:gd name="connsiteY2" fmla="*/ 39688 h 271463"/>
              <a:gd name="connsiteX3" fmla="*/ 200025 w 214313"/>
              <a:gd name="connsiteY3" fmla="*/ 0 h 271463"/>
              <a:gd name="connsiteX4" fmla="*/ 0 w 214313"/>
              <a:gd name="connsiteY4" fmla="*/ 227013 h 271463"/>
              <a:gd name="connsiteX0" fmla="*/ 0 w 214313"/>
              <a:gd name="connsiteY0" fmla="*/ 227013 h 271463"/>
              <a:gd name="connsiteX1" fmla="*/ 165894 w 214313"/>
              <a:gd name="connsiteY1" fmla="*/ 271463 h 271463"/>
              <a:gd name="connsiteX2" fmla="*/ 214313 w 214313"/>
              <a:gd name="connsiteY2" fmla="*/ 39688 h 271463"/>
              <a:gd name="connsiteX3" fmla="*/ 90487 w 214313"/>
              <a:gd name="connsiteY3" fmla="*/ 0 h 271463"/>
              <a:gd name="connsiteX4" fmla="*/ 0 w 214313"/>
              <a:gd name="connsiteY4" fmla="*/ 227013 h 271463"/>
              <a:gd name="connsiteX0" fmla="*/ 0 w 214313"/>
              <a:gd name="connsiteY0" fmla="*/ 227013 h 271463"/>
              <a:gd name="connsiteX1" fmla="*/ 165894 w 214313"/>
              <a:gd name="connsiteY1" fmla="*/ 271463 h 271463"/>
              <a:gd name="connsiteX2" fmla="*/ 214313 w 214313"/>
              <a:gd name="connsiteY2" fmla="*/ 39688 h 271463"/>
              <a:gd name="connsiteX3" fmla="*/ 90487 w 214313"/>
              <a:gd name="connsiteY3" fmla="*/ 0 h 271463"/>
              <a:gd name="connsiteX4" fmla="*/ 0 w 214313"/>
              <a:gd name="connsiteY4" fmla="*/ 227013 h 271463"/>
              <a:gd name="connsiteX0" fmla="*/ 0 w 214313"/>
              <a:gd name="connsiteY0" fmla="*/ 274638 h 319088"/>
              <a:gd name="connsiteX1" fmla="*/ 165894 w 214313"/>
              <a:gd name="connsiteY1" fmla="*/ 319088 h 319088"/>
              <a:gd name="connsiteX2" fmla="*/ 214313 w 214313"/>
              <a:gd name="connsiteY2" fmla="*/ 87313 h 319088"/>
              <a:gd name="connsiteX3" fmla="*/ 166687 w 214313"/>
              <a:gd name="connsiteY3" fmla="*/ 0 h 319088"/>
              <a:gd name="connsiteX4" fmla="*/ 0 w 214313"/>
              <a:gd name="connsiteY4" fmla="*/ 274638 h 319088"/>
              <a:gd name="connsiteX0" fmla="*/ 0 w 214313"/>
              <a:gd name="connsiteY0" fmla="*/ 241301 h 285751"/>
              <a:gd name="connsiteX1" fmla="*/ 165894 w 214313"/>
              <a:gd name="connsiteY1" fmla="*/ 285751 h 285751"/>
              <a:gd name="connsiteX2" fmla="*/ 214313 w 214313"/>
              <a:gd name="connsiteY2" fmla="*/ 53976 h 285751"/>
              <a:gd name="connsiteX3" fmla="*/ 89693 w 214313"/>
              <a:gd name="connsiteY3" fmla="*/ 0 h 285751"/>
              <a:gd name="connsiteX4" fmla="*/ 0 w 214313"/>
              <a:gd name="connsiteY4" fmla="*/ 241301 h 285751"/>
              <a:gd name="connsiteX0" fmla="*/ 0 w 252477"/>
              <a:gd name="connsiteY0" fmla="*/ 307976 h 307976"/>
              <a:gd name="connsiteX1" fmla="*/ 204058 w 252477"/>
              <a:gd name="connsiteY1" fmla="*/ 285751 h 307976"/>
              <a:gd name="connsiteX2" fmla="*/ 252477 w 252477"/>
              <a:gd name="connsiteY2" fmla="*/ 53976 h 307976"/>
              <a:gd name="connsiteX3" fmla="*/ 127857 w 252477"/>
              <a:gd name="connsiteY3" fmla="*/ 0 h 307976"/>
              <a:gd name="connsiteX4" fmla="*/ 0 w 252477"/>
              <a:gd name="connsiteY4" fmla="*/ 307976 h 307976"/>
              <a:gd name="connsiteX0" fmla="*/ 0 w 216694"/>
              <a:gd name="connsiteY0" fmla="*/ 226218 h 285751"/>
              <a:gd name="connsiteX1" fmla="*/ 168275 w 216694"/>
              <a:gd name="connsiteY1" fmla="*/ 285751 h 285751"/>
              <a:gd name="connsiteX2" fmla="*/ 216694 w 216694"/>
              <a:gd name="connsiteY2" fmla="*/ 53976 h 285751"/>
              <a:gd name="connsiteX3" fmla="*/ 92074 w 216694"/>
              <a:gd name="connsiteY3" fmla="*/ 0 h 285751"/>
              <a:gd name="connsiteX4" fmla="*/ 0 w 216694"/>
              <a:gd name="connsiteY4" fmla="*/ 226218 h 285751"/>
              <a:gd name="connsiteX0" fmla="*/ 0 w 216694"/>
              <a:gd name="connsiteY0" fmla="*/ 226218 h 366713"/>
              <a:gd name="connsiteX1" fmla="*/ 168275 w 216694"/>
              <a:gd name="connsiteY1" fmla="*/ 366713 h 366713"/>
              <a:gd name="connsiteX2" fmla="*/ 216694 w 216694"/>
              <a:gd name="connsiteY2" fmla="*/ 53976 h 366713"/>
              <a:gd name="connsiteX3" fmla="*/ 92074 w 216694"/>
              <a:gd name="connsiteY3" fmla="*/ 0 h 366713"/>
              <a:gd name="connsiteX4" fmla="*/ 0 w 216694"/>
              <a:gd name="connsiteY4" fmla="*/ 226218 h 366713"/>
              <a:gd name="connsiteX0" fmla="*/ 0 w 216694"/>
              <a:gd name="connsiteY0" fmla="*/ 226218 h 311944"/>
              <a:gd name="connsiteX1" fmla="*/ 19844 w 216694"/>
              <a:gd name="connsiteY1" fmla="*/ 311944 h 311944"/>
              <a:gd name="connsiteX2" fmla="*/ 216694 w 216694"/>
              <a:gd name="connsiteY2" fmla="*/ 53976 h 311944"/>
              <a:gd name="connsiteX3" fmla="*/ 92074 w 216694"/>
              <a:gd name="connsiteY3" fmla="*/ 0 h 311944"/>
              <a:gd name="connsiteX4" fmla="*/ 0 w 216694"/>
              <a:gd name="connsiteY4" fmla="*/ 226218 h 311944"/>
              <a:gd name="connsiteX0" fmla="*/ 0 w 216694"/>
              <a:gd name="connsiteY0" fmla="*/ 226218 h 283369"/>
              <a:gd name="connsiteX1" fmla="*/ 165037 w 216694"/>
              <a:gd name="connsiteY1" fmla="*/ 283369 h 283369"/>
              <a:gd name="connsiteX2" fmla="*/ 216694 w 216694"/>
              <a:gd name="connsiteY2" fmla="*/ 53976 h 283369"/>
              <a:gd name="connsiteX3" fmla="*/ 92074 w 216694"/>
              <a:gd name="connsiteY3" fmla="*/ 0 h 283369"/>
              <a:gd name="connsiteX4" fmla="*/ 0 w 216694"/>
              <a:gd name="connsiteY4" fmla="*/ 226218 h 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4" h="283369">
                <a:moveTo>
                  <a:pt x="0" y="226218"/>
                </a:moveTo>
                <a:lnTo>
                  <a:pt x="165037" y="283369"/>
                </a:lnTo>
                <a:lnTo>
                  <a:pt x="216694" y="53976"/>
                </a:lnTo>
                <a:lnTo>
                  <a:pt x="92074" y="0"/>
                </a:lnTo>
                <a:lnTo>
                  <a:pt x="0" y="226218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180443" y="2970708"/>
            <a:ext cx="223837" cy="288131"/>
          </a:xfrm>
          <a:custGeom>
            <a:avLst/>
            <a:gdLst>
              <a:gd name="connsiteX0" fmla="*/ 223837 w 223837"/>
              <a:gd name="connsiteY0" fmla="*/ 69056 h 288131"/>
              <a:gd name="connsiteX1" fmla="*/ 135731 w 223837"/>
              <a:gd name="connsiteY1" fmla="*/ 288131 h 288131"/>
              <a:gd name="connsiteX2" fmla="*/ 0 w 223837"/>
              <a:gd name="connsiteY2" fmla="*/ 219075 h 288131"/>
              <a:gd name="connsiteX3" fmla="*/ 102394 w 223837"/>
              <a:gd name="connsiteY3" fmla="*/ 0 h 288131"/>
              <a:gd name="connsiteX4" fmla="*/ 223837 w 223837"/>
              <a:gd name="connsiteY4" fmla="*/ 69056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" h="288131">
                <a:moveTo>
                  <a:pt x="223837" y="69056"/>
                </a:moveTo>
                <a:lnTo>
                  <a:pt x="135731" y="288131"/>
                </a:lnTo>
                <a:lnTo>
                  <a:pt x="0" y="219075"/>
                </a:lnTo>
                <a:lnTo>
                  <a:pt x="102394" y="0"/>
                </a:lnTo>
                <a:lnTo>
                  <a:pt x="223837" y="69056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054237" y="2904033"/>
            <a:ext cx="228600" cy="292893"/>
          </a:xfrm>
          <a:custGeom>
            <a:avLst/>
            <a:gdLst>
              <a:gd name="connsiteX0" fmla="*/ 228600 w 228600"/>
              <a:gd name="connsiteY0" fmla="*/ 64293 h 292893"/>
              <a:gd name="connsiteX1" fmla="*/ 126206 w 228600"/>
              <a:gd name="connsiteY1" fmla="*/ 292893 h 292893"/>
              <a:gd name="connsiteX2" fmla="*/ 0 w 228600"/>
              <a:gd name="connsiteY2" fmla="*/ 197643 h 292893"/>
              <a:gd name="connsiteX3" fmla="*/ 116681 w 228600"/>
              <a:gd name="connsiteY3" fmla="*/ 0 h 292893"/>
              <a:gd name="connsiteX4" fmla="*/ 228600 w 228600"/>
              <a:gd name="connsiteY4" fmla="*/ 64293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92893">
                <a:moveTo>
                  <a:pt x="228600" y="64293"/>
                </a:moveTo>
                <a:lnTo>
                  <a:pt x="126206" y="292893"/>
                </a:lnTo>
                <a:lnTo>
                  <a:pt x="0" y="197643"/>
                </a:lnTo>
                <a:lnTo>
                  <a:pt x="116681" y="0"/>
                </a:lnTo>
                <a:lnTo>
                  <a:pt x="228600" y="64293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939936" y="2827833"/>
            <a:ext cx="226219" cy="269081"/>
          </a:xfrm>
          <a:custGeom>
            <a:avLst/>
            <a:gdLst>
              <a:gd name="connsiteX0" fmla="*/ 226218 w 226218"/>
              <a:gd name="connsiteY0" fmla="*/ 73818 h 269081"/>
              <a:gd name="connsiteX1" fmla="*/ 121443 w 226218"/>
              <a:gd name="connsiteY1" fmla="*/ 269081 h 269081"/>
              <a:gd name="connsiteX2" fmla="*/ 0 w 226218"/>
              <a:gd name="connsiteY2" fmla="*/ 176212 h 269081"/>
              <a:gd name="connsiteX3" fmla="*/ 128587 w 226218"/>
              <a:gd name="connsiteY3" fmla="*/ 0 h 269081"/>
              <a:gd name="connsiteX4" fmla="*/ 226218 w 226218"/>
              <a:gd name="connsiteY4" fmla="*/ 73818 h 269081"/>
              <a:gd name="connsiteX0" fmla="*/ 226218 w 226218"/>
              <a:gd name="connsiteY0" fmla="*/ 73818 h 269081"/>
              <a:gd name="connsiteX1" fmla="*/ 121443 w 226218"/>
              <a:gd name="connsiteY1" fmla="*/ 269081 h 269081"/>
              <a:gd name="connsiteX2" fmla="*/ 0 w 226218"/>
              <a:gd name="connsiteY2" fmla="*/ 176212 h 269081"/>
              <a:gd name="connsiteX3" fmla="*/ 128587 w 226218"/>
              <a:gd name="connsiteY3" fmla="*/ 0 h 269081"/>
              <a:gd name="connsiteX4" fmla="*/ 226218 w 226218"/>
              <a:gd name="connsiteY4" fmla="*/ 73818 h 269081"/>
              <a:gd name="connsiteX0" fmla="*/ 335756 w 335756"/>
              <a:gd name="connsiteY0" fmla="*/ 73818 h 269081"/>
              <a:gd name="connsiteX1" fmla="*/ 121443 w 335756"/>
              <a:gd name="connsiteY1" fmla="*/ 269081 h 269081"/>
              <a:gd name="connsiteX2" fmla="*/ 0 w 335756"/>
              <a:gd name="connsiteY2" fmla="*/ 176212 h 269081"/>
              <a:gd name="connsiteX3" fmla="*/ 128587 w 335756"/>
              <a:gd name="connsiteY3" fmla="*/ 0 h 269081"/>
              <a:gd name="connsiteX4" fmla="*/ 335756 w 335756"/>
              <a:gd name="connsiteY4" fmla="*/ 73818 h 269081"/>
              <a:gd name="connsiteX0" fmla="*/ 0 w 280987"/>
              <a:gd name="connsiteY0" fmla="*/ 245268 h 269081"/>
              <a:gd name="connsiteX1" fmla="*/ 273843 w 280987"/>
              <a:gd name="connsiteY1" fmla="*/ 269081 h 269081"/>
              <a:gd name="connsiteX2" fmla="*/ 152400 w 280987"/>
              <a:gd name="connsiteY2" fmla="*/ 176212 h 269081"/>
              <a:gd name="connsiteX3" fmla="*/ 280987 w 280987"/>
              <a:gd name="connsiteY3" fmla="*/ 0 h 269081"/>
              <a:gd name="connsiteX4" fmla="*/ 0 w 280987"/>
              <a:gd name="connsiteY4" fmla="*/ 245268 h 269081"/>
              <a:gd name="connsiteX0" fmla="*/ 226219 w 226219"/>
              <a:gd name="connsiteY0" fmla="*/ 73818 h 269081"/>
              <a:gd name="connsiteX1" fmla="*/ 121443 w 226219"/>
              <a:gd name="connsiteY1" fmla="*/ 269081 h 269081"/>
              <a:gd name="connsiteX2" fmla="*/ 0 w 226219"/>
              <a:gd name="connsiteY2" fmla="*/ 176212 h 269081"/>
              <a:gd name="connsiteX3" fmla="*/ 128587 w 226219"/>
              <a:gd name="connsiteY3" fmla="*/ 0 h 269081"/>
              <a:gd name="connsiteX4" fmla="*/ 226219 w 226219"/>
              <a:gd name="connsiteY4" fmla="*/ 73818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19" h="269081">
                <a:moveTo>
                  <a:pt x="226219" y="73818"/>
                </a:moveTo>
                <a:lnTo>
                  <a:pt x="121443" y="269081"/>
                </a:lnTo>
                <a:lnTo>
                  <a:pt x="0" y="176212"/>
                </a:lnTo>
                <a:lnTo>
                  <a:pt x="128587" y="0"/>
                </a:lnTo>
                <a:lnTo>
                  <a:pt x="226219" y="73818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744674" y="2639714"/>
            <a:ext cx="242888" cy="257175"/>
          </a:xfrm>
          <a:custGeom>
            <a:avLst/>
            <a:gdLst>
              <a:gd name="connsiteX0" fmla="*/ 90488 w 242888"/>
              <a:gd name="connsiteY0" fmla="*/ 257175 h 257175"/>
              <a:gd name="connsiteX1" fmla="*/ 242888 w 242888"/>
              <a:gd name="connsiteY1" fmla="*/ 95250 h 257175"/>
              <a:gd name="connsiteX2" fmla="*/ 176213 w 242888"/>
              <a:gd name="connsiteY2" fmla="*/ 0 h 257175"/>
              <a:gd name="connsiteX3" fmla="*/ 0 w 242888"/>
              <a:gd name="connsiteY3" fmla="*/ 154781 h 257175"/>
              <a:gd name="connsiteX4" fmla="*/ 90488 w 242888"/>
              <a:gd name="connsiteY4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57175">
                <a:moveTo>
                  <a:pt x="90488" y="257175"/>
                </a:moveTo>
                <a:lnTo>
                  <a:pt x="242888" y="95250"/>
                </a:lnTo>
                <a:lnTo>
                  <a:pt x="176213" y="0"/>
                </a:lnTo>
                <a:lnTo>
                  <a:pt x="0" y="154781"/>
                </a:lnTo>
                <a:lnTo>
                  <a:pt x="90488" y="257175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658949" y="2453976"/>
            <a:ext cx="200025" cy="230982"/>
          </a:xfrm>
          <a:custGeom>
            <a:avLst/>
            <a:gdLst>
              <a:gd name="connsiteX0" fmla="*/ 0 w 200025"/>
              <a:gd name="connsiteY0" fmla="*/ 100013 h 230982"/>
              <a:gd name="connsiteX1" fmla="*/ 19050 w 200025"/>
              <a:gd name="connsiteY1" fmla="*/ 230982 h 230982"/>
              <a:gd name="connsiteX2" fmla="*/ 200025 w 200025"/>
              <a:gd name="connsiteY2" fmla="*/ 97632 h 230982"/>
              <a:gd name="connsiteX3" fmla="*/ 154781 w 200025"/>
              <a:gd name="connsiteY3" fmla="*/ 0 h 230982"/>
              <a:gd name="connsiteX4" fmla="*/ 0 w 200025"/>
              <a:gd name="connsiteY4" fmla="*/ 100013 h 23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230982">
                <a:moveTo>
                  <a:pt x="0" y="100013"/>
                </a:moveTo>
                <a:lnTo>
                  <a:pt x="19050" y="230982"/>
                </a:lnTo>
                <a:lnTo>
                  <a:pt x="200025" y="97632"/>
                </a:lnTo>
                <a:lnTo>
                  <a:pt x="154781" y="0"/>
                </a:lnTo>
                <a:lnTo>
                  <a:pt x="0" y="100013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837543" y="2742108"/>
            <a:ext cx="230981" cy="261937"/>
          </a:xfrm>
          <a:custGeom>
            <a:avLst/>
            <a:gdLst>
              <a:gd name="connsiteX0" fmla="*/ 147637 w 230981"/>
              <a:gd name="connsiteY0" fmla="*/ 0 h 261937"/>
              <a:gd name="connsiteX1" fmla="*/ 0 w 230981"/>
              <a:gd name="connsiteY1" fmla="*/ 154781 h 261937"/>
              <a:gd name="connsiteX2" fmla="*/ 100012 w 230981"/>
              <a:gd name="connsiteY2" fmla="*/ 261937 h 261937"/>
              <a:gd name="connsiteX3" fmla="*/ 230981 w 230981"/>
              <a:gd name="connsiteY3" fmla="*/ 80962 h 261937"/>
              <a:gd name="connsiteX4" fmla="*/ 147637 w 230981"/>
              <a:gd name="connsiteY4" fmla="*/ 0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981" h="261937">
                <a:moveTo>
                  <a:pt x="147637" y="0"/>
                </a:moveTo>
                <a:lnTo>
                  <a:pt x="0" y="154781"/>
                </a:lnTo>
                <a:lnTo>
                  <a:pt x="100012" y="261937"/>
                </a:lnTo>
                <a:lnTo>
                  <a:pt x="230981" y="80962"/>
                </a:lnTo>
                <a:lnTo>
                  <a:pt x="147637" y="0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682762" y="2549226"/>
            <a:ext cx="228600" cy="245269"/>
          </a:xfrm>
          <a:custGeom>
            <a:avLst/>
            <a:gdLst>
              <a:gd name="connsiteX0" fmla="*/ 0 w 228600"/>
              <a:gd name="connsiteY0" fmla="*/ 133350 h 245269"/>
              <a:gd name="connsiteX1" fmla="*/ 61912 w 228600"/>
              <a:gd name="connsiteY1" fmla="*/ 245269 h 245269"/>
              <a:gd name="connsiteX2" fmla="*/ 228600 w 228600"/>
              <a:gd name="connsiteY2" fmla="*/ 92869 h 245269"/>
              <a:gd name="connsiteX3" fmla="*/ 185737 w 228600"/>
              <a:gd name="connsiteY3" fmla="*/ 0 h 245269"/>
              <a:gd name="connsiteX4" fmla="*/ 0 w 228600"/>
              <a:gd name="connsiteY4" fmla="*/ 133350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45269">
                <a:moveTo>
                  <a:pt x="0" y="133350"/>
                </a:moveTo>
                <a:lnTo>
                  <a:pt x="61912" y="245269"/>
                </a:lnTo>
                <a:lnTo>
                  <a:pt x="228600" y="92869"/>
                </a:lnTo>
                <a:lnTo>
                  <a:pt x="185737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637518" y="2346820"/>
            <a:ext cx="171450" cy="202406"/>
          </a:xfrm>
          <a:custGeom>
            <a:avLst/>
            <a:gdLst>
              <a:gd name="connsiteX0" fmla="*/ 0 w 171450"/>
              <a:gd name="connsiteY0" fmla="*/ 69056 h 202406"/>
              <a:gd name="connsiteX1" fmla="*/ 23812 w 171450"/>
              <a:gd name="connsiteY1" fmla="*/ 202406 h 202406"/>
              <a:gd name="connsiteX2" fmla="*/ 171450 w 171450"/>
              <a:gd name="connsiteY2" fmla="*/ 119063 h 202406"/>
              <a:gd name="connsiteX3" fmla="*/ 130969 w 171450"/>
              <a:gd name="connsiteY3" fmla="*/ 0 h 202406"/>
              <a:gd name="connsiteX4" fmla="*/ 0 w 171450"/>
              <a:gd name="connsiteY4" fmla="*/ 69056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02406">
                <a:moveTo>
                  <a:pt x="0" y="69056"/>
                </a:moveTo>
                <a:lnTo>
                  <a:pt x="23812" y="202406"/>
                </a:lnTo>
                <a:lnTo>
                  <a:pt x="171450" y="119063"/>
                </a:lnTo>
                <a:lnTo>
                  <a:pt x="130969" y="0"/>
                </a:lnTo>
                <a:lnTo>
                  <a:pt x="0" y="69056"/>
                </a:lnTo>
                <a:close/>
              </a:path>
            </a:pathLst>
          </a:custGeom>
          <a:solidFill>
            <a:srgbClr val="BAE18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744674" y="2797670"/>
            <a:ext cx="901700" cy="577850"/>
          </a:xfrm>
          <a:custGeom>
            <a:avLst/>
            <a:gdLst>
              <a:gd name="connsiteX0" fmla="*/ 901700 w 901700"/>
              <a:gd name="connsiteY0" fmla="*/ 577850 h 577850"/>
              <a:gd name="connsiteX1" fmla="*/ 0 w 901700"/>
              <a:gd name="connsiteY1" fmla="*/ 0 h 577850"/>
              <a:gd name="connsiteX0" fmla="*/ 901700 w 901700"/>
              <a:gd name="connsiteY0" fmla="*/ 577850 h 577850"/>
              <a:gd name="connsiteX1" fmla="*/ 0 w 901700"/>
              <a:gd name="connsiteY1" fmla="*/ 0 h 577850"/>
              <a:gd name="connsiteX0" fmla="*/ 901700 w 901700"/>
              <a:gd name="connsiteY0" fmla="*/ 577850 h 577850"/>
              <a:gd name="connsiteX1" fmla="*/ 0 w 901700"/>
              <a:gd name="connsiteY1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1700" h="577850">
                <a:moveTo>
                  <a:pt x="901700" y="577850"/>
                </a:moveTo>
                <a:cubicBezTo>
                  <a:pt x="554238" y="480483"/>
                  <a:pt x="318497" y="386292"/>
                  <a:pt x="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697049" y="1822945"/>
            <a:ext cx="984250" cy="1292225"/>
          </a:xfrm>
          <a:custGeom>
            <a:avLst/>
            <a:gdLst>
              <a:gd name="connsiteX0" fmla="*/ 0 w 984250"/>
              <a:gd name="connsiteY0" fmla="*/ 0 h 1292225"/>
              <a:gd name="connsiteX1" fmla="*/ 984250 w 984250"/>
              <a:gd name="connsiteY1" fmla="*/ 1292225 h 1292225"/>
              <a:gd name="connsiteX0" fmla="*/ 0 w 984250"/>
              <a:gd name="connsiteY0" fmla="*/ 0 h 1292225"/>
              <a:gd name="connsiteX1" fmla="*/ 984250 w 984250"/>
              <a:gd name="connsiteY1" fmla="*/ 1292225 h 1292225"/>
              <a:gd name="connsiteX0" fmla="*/ 0 w 984250"/>
              <a:gd name="connsiteY0" fmla="*/ 0 h 1292225"/>
              <a:gd name="connsiteX1" fmla="*/ 984250 w 984250"/>
              <a:gd name="connsiteY1" fmla="*/ 1292225 h 1292225"/>
              <a:gd name="connsiteX0" fmla="*/ 0 w 984250"/>
              <a:gd name="connsiteY0" fmla="*/ 0 h 1292225"/>
              <a:gd name="connsiteX1" fmla="*/ 984250 w 984250"/>
              <a:gd name="connsiteY1" fmla="*/ 1292225 h 1292225"/>
              <a:gd name="connsiteX0" fmla="*/ 0 w 984250"/>
              <a:gd name="connsiteY0" fmla="*/ 0 h 1292225"/>
              <a:gd name="connsiteX1" fmla="*/ 984250 w 984250"/>
              <a:gd name="connsiteY1" fmla="*/ 1292225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250" h="1292225">
                <a:moveTo>
                  <a:pt x="0" y="0"/>
                </a:moveTo>
                <a:cubicBezTo>
                  <a:pt x="33218" y="789517"/>
                  <a:pt x="363677" y="1144058"/>
                  <a:pt x="984250" y="129222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366056" y="1822945"/>
            <a:ext cx="409574" cy="714375"/>
          </a:xfrm>
          <a:custGeom>
            <a:avLst/>
            <a:gdLst>
              <a:gd name="connsiteX0" fmla="*/ 319088 w 395288"/>
              <a:gd name="connsiteY0" fmla="*/ 0 h 723900"/>
              <a:gd name="connsiteX1" fmla="*/ 395288 w 395288"/>
              <a:gd name="connsiteY1" fmla="*/ 538163 h 723900"/>
              <a:gd name="connsiteX2" fmla="*/ 85725 w 395288"/>
              <a:gd name="connsiteY2" fmla="*/ 723900 h 723900"/>
              <a:gd name="connsiteX3" fmla="*/ 0 w 395288"/>
              <a:gd name="connsiteY3" fmla="*/ 28575 h 723900"/>
              <a:gd name="connsiteX4" fmla="*/ 319088 w 395288"/>
              <a:gd name="connsiteY4" fmla="*/ 0 h 723900"/>
              <a:gd name="connsiteX0" fmla="*/ 333236 w 395288"/>
              <a:gd name="connsiteY0" fmla="*/ 0 h 823912"/>
              <a:gd name="connsiteX1" fmla="*/ 395288 w 395288"/>
              <a:gd name="connsiteY1" fmla="*/ 638175 h 823912"/>
              <a:gd name="connsiteX2" fmla="*/ 85725 w 395288"/>
              <a:gd name="connsiteY2" fmla="*/ 823912 h 823912"/>
              <a:gd name="connsiteX3" fmla="*/ 0 w 395288"/>
              <a:gd name="connsiteY3" fmla="*/ 128587 h 823912"/>
              <a:gd name="connsiteX4" fmla="*/ 333236 w 395288"/>
              <a:gd name="connsiteY4" fmla="*/ 0 h 823912"/>
              <a:gd name="connsiteX0" fmla="*/ 323850 w 395288"/>
              <a:gd name="connsiteY0" fmla="*/ 0 h 714375"/>
              <a:gd name="connsiteX1" fmla="*/ 395288 w 395288"/>
              <a:gd name="connsiteY1" fmla="*/ 528638 h 714375"/>
              <a:gd name="connsiteX2" fmla="*/ 85725 w 395288"/>
              <a:gd name="connsiteY2" fmla="*/ 714375 h 714375"/>
              <a:gd name="connsiteX3" fmla="*/ 0 w 395288"/>
              <a:gd name="connsiteY3" fmla="*/ 19050 h 714375"/>
              <a:gd name="connsiteX4" fmla="*/ 323850 w 395288"/>
              <a:gd name="connsiteY4" fmla="*/ 0 h 714375"/>
              <a:gd name="connsiteX0" fmla="*/ 323850 w 395288"/>
              <a:gd name="connsiteY0" fmla="*/ 0 h 714375"/>
              <a:gd name="connsiteX1" fmla="*/ 395288 w 395288"/>
              <a:gd name="connsiteY1" fmla="*/ 528638 h 714375"/>
              <a:gd name="connsiteX2" fmla="*/ 85725 w 395288"/>
              <a:gd name="connsiteY2" fmla="*/ 714375 h 714375"/>
              <a:gd name="connsiteX3" fmla="*/ 0 w 395288"/>
              <a:gd name="connsiteY3" fmla="*/ 19050 h 714375"/>
              <a:gd name="connsiteX4" fmla="*/ 323850 w 395288"/>
              <a:gd name="connsiteY4" fmla="*/ 0 h 714375"/>
              <a:gd name="connsiteX0" fmla="*/ 323850 w 395288"/>
              <a:gd name="connsiteY0" fmla="*/ 0 h 714375"/>
              <a:gd name="connsiteX1" fmla="*/ 395288 w 395288"/>
              <a:gd name="connsiteY1" fmla="*/ 528638 h 714375"/>
              <a:gd name="connsiteX2" fmla="*/ 85725 w 395288"/>
              <a:gd name="connsiteY2" fmla="*/ 714375 h 714375"/>
              <a:gd name="connsiteX3" fmla="*/ 0 w 395288"/>
              <a:gd name="connsiteY3" fmla="*/ 19050 h 714375"/>
              <a:gd name="connsiteX4" fmla="*/ 323850 w 395288"/>
              <a:gd name="connsiteY4" fmla="*/ 0 h 714375"/>
              <a:gd name="connsiteX0" fmla="*/ 323850 w 435769"/>
              <a:gd name="connsiteY0" fmla="*/ 0 h 714375"/>
              <a:gd name="connsiteX1" fmla="*/ 435769 w 435769"/>
              <a:gd name="connsiteY1" fmla="*/ 523875 h 714375"/>
              <a:gd name="connsiteX2" fmla="*/ 85725 w 435769"/>
              <a:gd name="connsiteY2" fmla="*/ 714375 h 714375"/>
              <a:gd name="connsiteX3" fmla="*/ 0 w 435769"/>
              <a:gd name="connsiteY3" fmla="*/ 19050 h 714375"/>
              <a:gd name="connsiteX4" fmla="*/ 323850 w 435769"/>
              <a:gd name="connsiteY4" fmla="*/ 0 h 714375"/>
              <a:gd name="connsiteX0" fmla="*/ 323850 w 402431"/>
              <a:gd name="connsiteY0" fmla="*/ 0 h 714375"/>
              <a:gd name="connsiteX1" fmla="*/ 402431 w 402431"/>
              <a:gd name="connsiteY1" fmla="*/ 523875 h 714375"/>
              <a:gd name="connsiteX2" fmla="*/ 85725 w 402431"/>
              <a:gd name="connsiteY2" fmla="*/ 714375 h 714375"/>
              <a:gd name="connsiteX3" fmla="*/ 0 w 402431"/>
              <a:gd name="connsiteY3" fmla="*/ 19050 h 714375"/>
              <a:gd name="connsiteX4" fmla="*/ 323850 w 402431"/>
              <a:gd name="connsiteY4" fmla="*/ 0 h 714375"/>
              <a:gd name="connsiteX0" fmla="*/ 323850 w 402431"/>
              <a:gd name="connsiteY0" fmla="*/ 0 h 714375"/>
              <a:gd name="connsiteX1" fmla="*/ 402431 w 402431"/>
              <a:gd name="connsiteY1" fmla="*/ 523875 h 714375"/>
              <a:gd name="connsiteX2" fmla="*/ 85725 w 402431"/>
              <a:gd name="connsiteY2" fmla="*/ 714375 h 714375"/>
              <a:gd name="connsiteX3" fmla="*/ 0 w 402431"/>
              <a:gd name="connsiteY3" fmla="*/ 19050 h 714375"/>
              <a:gd name="connsiteX4" fmla="*/ 323850 w 402431"/>
              <a:gd name="connsiteY4" fmla="*/ 0 h 714375"/>
              <a:gd name="connsiteX0" fmla="*/ 330993 w 409574"/>
              <a:gd name="connsiteY0" fmla="*/ 0 h 714375"/>
              <a:gd name="connsiteX1" fmla="*/ 409574 w 409574"/>
              <a:gd name="connsiteY1" fmla="*/ 523875 h 714375"/>
              <a:gd name="connsiteX2" fmla="*/ 92868 w 409574"/>
              <a:gd name="connsiteY2" fmla="*/ 714375 h 714375"/>
              <a:gd name="connsiteX3" fmla="*/ 7143 w 409574"/>
              <a:gd name="connsiteY3" fmla="*/ 19050 h 714375"/>
              <a:gd name="connsiteX4" fmla="*/ 330993 w 409574"/>
              <a:gd name="connsiteY4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4" h="714375">
                <a:moveTo>
                  <a:pt x="330993" y="0"/>
                </a:moveTo>
                <a:cubicBezTo>
                  <a:pt x="338276" y="200026"/>
                  <a:pt x="350042" y="321468"/>
                  <a:pt x="409574" y="523875"/>
                </a:cubicBezTo>
                <a:lnTo>
                  <a:pt x="92868" y="714375"/>
                </a:lnTo>
                <a:cubicBezTo>
                  <a:pt x="26193" y="496887"/>
                  <a:pt x="0" y="262731"/>
                  <a:pt x="7143" y="19050"/>
                </a:cubicBezTo>
                <a:lnTo>
                  <a:pt x="330993" y="0"/>
                </a:lnTo>
                <a:close/>
              </a:path>
            </a:pathLst>
          </a:custGeom>
          <a:solidFill>
            <a:srgbClr val="FCAEBE">
              <a:alpha val="40000"/>
            </a:srgb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1" grpId="1" animBg="1"/>
      <p:bldP spid="12302" grpId="0" animBg="1"/>
      <p:bldP spid="12302" grpId="1" animBg="1"/>
      <p:bldP spid="23" grpId="0" animBg="1"/>
      <p:bldP spid="18" grpId="0" animBg="1"/>
      <p:bldP spid="18" grpId="1" animBg="1"/>
      <p:bldP spid="19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Remove these restrictions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09575" y="1336675"/>
            <a:ext cx="4604505" cy="4968875"/>
          </a:xfrm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b="1" dirty="0" smtClean="0"/>
              <a:t>T-meshes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Quad mesh with T-joints</a:t>
            </a:r>
          </a:p>
          <a:p>
            <a:pPr marL="783372" lvl="1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Feature alignment + few patches</a:t>
            </a:r>
          </a:p>
          <a:p>
            <a:pPr marL="783372" lvl="1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Isolate small features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lang="en-US" sz="2900" dirty="0" smtClean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0" dirty="0" smtClean="0"/>
              <a:t>Method</a:t>
            </a:r>
          </a:p>
          <a:p>
            <a:pPr marL="783372" lvl="1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err="1" smtClean="0"/>
              <a:t>Parametrization</a:t>
            </a:r>
            <a:r>
              <a:rPr lang="en-US" sz="2500" dirty="0" smtClean="0"/>
              <a:t> to</a:t>
            </a:r>
            <a:br>
              <a:rPr lang="en-US" sz="2500" dirty="0" smtClean="0"/>
            </a:br>
            <a:r>
              <a:rPr lang="en-US" sz="2500" dirty="0" smtClean="0"/>
              <a:t>T-mesh layout</a:t>
            </a:r>
          </a:p>
          <a:p>
            <a:pPr marL="783372" lvl="1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500" dirty="0" smtClean="0"/>
              <a:t>Adapt </a:t>
            </a:r>
            <a:r>
              <a:rPr lang="en-US" sz="2500" dirty="0" err="1" smtClean="0"/>
              <a:t>parametrization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601" y="1336675"/>
            <a:ext cx="1764608" cy="2307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014568" y="4147797"/>
            <a:ext cx="1694515" cy="1332767"/>
            <a:chOff x="4801" y="1152"/>
            <a:chExt cx="1386" cy="109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1" y="1152"/>
              <a:ext cx="1387" cy="10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5178" y="1530"/>
              <a:ext cx="691" cy="457"/>
              <a:chOff x="5178" y="1530"/>
              <a:chExt cx="691" cy="457"/>
            </a:xfrm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5465" y="153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459" y="1926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5646" y="1678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5274" y="1725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5808" y="187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5178" y="1882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106876" y="4142689"/>
            <a:ext cx="1696960" cy="1336435"/>
            <a:chOff x="4793" y="2819"/>
            <a:chExt cx="1388" cy="1093"/>
          </a:xfrm>
        </p:grpSpPr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3" y="2819"/>
              <a:ext cx="1389" cy="10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5178" y="3203"/>
              <a:ext cx="685" cy="460"/>
              <a:chOff x="5178" y="3203"/>
              <a:chExt cx="685" cy="460"/>
            </a:xfrm>
          </p:grpSpPr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457" y="3203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5443" y="3602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5646" y="3348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5265" y="3399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5802" y="354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5178" y="3560"/>
                <a:ext cx="61" cy="6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ight Arrow 23"/>
          <p:cNvSpPr/>
          <p:nvPr/>
        </p:nvSpPr>
        <p:spPr bwMode="auto">
          <a:xfrm>
            <a:off x="6712320" y="4559520"/>
            <a:ext cx="433440" cy="567419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7013" marR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9CCC"/>
              </a:buClr>
              <a:buSzPct val="60000"/>
              <a:buFont typeface="Monotype Sort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93680"/>
              </a:solidFill>
              <a:effectLst/>
              <a:latin typeface="Frutiger 55 Roman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9209" y="1533379"/>
            <a:ext cx="243814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Goals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7156800" cy="4110671"/>
          </a:xfrm>
        </p:spPr>
        <p:txBody>
          <a:bodyPr>
            <a:normAutofit/>
          </a:bodyPr>
          <a:lstStyle/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/>
              <a:t>Recall</a:t>
            </a:r>
          </a:p>
          <a:p>
            <a:pPr lvl="1"/>
            <a:r>
              <a:rPr lang="en-US" b="1" dirty="0" smtClean="0"/>
              <a:t>As few patches as possible</a:t>
            </a:r>
          </a:p>
          <a:p>
            <a:pPr lvl="1"/>
            <a:r>
              <a:rPr lang="en-US" dirty="0" smtClean="0"/>
              <a:t>Quads </a:t>
            </a:r>
            <a:r>
              <a:rPr lang="en-US" b="1" dirty="0" smtClean="0"/>
              <a:t>aligned</a:t>
            </a:r>
            <a:r>
              <a:rPr lang="en-US" dirty="0" smtClean="0"/>
              <a:t> with curvature directions/features</a:t>
            </a:r>
          </a:p>
          <a:p>
            <a:pPr lvl="1"/>
            <a:r>
              <a:rPr lang="en-US" dirty="0" smtClean="0"/>
              <a:t>No extreme aspect ratios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980" y="4058413"/>
            <a:ext cx="2093521" cy="1948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508" y="3678382"/>
            <a:ext cx="1741777" cy="2328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01" y="1253219"/>
            <a:ext cx="1585440" cy="2073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777" y="1253219"/>
            <a:ext cx="1064160" cy="1864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481" y="3937463"/>
            <a:ext cx="2511360" cy="224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2000"/>
  <p:tag name="DEFAULTRESOLUTION" val="1200"/>
  <p:tag name="DEFAULTWORKAROUNDTRANSPARENCYBUG" val="0"/>
  <p:tag name="DEFAULTTRANSPARENT" val="0"/>
  <p:tag name="DEFAULTBLEND" val="0"/>
  <p:tag name="DEFAULTBITMAP" val="pngmono"/>
  <p:tag name="GHOSTSCRIPTCOMMAND" val="gswin32c"/>
  <p:tag name="EXTERNALEDITCOMMAND" val="notepad %"/>
  <p:tag name="TEX2PS" val="latex $(base).tex; dvips -D $(res) -E -o $(base).ps $(base).dvi"/>
  <p:tag name="DEFAULTDISPLAYSOURCE" val="\documentclass{article}\pagestyle{empty}&#10;\begin{document}&#10;&#10;\end{document}&#10;"/>
  <p:tag name="USEBOLDAMS" val="1"/>
  <p:tag name="EMBEDFONTS" val="1"/>
  <p:tag name="USEAMSFONTS" val="1"/>
  <p:tag name="TEXPOINTINIT" val=""/>
  <p:tag name="DEFAULTFONTSIZE" val="10"/>
  <p:tag name="DEFAULTWORDWRAP" val="0"/>
  <p:tag name="DEFAULTWIDTH" val="348"/>
  <p:tag name="DEFAULTHEIGHT" val="200"/>
</p:tagLst>
</file>

<file path=ppt/theme/theme1.xml><?xml version="1.0" encoding="utf-8"?>
<a:theme xmlns:a="http://schemas.openxmlformats.org/drawingml/2006/main" name="mrl">
  <a:themeElements>
    <a:clrScheme name="ff 8">
      <a:dk1>
        <a:srgbClr val="093680"/>
      </a:dk1>
      <a:lt1>
        <a:srgbClr val="FFFFFF"/>
      </a:lt1>
      <a:dk2>
        <a:srgbClr val="000000"/>
      </a:dk2>
      <a:lt2>
        <a:srgbClr val="808080"/>
      </a:lt2>
      <a:accent1>
        <a:srgbClr val="EB9CCC"/>
      </a:accent1>
      <a:accent2>
        <a:srgbClr val="F8355C"/>
      </a:accent2>
      <a:accent3>
        <a:srgbClr val="FFFFFF"/>
      </a:accent3>
      <a:accent4>
        <a:srgbClr val="062D6C"/>
      </a:accent4>
      <a:accent5>
        <a:srgbClr val="F3CBE2"/>
      </a:accent5>
      <a:accent6>
        <a:srgbClr val="E12F53"/>
      </a:accent6>
      <a:hlink>
        <a:srgbClr val="44A482"/>
      </a:hlink>
      <a:folHlink>
        <a:srgbClr val="B2B2B2"/>
      </a:folHlink>
    </a:clrScheme>
    <a:fontScheme name="ff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27013" marR="0" indent="-227013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B9CCC"/>
          </a:buClr>
          <a:buSzPct val="60000"/>
          <a:buFont typeface="Monotype Sort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93680"/>
            </a:solidFill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27013" marR="0" indent="-227013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B9CCC"/>
          </a:buClr>
          <a:buSzPct val="60000"/>
          <a:buFont typeface="Monotype Sort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93680"/>
            </a:solidFill>
            <a:effectLst/>
            <a:latin typeface="Frutiger 55 Roman" pitchFamily="34" charset="0"/>
          </a:defRPr>
        </a:defPPr>
      </a:lstStyle>
    </a:lnDef>
  </a:objectDefaults>
  <a:extraClrSchemeLst>
    <a:extraClrScheme>
      <a:clrScheme name="f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8">
        <a:dk1>
          <a:srgbClr val="093680"/>
        </a:dk1>
        <a:lt1>
          <a:srgbClr val="FFFFFF"/>
        </a:lt1>
        <a:dk2>
          <a:srgbClr val="000000"/>
        </a:dk2>
        <a:lt2>
          <a:srgbClr val="808080"/>
        </a:lt2>
        <a:accent1>
          <a:srgbClr val="EB9CCC"/>
        </a:accent1>
        <a:accent2>
          <a:srgbClr val="F8355C"/>
        </a:accent2>
        <a:accent3>
          <a:srgbClr val="FFFFFF"/>
        </a:accent3>
        <a:accent4>
          <a:srgbClr val="062D6C"/>
        </a:accent4>
        <a:accent5>
          <a:srgbClr val="F3CBE2"/>
        </a:accent5>
        <a:accent6>
          <a:srgbClr val="E12F53"/>
        </a:accent6>
        <a:hlink>
          <a:srgbClr val="44A48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9">
        <a:dk1>
          <a:srgbClr val="093680"/>
        </a:dk1>
        <a:lt1>
          <a:srgbClr val="FFFFFF"/>
        </a:lt1>
        <a:dk2>
          <a:srgbClr val="000000"/>
        </a:dk2>
        <a:lt2>
          <a:srgbClr val="808080"/>
        </a:lt2>
        <a:accent1>
          <a:srgbClr val="093680"/>
        </a:accent1>
        <a:accent2>
          <a:srgbClr val="F8355C"/>
        </a:accent2>
        <a:accent3>
          <a:srgbClr val="FFFFFF"/>
        </a:accent3>
        <a:accent4>
          <a:srgbClr val="062D6C"/>
        </a:accent4>
        <a:accent5>
          <a:srgbClr val="AAAEC0"/>
        </a:accent5>
        <a:accent6>
          <a:srgbClr val="E12F53"/>
        </a:accent6>
        <a:hlink>
          <a:srgbClr val="44A48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0">
        <a:dk1>
          <a:srgbClr val="09368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62D6C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1">
        <a:dk1>
          <a:srgbClr val="093680"/>
        </a:dk1>
        <a:lt1>
          <a:srgbClr val="FFFFFF"/>
        </a:lt1>
        <a:dk2>
          <a:srgbClr val="000000"/>
        </a:dk2>
        <a:lt2>
          <a:srgbClr val="808080"/>
        </a:lt2>
        <a:accent1>
          <a:srgbClr val="FF99CC"/>
        </a:accent1>
        <a:accent2>
          <a:srgbClr val="F8355C"/>
        </a:accent2>
        <a:accent3>
          <a:srgbClr val="FFFFFF"/>
        </a:accent3>
        <a:accent4>
          <a:srgbClr val="062D6C"/>
        </a:accent4>
        <a:accent5>
          <a:srgbClr val="FFCAE2"/>
        </a:accent5>
        <a:accent6>
          <a:srgbClr val="E12F53"/>
        </a:accent6>
        <a:hlink>
          <a:srgbClr val="44A48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2">
        <a:dk1>
          <a:srgbClr val="093680"/>
        </a:dk1>
        <a:lt1>
          <a:srgbClr val="FFFFFF"/>
        </a:lt1>
        <a:dk2>
          <a:srgbClr val="000000"/>
        </a:dk2>
        <a:lt2>
          <a:srgbClr val="808080"/>
        </a:lt2>
        <a:accent1>
          <a:srgbClr val="093680"/>
        </a:accent1>
        <a:accent2>
          <a:srgbClr val="000066"/>
        </a:accent2>
        <a:accent3>
          <a:srgbClr val="FFFFFF"/>
        </a:accent3>
        <a:accent4>
          <a:srgbClr val="062D6C"/>
        </a:accent4>
        <a:accent5>
          <a:srgbClr val="AAAEC0"/>
        </a:accent5>
        <a:accent6>
          <a:srgbClr val="00005C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4">
        <a:dk1>
          <a:srgbClr val="09368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66FF"/>
        </a:accent2>
        <a:accent3>
          <a:srgbClr val="FFFFFF"/>
        </a:accent3>
        <a:accent4>
          <a:srgbClr val="062D6C"/>
        </a:accent4>
        <a:accent5>
          <a:srgbClr val="AAE2CA"/>
        </a:accent5>
        <a:accent6>
          <a:srgbClr val="2D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5">
        <a:dk1>
          <a:srgbClr val="00C8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66FF"/>
        </a:accent2>
        <a:accent3>
          <a:srgbClr val="FFFFFF"/>
        </a:accent3>
        <a:accent4>
          <a:srgbClr val="00AA00"/>
        </a:accent4>
        <a:accent5>
          <a:srgbClr val="AAE2CA"/>
        </a:accent5>
        <a:accent6>
          <a:srgbClr val="2D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 16">
        <a:dk1>
          <a:srgbClr val="0AC80A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66FF"/>
        </a:accent2>
        <a:accent3>
          <a:srgbClr val="FFFFFF"/>
        </a:accent3>
        <a:accent4>
          <a:srgbClr val="07AA07"/>
        </a:accent4>
        <a:accent5>
          <a:srgbClr val="AAE2CA"/>
        </a:accent5>
        <a:accent6>
          <a:srgbClr val="2D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mrl</Template>
  <TotalTime>2460</TotalTime>
  <Words>595</Words>
  <Application>Microsoft Office PowerPoint</Application>
  <PresentationFormat>On-screen Show (4:3)</PresentationFormat>
  <Paragraphs>216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Frutiger 55 Roman</vt:lpstr>
      <vt:lpstr>Times New Roman</vt:lpstr>
      <vt:lpstr>Wingdings</vt:lpstr>
      <vt:lpstr>Monotype Sorts</vt:lpstr>
      <vt:lpstr>Symbol</vt:lpstr>
      <vt:lpstr>mrl</vt:lpstr>
      <vt:lpstr>Equation</vt:lpstr>
      <vt:lpstr>Feature-Aligned T-Meshes</vt:lpstr>
      <vt:lpstr>Motivation</vt:lpstr>
      <vt:lpstr>Motivation</vt:lpstr>
      <vt:lpstr>Geometry images</vt:lpstr>
      <vt:lpstr>Related work</vt:lpstr>
      <vt:lpstr>Feature alignment</vt:lpstr>
      <vt:lpstr>Coarse quadrangulations</vt:lpstr>
      <vt:lpstr>Remove these restrictions</vt:lpstr>
      <vt:lpstr>Goals</vt:lpstr>
      <vt:lpstr>T-mesh generation</vt:lpstr>
      <vt:lpstr>T-mesh layout</vt:lpstr>
      <vt:lpstr>T-mesh greedy optimization</vt:lpstr>
      <vt:lpstr>T-mesh optimization results</vt:lpstr>
      <vt:lpstr>T-mesh optimization</vt:lpstr>
      <vt:lpstr>Improve parametrization</vt:lpstr>
      <vt:lpstr>Global parametization details</vt:lpstr>
      <vt:lpstr>Alignment constraint</vt:lpstr>
      <vt:lpstr>Results</vt:lpstr>
      <vt:lpstr>Results</vt:lpstr>
      <vt:lpstr>Results</vt:lpstr>
      <vt:lpstr>Summary</vt:lpstr>
      <vt:lpstr>Thank you</vt:lpstr>
      <vt:lpstr>Backup slides</vt:lpstr>
      <vt:lpstr>Limitations</vt:lpstr>
      <vt:lpstr>Limitations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Parameterization for Higher-Order Surface Approximation</dc:title>
  <dc:creator> </dc:creator>
  <cp:lastModifiedBy>marcianx</cp:lastModifiedBy>
  <cp:revision>358</cp:revision>
  <dcterms:created xsi:type="dcterms:W3CDTF">2010-06-18T21:58:34Z</dcterms:created>
  <dcterms:modified xsi:type="dcterms:W3CDTF">2010-08-11T19:07:54Z</dcterms:modified>
</cp:coreProperties>
</file>