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9" r:id="rId1"/>
  </p:sldMasterIdLst>
  <p:notesMasterIdLst>
    <p:notesMasterId r:id="rId33"/>
  </p:notesMasterIdLst>
  <p:sldIdLst>
    <p:sldId id="258" r:id="rId2"/>
    <p:sldId id="259" r:id="rId3"/>
    <p:sldId id="313" r:id="rId4"/>
    <p:sldId id="315" r:id="rId5"/>
    <p:sldId id="293" r:id="rId6"/>
    <p:sldId id="301" r:id="rId7"/>
    <p:sldId id="321" r:id="rId8"/>
    <p:sldId id="336" r:id="rId9"/>
    <p:sldId id="339" r:id="rId10"/>
    <p:sldId id="350" r:id="rId11"/>
    <p:sldId id="340" r:id="rId12"/>
    <p:sldId id="341" r:id="rId13"/>
    <p:sldId id="333" r:id="rId14"/>
    <p:sldId id="267" r:id="rId15"/>
    <p:sldId id="272" r:id="rId16"/>
    <p:sldId id="271" r:id="rId17"/>
    <p:sldId id="324" r:id="rId18"/>
    <p:sldId id="299" r:id="rId19"/>
    <p:sldId id="302" r:id="rId20"/>
    <p:sldId id="347" r:id="rId21"/>
    <p:sldId id="326" r:id="rId22"/>
    <p:sldId id="288" r:id="rId23"/>
    <p:sldId id="279" r:id="rId24"/>
    <p:sldId id="344" r:id="rId25"/>
    <p:sldId id="285" r:id="rId26"/>
    <p:sldId id="349" r:id="rId27"/>
    <p:sldId id="348" r:id="rId28"/>
    <p:sldId id="311" r:id="rId29"/>
    <p:sldId id="304" r:id="rId30"/>
    <p:sldId id="306" r:id="rId31"/>
    <p:sldId id="345" r:id="rId32"/>
  </p:sldIdLst>
  <p:sldSz cx="12192000" cy="6858000"/>
  <p:notesSz cx="6858000" cy="9144000"/>
  <p:custDataLst>
    <p:tags r:id="rId34"/>
  </p:custDataLst>
  <p:defaultTextStyle>
    <a:defPPr>
      <a:defRPr lang="en-US"/>
    </a:defPPr>
    <a:lvl1pPr algn="ctr" rtl="0" eaLnBrk="0" fontAlgn="base" hangingPunct="0">
      <a:spcBef>
        <a:spcPct val="20000"/>
      </a:spcBef>
      <a:spcAft>
        <a:spcPct val="0"/>
      </a:spcAft>
      <a:buClr>
        <a:srgbClr val="EB9CCC"/>
      </a:buClr>
      <a:buSzPct val="60000"/>
      <a:buFont typeface="Monotype Sorts" pitchFamily="2" charset="2"/>
      <a:defRPr sz="1600" kern="1200">
        <a:solidFill>
          <a:srgbClr val="093680"/>
        </a:solidFill>
        <a:latin typeface="Frutiger 55 Roman" pitchFamily="34" charset="0"/>
        <a:ea typeface="+mn-ea"/>
        <a:cs typeface="+mn-cs"/>
      </a:defRPr>
    </a:lvl1pPr>
    <a:lvl2pPr marL="457200" algn="ctr" rtl="0" eaLnBrk="0" fontAlgn="base" hangingPunct="0">
      <a:spcBef>
        <a:spcPct val="20000"/>
      </a:spcBef>
      <a:spcAft>
        <a:spcPct val="0"/>
      </a:spcAft>
      <a:buClr>
        <a:srgbClr val="EB9CCC"/>
      </a:buClr>
      <a:buSzPct val="60000"/>
      <a:buFont typeface="Monotype Sorts" pitchFamily="2" charset="2"/>
      <a:defRPr sz="1600" kern="1200">
        <a:solidFill>
          <a:srgbClr val="093680"/>
        </a:solidFill>
        <a:latin typeface="Frutiger 55 Roman" pitchFamily="34" charset="0"/>
        <a:ea typeface="+mn-ea"/>
        <a:cs typeface="+mn-cs"/>
      </a:defRPr>
    </a:lvl2pPr>
    <a:lvl3pPr marL="914400" algn="ctr" rtl="0" eaLnBrk="0" fontAlgn="base" hangingPunct="0">
      <a:spcBef>
        <a:spcPct val="20000"/>
      </a:spcBef>
      <a:spcAft>
        <a:spcPct val="0"/>
      </a:spcAft>
      <a:buClr>
        <a:srgbClr val="EB9CCC"/>
      </a:buClr>
      <a:buSzPct val="60000"/>
      <a:buFont typeface="Monotype Sorts" pitchFamily="2" charset="2"/>
      <a:defRPr sz="1600" kern="1200">
        <a:solidFill>
          <a:srgbClr val="093680"/>
        </a:solidFill>
        <a:latin typeface="Frutiger 55 Roman" pitchFamily="34" charset="0"/>
        <a:ea typeface="+mn-ea"/>
        <a:cs typeface="+mn-cs"/>
      </a:defRPr>
    </a:lvl3pPr>
    <a:lvl4pPr marL="1371600" algn="ctr" rtl="0" eaLnBrk="0" fontAlgn="base" hangingPunct="0">
      <a:spcBef>
        <a:spcPct val="20000"/>
      </a:spcBef>
      <a:spcAft>
        <a:spcPct val="0"/>
      </a:spcAft>
      <a:buClr>
        <a:srgbClr val="EB9CCC"/>
      </a:buClr>
      <a:buSzPct val="60000"/>
      <a:buFont typeface="Monotype Sorts" pitchFamily="2" charset="2"/>
      <a:defRPr sz="1600" kern="1200">
        <a:solidFill>
          <a:srgbClr val="093680"/>
        </a:solidFill>
        <a:latin typeface="Frutiger 55 Roman" pitchFamily="34" charset="0"/>
        <a:ea typeface="+mn-ea"/>
        <a:cs typeface="+mn-cs"/>
      </a:defRPr>
    </a:lvl4pPr>
    <a:lvl5pPr marL="1828800" algn="ctr" rtl="0" eaLnBrk="0" fontAlgn="base" hangingPunct="0">
      <a:spcBef>
        <a:spcPct val="20000"/>
      </a:spcBef>
      <a:spcAft>
        <a:spcPct val="0"/>
      </a:spcAft>
      <a:buClr>
        <a:srgbClr val="EB9CCC"/>
      </a:buClr>
      <a:buSzPct val="60000"/>
      <a:buFont typeface="Monotype Sorts" pitchFamily="2" charset="2"/>
      <a:defRPr sz="1600" kern="1200">
        <a:solidFill>
          <a:srgbClr val="093680"/>
        </a:solidFill>
        <a:latin typeface="Frutiger 55 Roman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rgbClr val="093680"/>
        </a:solidFill>
        <a:latin typeface="Frutiger 55 Roman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rgbClr val="093680"/>
        </a:solidFill>
        <a:latin typeface="Frutiger 55 Roman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rgbClr val="093680"/>
        </a:solidFill>
        <a:latin typeface="Frutiger 55 Roman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rgbClr val="093680"/>
        </a:solidFill>
        <a:latin typeface="Frutiger 55 Roman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205"/>
    <a:srgbClr val="C80000"/>
    <a:srgbClr val="0000C8"/>
    <a:srgbClr val="FF0000"/>
    <a:srgbClr val="008000"/>
    <a:srgbClr val="669900"/>
    <a:srgbClr val="FF9933"/>
    <a:srgbClr val="BAE18F"/>
    <a:srgbClr val="FCAEBE"/>
    <a:srgbClr val="FF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7930" autoAdjust="0"/>
    <p:restoredTop sz="97913" autoAdjust="0"/>
  </p:normalViewPr>
  <p:slideViewPr>
    <p:cSldViewPr snapToGrid="0" snapToObjects="1" showGuides="1">
      <p:cViewPr>
        <p:scale>
          <a:sx n="75" d="100"/>
          <a:sy n="75" d="100"/>
        </p:scale>
        <p:origin x="-1140" y="-11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3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47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buClrTx/>
              <a:buSzTx/>
              <a:buFontTx/>
              <a:buNone/>
              <a:defRPr sz="1200" smtClean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buClrTx/>
              <a:buSzTx/>
              <a:buFontTx/>
              <a:buNone/>
              <a:defRPr sz="1200" smtClean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buClrTx/>
              <a:buSzTx/>
              <a:buFontTx/>
              <a:buNone/>
              <a:defRPr sz="1200" smtClean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buClrTx/>
              <a:buSzTx/>
              <a:buFontTx/>
              <a:buNone/>
              <a:defRPr sz="1200" smtClean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17943E0C-242C-4807-90C2-FCB1D78BA9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C6F4B-E561-40A6-AD27-F704C836FE2E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943E0C-242C-4807-90C2-FCB1D78BA9F0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C6F4B-E561-40A6-AD27-F704C836FE2E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C6F4B-E561-40A6-AD27-F704C836FE2E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80959D0-E9A3-422E-8B39-248D2546E439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501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018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032250"/>
          </a:xfrm>
          <a:noFill/>
          <a:ln/>
        </p:spPr>
        <p:txBody>
          <a:bodyPr wrap="none" anchor="ctr"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943E0C-242C-4807-90C2-FCB1D78BA9F0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C6F4B-E561-40A6-AD27-F704C836FE2E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C6F4B-E561-40A6-AD27-F704C836FE2E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C6F4B-E561-40A6-AD27-F704C836FE2E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943E0C-242C-4807-90C2-FCB1D78BA9F0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C6F4B-E561-40A6-AD27-F704C836FE2E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"/>
            <a:ext cx="12192000" cy="244475"/>
          </a:xfrm>
          <a:prstGeom prst="rect">
            <a:avLst/>
          </a:prstGeom>
          <a:gradFill rotWithShape="0">
            <a:gsLst>
              <a:gs pos="0">
                <a:srgbClr val="093680"/>
              </a:gs>
              <a:gs pos="100000">
                <a:srgbClr val="EB9CCC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 pitchFamily="34" charset="0"/>
            </a:endParaRPr>
          </a:p>
        </p:txBody>
      </p:sp>
      <p:sp>
        <p:nvSpPr>
          <p:cNvPr id="6" name="Freeform 6"/>
          <p:cNvSpPr>
            <a:spLocks/>
          </p:cNvSpPr>
          <p:nvPr/>
        </p:nvSpPr>
        <p:spPr bwMode="auto">
          <a:xfrm>
            <a:off x="0" y="6323014"/>
            <a:ext cx="12192000" cy="45719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626" y="0"/>
              </a:cxn>
            </a:cxnLst>
            <a:rect l="0" t="0" r="r" b="b"/>
            <a:pathLst>
              <a:path w="4626" h="1">
                <a:moveTo>
                  <a:pt x="0" y="0"/>
                </a:moveTo>
                <a:lnTo>
                  <a:pt x="4626" y="0"/>
                </a:lnTo>
              </a:path>
            </a:pathLst>
          </a:custGeom>
          <a:noFill/>
          <a:ln w="25400">
            <a:solidFill>
              <a:srgbClr val="09368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 pitchFamily="34" charset="0"/>
            </a:endParaRP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831851"/>
            <a:ext cx="10680700" cy="2768600"/>
          </a:xfrm>
        </p:spPr>
        <p:txBody>
          <a:bodyPr/>
          <a:lstStyle>
            <a:lvl1pPr>
              <a:defRPr sz="4400">
                <a:latin typeface="Arial Black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9994900" cy="1752600"/>
          </a:xfrm>
        </p:spPr>
        <p:txBody>
          <a:bodyPr/>
          <a:lstStyle>
            <a:lvl1pPr marL="0" indent="0" algn="ctr">
              <a:defRPr>
                <a:latin typeface="Arial" pitchFamily="34" charset="0"/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 Black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itchFamily="34" charset="0"/>
              </a:defRPr>
            </a:lvl1pPr>
            <a:lvl2pPr>
              <a:defRPr>
                <a:latin typeface="Arial" pitchFamily="34" charset="0"/>
              </a:defRPr>
            </a:lvl2pPr>
            <a:lvl3pPr>
              <a:defRPr>
                <a:latin typeface="Arial" pitchFamily="34" charset="0"/>
              </a:defRPr>
            </a:lvl3pPr>
            <a:lvl4pPr>
              <a:defRPr>
                <a:latin typeface="Arial" pitchFamily="34" charset="0"/>
              </a:defRPr>
            </a:lvl4pPr>
            <a:lvl5pPr>
              <a:defRPr>
                <a:latin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4965" y="398465"/>
            <a:ext cx="2090737" cy="5907087"/>
          </a:xfrm>
        </p:spPr>
        <p:txBody>
          <a:bodyPr vert="eaVert"/>
          <a:lstStyle>
            <a:lvl1pPr>
              <a:defRPr>
                <a:latin typeface="Arial Black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9575" y="398465"/>
            <a:ext cx="6122988" cy="5907087"/>
          </a:xfrm>
        </p:spPr>
        <p:txBody>
          <a:bodyPr vert="eaVert"/>
          <a:lstStyle>
            <a:lvl1pPr>
              <a:defRPr>
                <a:latin typeface="Arial" pitchFamily="34" charset="0"/>
              </a:defRPr>
            </a:lvl1pPr>
            <a:lvl2pPr>
              <a:defRPr>
                <a:latin typeface="Arial" pitchFamily="34" charset="0"/>
              </a:defRPr>
            </a:lvl2pPr>
            <a:lvl3pPr>
              <a:defRPr>
                <a:latin typeface="Arial" pitchFamily="34" charset="0"/>
              </a:defRPr>
            </a:lvl3pPr>
            <a:lvl4pPr>
              <a:defRPr>
                <a:latin typeface="Arial" pitchFamily="34" charset="0"/>
              </a:defRPr>
            </a:lvl4pPr>
            <a:lvl5pPr>
              <a:defRPr>
                <a:latin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0" y="273629"/>
            <a:ext cx="11214589" cy="1143480"/>
          </a:xfrm>
        </p:spPr>
        <p:txBody>
          <a:bodyPr/>
          <a:lstStyle>
            <a:lvl1pPr>
              <a:defRPr>
                <a:latin typeface="Arial Black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6480" y="1604329"/>
            <a:ext cx="4043520" cy="4524955"/>
          </a:xfrm>
        </p:spPr>
        <p:txBody>
          <a:bodyPr/>
          <a:lstStyle>
            <a:lvl1pPr>
              <a:defRPr>
                <a:latin typeface="Arial" pitchFamily="34" charset="0"/>
              </a:defRPr>
            </a:lvl1pPr>
            <a:lvl2pPr>
              <a:defRPr>
                <a:latin typeface="Arial" pitchFamily="34" charset="0"/>
              </a:defRPr>
            </a:lvl2pPr>
            <a:lvl3pPr>
              <a:defRPr>
                <a:latin typeface="Arial" pitchFamily="34" charset="0"/>
              </a:defRPr>
            </a:lvl3pPr>
            <a:lvl4pPr>
              <a:defRPr>
                <a:latin typeface="Arial" pitchFamily="34" charset="0"/>
              </a:defRPr>
            </a:lvl4pPr>
            <a:lvl5pPr>
              <a:defRPr>
                <a:latin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8241" y="1604329"/>
            <a:ext cx="4044960" cy="4524955"/>
          </a:xfrm>
        </p:spPr>
        <p:txBody>
          <a:bodyPr/>
          <a:lstStyle>
            <a:lvl1pPr>
              <a:defRPr>
                <a:latin typeface="Arial" pitchFamily="34" charset="0"/>
              </a:defRPr>
            </a:lvl1pPr>
            <a:lvl2pPr>
              <a:defRPr>
                <a:latin typeface="Arial" pitchFamily="34" charset="0"/>
              </a:defRPr>
            </a:lvl2pPr>
            <a:lvl3pPr>
              <a:defRPr>
                <a:latin typeface="Arial" pitchFamily="34" charset="0"/>
              </a:defRPr>
            </a:lvl3pPr>
            <a:lvl4pPr>
              <a:defRPr>
                <a:latin typeface="Arial" pitchFamily="34" charset="0"/>
              </a:defRPr>
            </a:lvl4pPr>
            <a:lvl5pPr>
              <a:defRPr>
                <a:latin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xfrm>
            <a:off x="456481" y="6247376"/>
            <a:ext cx="2128320" cy="470931"/>
          </a:xfrm>
          <a:prstGeom prst="rect">
            <a:avLst/>
          </a:prstGeom>
          <a:ln/>
        </p:spPr>
        <p:txBody>
          <a:bodyPr lIns="82945" tIns="41473" rIns="82945" bIns="41473"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3127680" y="6247376"/>
            <a:ext cx="2897280" cy="470931"/>
          </a:xfrm>
          <a:prstGeom prst="rect">
            <a:avLst/>
          </a:prstGeom>
          <a:ln/>
        </p:spPr>
        <p:txBody>
          <a:bodyPr lIns="82945" tIns="41473" rIns="82945" bIns="41473"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xfrm>
            <a:off x="6556321" y="6247376"/>
            <a:ext cx="2128320" cy="470931"/>
          </a:xfrm>
          <a:prstGeom prst="rect">
            <a:avLst/>
          </a:prstGeom>
          <a:ln/>
        </p:spPr>
        <p:txBody>
          <a:bodyPr lIns="82945" tIns="41473" rIns="82945" bIns="41473"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09F9274-62D4-4A40-B3A6-70A2D94C3F0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 Black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  <a:lvl2pPr>
              <a:defRPr>
                <a:latin typeface="Arial" pitchFamily="34" charset="0"/>
              </a:defRPr>
            </a:lvl2pPr>
            <a:lvl3pPr>
              <a:defRPr>
                <a:latin typeface="Arial" pitchFamily="34" charset="0"/>
              </a:defRPr>
            </a:lvl3pPr>
            <a:lvl4pPr>
              <a:defRPr>
                <a:latin typeface="Arial" pitchFamily="34" charset="0"/>
              </a:defRPr>
            </a:lvl4pPr>
            <a:lvl5pPr>
              <a:defRPr>
                <a:latin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 Black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Arial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 Black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9577" y="1336676"/>
            <a:ext cx="5559423" cy="4968875"/>
          </a:xfrm>
        </p:spPr>
        <p:txBody>
          <a:bodyPr/>
          <a:lstStyle>
            <a:lvl1pPr>
              <a:defRPr sz="2800">
                <a:latin typeface="Arial" pitchFamily="34" charset="0"/>
              </a:defRPr>
            </a:lvl1pPr>
            <a:lvl2pPr>
              <a:defRPr sz="2400">
                <a:latin typeface="Arial" pitchFamily="34" charset="0"/>
              </a:defRPr>
            </a:lvl2pPr>
            <a:lvl3pPr>
              <a:defRPr sz="2000">
                <a:latin typeface="Arial" pitchFamily="34" charset="0"/>
              </a:defRPr>
            </a:lvl3pPr>
            <a:lvl4pPr>
              <a:defRPr sz="1800">
                <a:latin typeface="Arial" pitchFamily="34" charset="0"/>
              </a:defRPr>
            </a:lvl4pPr>
            <a:lvl5pPr>
              <a:defRPr sz="1800">
                <a:latin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3000" y="1336675"/>
            <a:ext cx="5575299" cy="4968875"/>
          </a:xfrm>
        </p:spPr>
        <p:txBody>
          <a:bodyPr/>
          <a:lstStyle>
            <a:lvl1pPr>
              <a:defRPr sz="2800">
                <a:latin typeface="Arial" pitchFamily="34" charset="0"/>
              </a:defRPr>
            </a:lvl1pPr>
            <a:lvl2pPr>
              <a:defRPr sz="2400">
                <a:latin typeface="Arial" pitchFamily="34" charset="0"/>
              </a:defRPr>
            </a:lvl2pPr>
            <a:lvl3pPr>
              <a:defRPr sz="2000">
                <a:latin typeface="Arial" pitchFamily="34" charset="0"/>
              </a:defRPr>
            </a:lvl3pPr>
            <a:lvl4pPr>
              <a:defRPr sz="1800">
                <a:latin typeface="Arial" pitchFamily="34" charset="0"/>
              </a:defRPr>
            </a:lvl4pPr>
            <a:lvl5pPr>
              <a:defRPr sz="1800">
                <a:latin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11163300" cy="1143000"/>
          </a:xfrm>
        </p:spPr>
        <p:txBody>
          <a:bodyPr/>
          <a:lstStyle>
            <a:lvl1pPr>
              <a:defRPr>
                <a:latin typeface="Arial Black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5435600" cy="639763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5435600" cy="3951288"/>
          </a:xfrm>
        </p:spPr>
        <p:txBody>
          <a:bodyPr/>
          <a:lstStyle>
            <a:lvl1pPr>
              <a:defRPr sz="2400">
                <a:latin typeface="Arial" pitchFamily="34" charset="0"/>
              </a:defRPr>
            </a:lvl1pPr>
            <a:lvl2pPr>
              <a:defRPr sz="2000">
                <a:latin typeface="Arial" pitchFamily="34" charset="0"/>
              </a:defRPr>
            </a:lvl2pPr>
            <a:lvl3pPr>
              <a:defRPr sz="1800">
                <a:latin typeface="Arial" pitchFamily="34" charset="0"/>
              </a:defRPr>
            </a:lvl3pPr>
            <a:lvl4pPr>
              <a:defRPr sz="1600">
                <a:latin typeface="Arial" pitchFamily="34" charset="0"/>
              </a:defRPr>
            </a:lvl4pPr>
            <a:lvl5pPr>
              <a:defRPr sz="1600">
                <a:latin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46801" y="1535113"/>
            <a:ext cx="5473700" cy="639763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46800" y="2174875"/>
            <a:ext cx="5473701" cy="3951288"/>
          </a:xfrm>
        </p:spPr>
        <p:txBody>
          <a:bodyPr/>
          <a:lstStyle>
            <a:lvl1pPr>
              <a:defRPr sz="2400">
                <a:latin typeface="Arial" pitchFamily="34" charset="0"/>
              </a:defRPr>
            </a:lvl1pPr>
            <a:lvl2pPr>
              <a:defRPr sz="2000">
                <a:latin typeface="Arial" pitchFamily="34" charset="0"/>
              </a:defRPr>
            </a:lvl2pPr>
            <a:lvl3pPr>
              <a:defRPr sz="1800">
                <a:latin typeface="Arial" pitchFamily="34" charset="0"/>
              </a:defRPr>
            </a:lvl3pPr>
            <a:lvl4pPr>
              <a:defRPr sz="1600">
                <a:latin typeface="Arial" pitchFamily="34" charset="0"/>
              </a:defRPr>
            </a:lvl4pPr>
            <a:lvl5pPr>
              <a:defRPr sz="1600">
                <a:latin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 Black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>
                <a:latin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>
                <a:latin typeface="Arial" pitchFamily="34" charset="0"/>
              </a:defRPr>
            </a:lvl1pPr>
            <a:lvl2pPr>
              <a:defRPr sz="2800">
                <a:latin typeface="Arial" pitchFamily="34" charset="0"/>
              </a:defRPr>
            </a:lvl2pPr>
            <a:lvl3pPr>
              <a:defRPr sz="2400">
                <a:latin typeface="Arial" pitchFamily="34" charset="0"/>
              </a:defRPr>
            </a:lvl3pPr>
            <a:lvl4pPr>
              <a:defRPr sz="2000">
                <a:latin typeface="Arial" pitchFamily="34" charset="0"/>
              </a:defRPr>
            </a:lvl4pPr>
            <a:lvl5pPr>
              <a:defRPr sz="2000">
                <a:latin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>
                <a:latin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>
                <a:latin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9577" y="398463"/>
            <a:ext cx="11388722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9576" y="1336676"/>
            <a:ext cx="11388723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err="1" smtClean="0"/>
              <a:t>Sdsd</a:t>
            </a:r>
            <a:endParaRPr lang="en-US" altLang="en-US" dirty="0" smtClean="0"/>
          </a:p>
          <a:p>
            <a:pPr lvl="1"/>
            <a:r>
              <a:rPr lang="en-US" altLang="en-US" dirty="0" err="1" smtClean="0"/>
              <a:t>sdsfd</a:t>
            </a:r>
            <a:endParaRPr lang="en-US" altLang="en-US" dirty="0" smtClean="0"/>
          </a:p>
          <a:p>
            <a:pPr lvl="2"/>
            <a:r>
              <a:rPr lang="en-US" altLang="en-US" dirty="0" err="1" smtClean="0"/>
              <a:t>sd</a:t>
            </a:r>
            <a:endParaRPr lang="en-US" altLang="en-US" dirty="0" smtClean="0"/>
          </a:p>
          <a:p>
            <a:pPr lvl="3"/>
            <a:r>
              <a:rPr lang="en-US" altLang="en-US" dirty="0" err="1" smtClean="0"/>
              <a:t>sd</a:t>
            </a:r>
            <a:endParaRPr lang="en-US" altLang="en-US" dirty="0" smtClean="0"/>
          </a:p>
          <a:p>
            <a:pPr lvl="4"/>
            <a:r>
              <a:rPr lang="en-US" altLang="zh-CN" dirty="0" err="1" smtClean="0"/>
              <a:t>sd</a:t>
            </a:r>
            <a:endParaRPr lang="en-US" altLang="zh-CN" dirty="0" smtClean="0"/>
          </a:p>
          <a:p>
            <a:pPr lvl="4"/>
            <a:r>
              <a:rPr lang="en-US" altLang="en-US" dirty="0" smtClean="0"/>
              <a:t>s</a:t>
            </a: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0" y="1"/>
            <a:ext cx="12192000" cy="244475"/>
          </a:xfrm>
          <a:prstGeom prst="rect">
            <a:avLst/>
          </a:prstGeom>
          <a:gradFill rotWithShape="0">
            <a:gsLst>
              <a:gs pos="0">
                <a:srgbClr val="093680"/>
              </a:gs>
              <a:gs pos="100000">
                <a:srgbClr val="EB9CCC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 pitchFamily="34" charset="0"/>
            </a:endParaRP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1925639" y="4405314"/>
            <a:ext cx="184731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endParaRPr lang="en-US" sz="2400" dirty="0">
              <a:latin typeface="Arial" pitchFamily="34" charset="0"/>
            </a:endParaRP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1169989" y="4767264"/>
            <a:ext cx="184731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endParaRPr lang="en-US" sz="2400" dirty="0">
              <a:latin typeface="Arial" pitchFamily="34" charset="0"/>
            </a:endParaRPr>
          </a:p>
        </p:txBody>
      </p:sp>
      <p:sp>
        <p:nvSpPr>
          <p:cNvPr id="6153" name="Freeform 9"/>
          <p:cNvSpPr>
            <a:spLocks/>
          </p:cNvSpPr>
          <p:nvPr/>
        </p:nvSpPr>
        <p:spPr bwMode="auto">
          <a:xfrm>
            <a:off x="0" y="6323014"/>
            <a:ext cx="12192000" cy="45719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626" y="0"/>
              </a:cxn>
            </a:cxnLst>
            <a:rect l="0" t="0" r="r" b="b"/>
            <a:pathLst>
              <a:path w="4626" h="1">
                <a:moveTo>
                  <a:pt x="0" y="0"/>
                </a:moveTo>
                <a:lnTo>
                  <a:pt x="4626" y="0"/>
                </a:lnTo>
              </a:path>
            </a:pathLst>
          </a:custGeom>
          <a:noFill/>
          <a:ln w="25400">
            <a:solidFill>
              <a:srgbClr val="09368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1577863" y="6368733"/>
            <a:ext cx="436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95CDD838-5F95-4F35-B1DC-7A8C42CD009D}" type="slidenum">
              <a:rPr lang="en-US" smtClean="0">
                <a:latin typeface="Arial" pitchFamily="34" charset="0"/>
              </a:rPr>
              <a:pPr/>
              <a:t>‹#›</a:t>
            </a:fld>
            <a:endParaRPr lang="en-US" dirty="0">
              <a:latin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5" r:id="rId12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Black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Frutiger 55 Roman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Frutiger 55 Roman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Frutiger 55 Roman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Frutiger 55 Roman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Frutiger 55 Roman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Frutiger 55 Roman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Frutiger 55 Roman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Frutiger 55 Roman" pitchFamily="34" charset="0"/>
        </a:defRPr>
      </a:lvl9pPr>
    </p:titleStyle>
    <p:bodyStyle>
      <a:lvl1pPr marL="231775" indent="-231775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defRPr sz="2800">
          <a:solidFill>
            <a:srgbClr val="093680"/>
          </a:solidFill>
          <a:latin typeface="Arial" pitchFamily="34" charset="0"/>
          <a:ea typeface="+mn-ea"/>
          <a:cs typeface="+mn-cs"/>
        </a:defRPr>
      </a:lvl1pPr>
      <a:lvl2pPr marL="573088" indent="-227013" algn="l" rtl="0" eaLnBrk="1" fontAlgn="base" hangingPunct="1">
        <a:spcBef>
          <a:spcPct val="20000"/>
        </a:spcBef>
        <a:spcAft>
          <a:spcPct val="0"/>
        </a:spcAft>
        <a:buClr>
          <a:srgbClr val="EB9CCC"/>
        </a:buClr>
        <a:buSzPct val="60000"/>
        <a:buFont typeface="Monotype Sorts" pitchFamily="2" charset="2"/>
        <a:buChar char="n"/>
        <a:defRPr sz="2400">
          <a:solidFill>
            <a:srgbClr val="093680"/>
          </a:solidFill>
          <a:latin typeface="Arial" pitchFamily="34" charset="0"/>
        </a:defRPr>
      </a:lvl2pPr>
      <a:lvl3pPr marL="919163" indent="-2317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Monotype Sorts" pitchFamily="2" charset="2"/>
        <a:buChar char="n"/>
        <a:defRPr sz="2400">
          <a:solidFill>
            <a:srgbClr val="093680"/>
          </a:solidFill>
          <a:latin typeface="Arial" pitchFamily="34" charset="0"/>
        </a:defRPr>
      </a:lvl3pPr>
      <a:lvl4pPr marL="1258888" indent="-2254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Monotype Sorts" pitchFamily="2" charset="2"/>
        <a:buChar char="n"/>
        <a:defRPr sz="2400">
          <a:solidFill>
            <a:schemeClr val="tx1"/>
          </a:solidFill>
          <a:latin typeface="Arial" pitchFamily="34" charset="0"/>
        </a:defRPr>
      </a:lvl4pPr>
      <a:lvl5pPr marL="1597025" indent="-21431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Monotype Sorts" pitchFamily="2" charset="2"/>
        <a:buChar char="n"/>
        <a:defRPr sz="2400">
          <a:solidFill>
            <a:schemeClr val="tx1"/>
          </a:solidFill>
          <a:latin typeface="Arial" pitchFamily="34" charset="0"/>
        </a:defRPr>
      </a:lvl5pPr>
      <a:lvl6pPr marL="2054225" indent="-21431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Monotype Sorts" pitchFamily="2" charset="2"/>
        <a:buChar char="n"/>
        <a:defRPr sz="2400">
          <a:solidFill>
            <a:schemeClr val="tx1"/>
          </a:solidFill>
          <a:latin typeface="+mn-lt"/>
        </a:defRPr>
      </a:lvl6pPr>
      <a:lvl7pPr marL="2511425" indent="-21431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Monotype Sorts" pitchFamily="2" charset="2"/>
        <a:buChar char="n"/>
        <a:defRPr sz="2400">
          <a:solidFill>
            <a:schemeClr val="tx1"/>
          </a:solidFill>
          <a:latin typeface="+mn-lt"/>
        </a:defRPr>
      </a:lvl7pPr>
      <a:lvl8pPr marL="2968625" indent="-21431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Monotype Sorts" pitchFamily="2" charset="2"/>
        <a:buChar char="n"/>
        <a:defRPr sz="2400">
          <a:solidFill>
            <a:schemeClr val="tx1"/>
          </a:solidFill>
          <a:latin typeface="+mn-lt"/>
        </a:defRPr>
      </a:lvl8pPr>
      <a:lvl9pPr marL="3425825" indent="-21431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Monotype Sorts" pitchFamily="2" charset="2"/>
        <a:buChar char="n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gif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2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2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2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2.pn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Global </a:t>
            </a:r>
            <a:r>
              <a:rPr lang="en-US" dirty="0" err="1" smtClean="0"/>
              <a:t>Parametrization</a:t>
            </a:r>
            <a:r>
              <a:rPr lang="en-US" dirty="0" smtClean="0"/>
              <a:t> by Incremental Flattening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072350" y="3886200"/>
            <a:ext cx="9994900" cy="1752600"/>
          </a:xfrm>
        </p:spPr>
        <p:txBody>
          <a:bodyPr/>
          <a:lstStyle/>
          <a:p>
            <a:r>
              <a:rPr lang="en-US" b="1" dirty="0" err="1" smtClean="0"/>
              <a:t>Ashish</a:t>
            </a:r>
            <a:r>
              <a:rPr lang="en-US" b="1" dirty="0" smtClean="0"/>
              <a:t> Myles</a:t>
            </a:r>
          </a:p>
          <a:p>
            <a:r>
              <a:rPr lang="en-US" b="1" dirty="0" smtClean="0"/>
              <a:t>Denis </a:t>
            </a:r>
            <a:r>
              <a:rPr lang="en-US" b="1" dirty="0" err="1" smtClean="0"/>
              <a:t>Zorin</a:t>
            </a:r>
            <a:endParaRPr lang="en-US" b="1" dirty="0" smtClean="0"/>
          </a:p>
          <a:p>
            <a:r>
              <a:rPr lang="en-US" dirty="0" smtClean="0"/>
              <a:t>New York University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Flattening + curvature concentration</a:t>
            </a:r>
            <a:endParaRPr lang="en-US" dirty="0"/>
          </a:p>
        </p:txBody>
      </p:sp>
      <p:pic>
        <p:nvPicPr>
          <p:cNvPr id="4" name="Picture 3" descr="curv_hand_1987lef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6767" y="1371600"/>
            <a:ext cx="2125164" cy="3127248"/>
          </a:xfrm>
          <a:prstGeom prst="rect">
            <a:avLst/>
          </a:prstGeom>
        </p:spPr>
      </p:pic>
      <p:pic>
        <p:nvPicPr>
          <p:cNvPr id="5" name="Picture 4" descr="curv_hand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941" y="1371600"/>
            <a:ext cx="2124445" cy="3126192"/>
          </a:xfrm>
          <a:prstGeom prst="rect">
            <a:avLst/>
          </a:prstGeom>
        </p:spPr>
      </p:pic>
      <p:pic>
        <p:nvPicPr>
          <p:cNvPr id="6" name="Picture 5" descr="curv_hand_51lef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84635" y="1371600"/>
            <a:ext cx="2125164" cy="31272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04963" y="4924157"/>
            <a:ext cx="59346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Arial" pitchFamily="34" charset="0"/>
              </a:rPr>
              <a:t>Flattening + curvature concentration</a:t>
            </a:r>
            <a:endParaRPr lang="en-US" sz="2800" dirty="0">
              <a:latin typeface="Arial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701931" y="4752439"/>
            <a:ext cx="3748186" cy="2441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st_hand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190" y="1371600"/>
            <a:ext cx="2124445" cy="3126192"/>
          </a:xfrm>
          <a:prstGeom prst="rect">
            <a:avLst/>
          </a:prstGeom>
        </p:spPr>
      </p:pic>
      <p:pic>
        <p:nvPicPr>
          <p:cNvPr id="6" name="Picture 5" descr="curv_hand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74" y="1371600"/>
            <a:ext cx="2124445" cy="31261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Flattening + curvature concentration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37200" y="1336675"/>
            <a:ext cx="6261099" cy="4968875"/>
          </a:xfrm>
        </p:spPr>
        <p:txBody>
          <a:bodyPr/>
          <a:lstStyle/>
          <a:p>
            <a:r>
              <a:rPr lang="en-US" sz="2400" b="1" dirty="0" smtClean="0"/>
              <a:t>Flattening algorithm</a:t>
            </a:r>
            <a:br>
              <a:rPr lang="en-US" sz="2400" b="1" dirty="0" smtClean="0"/>
            </a:br>
            <a:endParaRPr lang="en-US" sz="2400" b="1" dirty="0" smtClean="0"/>
          </a:p>
          <a:p>
            <a:r>
              <a:rPr lang="en-US" sz="2400" dirty="0" smtClean="0"/>
              <a:t>Repeat until (curvature concentrated)</a:t>
            </a: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n-US" sz="2400" dirty="0" smtClean="0"/>
              <a:t>Flatten all points with curvature within </a:t>
            </a:r>
            <a:r>
              <a:rPr lang="el-GR" sz="2400" dirty="0" smtClean="0"/>
              <a:t>ε</a:t>
            </a:r>
            <a:endParaRPr lang="en-US" sz="2400" dirty="0" smtClean="0"/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n-US" sz="2400" dirty="0" smtClean="0"/>
              <a:t>Redistribute curvature to unconstrained points minimizing distortion </a:t>
            </a: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n-US" sz="2400" dirty="0" smtClean="0"/>
              <a:t>Increment </a:t>
            </a:r>
            <a:r>
              <a:rPr lang="el-GR" sz="2400" dirty="0" smtClean="0"/>
              <a:t>ε</a:t>
            </a:r>
            <a:endParaRPr lang="en-US" sz="2400" dirty="0" smtClean="0"/>
          </a:p>
          <a:p>
            <a:pPr>
              <a:buClr>
                <a:schemeClr val="accent1"/>
              </a:buClr>
            </a:pPr>
            <a:r>
              <a:rPr lang="el-GR" sz="2400" dirty="0" smtClean="0"/>
              <a:t> 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806953" y="4572000"/>
            <a:ext cx="14863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itchFamily="34" charset="0"/>
              </a:rPr>
              <a:t>Gaussian</a:t>
            </a:r>
            <a:br>
              <a:rPr lang="en-US" sz="2400" dirty="0" smtClean="0">
                <a:latin typeface="Arial" pitchFamily="34" charset="0"/>
              </a:rPr>
            </a:br>
            <a:r>
              <a:rPr lang="en-US" sz="2400" dirty="0" smtClean="0">
                <a:latin typeface="Arial" pitchFamily="34" charset="0"/>
              </a:rPr>
              <a:t>curvature</a:t>
            </a:r>
            <a:endParaRPr lang="en-US" sz="2400" dirty="0">
              <a:latin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74168" y="4572000"/>
            <a:ext cx="1435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itchFamily="34" charset="0"/>
              </a:rPr>
              <a:t>distortion</a:t>
            </a:r>
            <a:endParaRPr lang="en-US" sz="2400" dirty="0">
              <a:latin typeface="Arial" pitchFamily="34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69791" y="1789627"/>
            <a:ext cx="898122" cy="2520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Rounding + </a:t>
            </a:r>
            <a:r>
              <a:rPr lang="en-US" dirty="0" err="1" smtClean="0"/>
              <a:t>parametrization</a:t>
            </a:r>
            <a:endParaRPr lang="en-US" dirty="0"/>
          </a:p>
        </p:txBody>
      </p:sp>
      <p:pic>
        <p:nvPicPr>
          <p:cNvPr id="4" name="Picture 3" descr="hand4k_flatten_coll_round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41794" y="1371600"/>
            <a:ext cx="2194290" cy="3127248"/>
          </a:xfrm>
          <a:prstGeom prst="rect">
            <a:avLst/>
          </a:prstGeom>
        </p:spPr>
      </p:pic>
      <p:pic>
        <p:nvPicPr>
          <p:cNvPr id="5" name="Picture 4" descr="hand4k_mi_flatten_coll_cone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4096" y="1371600"/>
            <a:ext cx="2167324" cy="3127248"/>
          </a:xfrm>
          <a:prstGeom prst="rect">
            <a:avLst/>
          </a:prstGeom>
        </p:spPr>
      </p:pic>
      <p:pic>
        <p:nvPicPr>
          <p:cNvPr id="6" name="Picture 5" descr="curv_hand_51lef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6072" y="1371600"/>
            <a:ext cx="2125164" cy="31272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7252" y="4572000"/>
            <a:ext cx="16225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itchFamily="34" charset="0"/>
              </a:rPr>
              <a:t>Isolated</a:t>
            </a:r>
            <a:br>
              <a:rPr lang="en-US" sz="2400" dirty="0" smtClean="0">
                <a:latin typeface="Arial" pitchFamily="34" charset="0"/>
              </a:rPr>
            </a:br>
            <a:r>
              <a:rPr lang="en-US" sz="2400" dirty="0" smtClean="0">
                <a:latin typeface="Arial" pitchFamily="34" charset="0"/>
              </a:rPr>
              <a:t>curvatures</a:t>
            </a:r>
            <a:endParaRPr lang="en-US" sz="2400" dirty="0">
              <a:latin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71965" y="4572000"/>
            <a:ext cx="16225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itchFamily="34" charset="0"/>
              </a:rPr>
              <a:t>Rounded</a:t>
            </a:r>
            <a:br>
              <a:rPr lang="en-US" sz="2400" dirty="0" smtClean="0">
                <a:latin typeface="Arial" pitchFamily="34" charset="0"/>
              </a:rPr>
            </a:br>
            <a:r>
              <a:rPr lang="en-US" sz="2400" dirty="0" smtClean="0">
                <a:latin typeface="Arial" pitchFamily="34" charset="0"/>
              </a:rPr>
              <a:t>curvatures</a:t>
            </a:r>
            <a:endParaRPr lang="en-US" sz="2400" dirty="0">
              <a:latin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56240" y="4572000"/>
            <a:ext cx="23086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itchFamily="34" charset="0"/>
              </a:rPr>
              <a:t>Seamless</a:t>
            </a:r>
            <a:br>
              <a:rPr lang="en-US" sz="2400" dirty="0" smtClean="0">
                <a:latin typeface="Arial" pitchFamily="34" charset="0"/>
              </a:rPr>
            </a:br>
            <a:r>
              <a:rPr lang="en-US" sz="2400" dirty="0" err="1" smtClean="0">
                <a:latin typeface="Arial" pitchFamily="34" charset="0"/>
              </a:rPr>
              <a:t>parametrization</a:t>
            </a:r>
            <a:endParaRPr lang="en-US" sz="2400" dirty="0">
              <a:latin typeface="Arial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384800" y="1426464"/>
            <a:ext cx="6413499" cy="4968875"/>
          </a:xfrm>
          <a:prstGeom prst="rect">
            <a:avLst/>
          </a:prstGeom>
        </p:spPr>
        <p:txBody>
          <a:bodyPr/>
          <a:lstStyle/>
          <a:p>
            <a:pPr marL="231775" marR="0" lvl="0" indent="-231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936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Rounding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936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algo</a:t>
            </a:r>
            <a:r>
              <a:rPr lang="en-US" sz="2400" b="1" kern="0" dirty="0" err="1" smtClean="0">
                <a:latin typeface="Arial" pitchFamily="34" charset="0"/>
              </a:rPr>
              <a:t>rithm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936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/>
            </a:r>
            <a:b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936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</a:b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09368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231775" marR="0" lvl="0" indent="-231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936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Repeat until (all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936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curv</a:t>
            </a:r>
            <a:r>
              <a:rPr lang="en-US" sz="2400" kern="0" dirty="0" err="1" smtClean="0">
                <a:latin typeface="Arial" pitchFamily="34" charset="0"/>
              </a:rPr>
              <a:t>ature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936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rounded)</a:t>
            </a:r>
          </a:p>
          <a:p>
            <a:pPr marL="457200" lvl="0" indent="-457200" algn="l" eaLnBrk="1" hangingPunct="1">
              <a:buClr>
                <a:schemeClr val="tx1"/>
              </a:buClr>
              <a:buSzTx/>
              <a:buFont typeface="+mj-lt"/>
              <a:buAutoNum type="arabicPeriod"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936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Round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936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curv</a:t>
            </a:r>
            <a:r>
              <a:rPr lang="en-US" sz="2400" kern="0" dirty="0" err="1" smtClean="0">
                <a:latin typeface="Arial" pitchFamily="34" charset="0"/>
              </a:rPr>
              <a:t>ature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936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closest to multiple of </a:t>
            </a:r>
            <a:r>
              <a:rPr lang="el-GR" sz="2400" b="1" dirty="0" smtClean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/2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9368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936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Redistribute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936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curv</a:t>
            </a:r>
            <a:r>
              <a:rPr lang="en-US" sz="2400" kern="0" dirty="0" err="1" smtClean="0">
                <a:latin typeface="Arial" pitchFamily="34" charset="0"/>
              </a:rPr>
              <a:t>ature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936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to unconstrained points minimizing distortion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endParaRPr lang="en-US" sz="2400" kern="0" dirty="0" smtClean="0">
              <a:latin typeface="Arial" pitchFamily="34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936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Result: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936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flat surface with rounded cones</a:t>
            </a:r>
          </a:p>
        </p:txBody>
      </p:sp>
      <p:pic>
        <p:nvPicPr>
          <p:cNvPr id="11" name="Picture 10" descr="hand4k_mi_flatten_36cone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6962" y="1371600"/>
            <a:ext cx="2174678" cy="312724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88432" y="4572000"/>
            <a:ext cx="1486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itchFamily="34" charset="0"/>
              </a:rPr>
              <a:t>Distortion</a:t>
            </a:r>
            <a:endParaRPr lang="en-US" sz="2400" dirty="0">
              <a:latin typeface="Arial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213939" y="5456416"/>
            <a:ext cx="2390310" cy="748409"/>
            <a:chOff x="3619502" y="5165795"/>
            <a:chExt cx="1591841" cy="498406"/>
          </a:xfrm>
        </p:grpSpPr>
        <p:sp>
          <p:nvSpPr>
            <p:cNvPr id="14" name="Oval 13"/>
            <p:cNvSpPr/>
            <p:nvPr/>
          </p:nvSpPr>
          <p:spPr bwMode="auto">
            <a:xfrm>
              <a:off x="3715418" y="5210245"/>
              <a:ext cx="171450" cy="171450"/>
            </a:xfrm>
            <a:prstGeom prst="ellipse">
              <a:avLst/>
            </a:prstGeom>
            <a:solidFill>
              <a:srgbClr val="C8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rgbClr val="093680"/>
                  </a:solidFill>
                  <a:effectLst/>
                  <a:latin typeface="Arial" pitchFamily="34" charset="0"/>
                </a:rPr>
                <a:t>    valence 3 cone</a:t>
              </a: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3717925" y="5422970"/>
              <a:ext cx="171450" cy="171450"/>
            </a:xfrm>
            <a:prstGeom prst="ellipse">
              <a:avLst/>
            </a:prstGeom>
            <a:solidFill>
              <a:srgbClr val="0000C8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227013" indent="-227013" algn="l"/>
              <a:r>
                <a:rPr lang="en-US" sz="2000" dirty="0" smtClean="0">
                  <a:latin typeface="Arial" pitchFamily="34" charset="0"/>
                </a:rPr>
                <a:t>    valence 5 cone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93680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3619502" y="5165795"/>
              <a:ext cx="1591841" cy="498406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93680"/>
                </a:solidFill>
                <a:effectLst/>
                <a:latin typeface="Arial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700347" y="5459021"/>
            <a:ext cx="2521073" cy="748409"/>
            <a:chOff x="3619503" y="5165795"/>
            <a:chExt cx="1678923" cy="498406"/>
          </a:xfrm>
        </p:grpSpPr>
        <p:sp>
          <p:nvSpPr>
            <p:cNvPr id="18" name="Oval 17"/>
            <p:cNvSpPr/>
            <p:nvPr/>
          </p:nvSpPr>
          <p:spPr bwMode="auto">
            <a:xfrm>
              <a:off x="3715418" y="5210245"/>
              <a:ext cx="171450" cy="171450"/>
            </a:xfrm>
            <a:prstGeom prst="ellipse">
              <a:avLst/>
            </a:prstGeom>
            <a:solidFill>
              <a:srgbClr val="C8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227013" indent="-227013" algn="l"/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rgbClr val="093680"/>
                  </a:solidFill>
                  <a:effectLst/>
                  <a:latin typeface="Arial" pitchFamily="34" charset="0"/>
                </a:rPr>
                <a:t>    curvature  </a:t>
              </a:r>
              <a:r>
                <a:rPr lang="el-GR" sz="28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π</a:t>
              </a:r>
              <a:r>
                <a:rPr lang="en-US" sz="28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/2</a:t>
              </a:r>
              <a:endParaRPr lang="en-US" sz="2000" b="1" dirty="0" smtClean="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3717925" y="5422970"/>
              <a:ext cx="171450" cy="171450"/>
            </a:xfrm>
            <a:prstGeom prst="ellipse">
              <a:avLst/>
            </a:prstGeom>
            <a:solidFill>
              <a:srgbClr val="0000C8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227013" indent="-227013" algn="l"/>
              <a:r>
                <a:rPr lang="en-US" sz="2000" dirty="0" smtClean="0">
                  <a:latin typeface="Arial" pitchFamily="34" charset="0"/>
                </a:rPr>
                <a:t>    curvature  </a:t>
              </a:r>
              <a:r>
                <a:rPr lang="en-US" sz="28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–</a:t>
              </a:r>
              <a:r>
                <a:rPr lang="el-GR" sz="28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π</a:t>
              </a:r>
              <a:r>
                <a:rPr lang="en-US" sz="28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/2</a:t>
              </a:r>
              <a:r>
                <a:rPr lang="en-US" sz="2000" dirty="0" smtClean="0">
                  <a:latin typeface="Arial" pitchFamily="34" charset="0"/>
                </a:rPr>
                <a:t> 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93680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3619503" y="5165795"/>
              <a:ext cx="1678923" cy="498406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93680"/>
                </a:solidFill>
                <a:effectLst/>
                <a:latin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uiExpand="1" build="p"/>
      <p:bldP spid="10" grpId="1" uiExpand="1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hand4k_mi_flatten_36con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722" y="2332419"/>
            <a:ext cx="2708809" cy="3895344"/>
          </a:xfrm>
          <a:prstGeom prst="rect">
            <a:avLst/>
          </a:prstGeom>
        </p:spPr>
      </p:pic>
      <p:pic>
        <p:nvPicPr>
          <p:cNvPr id="6" name="Picture 5" descr="curv_hand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4658" y="2332736"/>
            <a:ext cx="2647132" cy="3895344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457200" y="1468613"/>
            <a:ext cx="5435600" cy="639763"/>
          </a:xfrm>
        </p:spPr>
        <p:txBody>
          <a:bodyPr anchor="t"/>
          <a:lstStyle/>
          <a:p>
            <a:r>
              <a:rPr lang="en-US" dirty="0" smtClean="0"/>
              <a:t>1. What is the distortion measure?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3"/>
          </p:nvPr>
        </p:nvSpPr>
        <p:spPr>
          <a:xfrm>
            <a:off x="6146801" y="1468613"/>
            <a:ext cx="5473700" cy="639763"/>
          </a:xfrm>
        </p:spPr>
        <p:txBody>
          <a:bodyPr anchor="t"/>
          <a:lstStyle/>
          <a:p>
            <a:r>
              <a:rPr lang="en-US" dirty="0" smtClean="0"/>
              <a:t>2. How to efficiently redistribute</a:t>
            </a:r>
            <a:br>
              <a:rPr lang="en-US" dirty="0" smtClean="0"/>
            </a:br>
            <a:r>
              <a:rPr lang="en-US" dirty="0" smtClean="0"/>
              <a:t>    curvature to minimize distortion?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Parametrization</a:t>
            </a:r>
            <a:r>
              <a:rPr lang="en-US" dirty="0" smtClean="0"/>
              <a:t> types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41617" y="3135840"/>
            <a:ext cx="3278883" cy="904851"/>
          </a:xfr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Conformal</a:t>
            </a:r>
          </a:p>
          <a:p>
            <a:pPr algn="ctr"/>
            <a:r>
              <a:rPr lang="en-US" dirty="0" smtClean="0"/>
              <a:t>(angle-preserving)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8683509" y="4917318"/>
            <a:ext cx="1831885" cy="461653"/>
          </a:xfr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Isometric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624808" y="1920868"/>
            <a:ext cx="2597374" cy="461653"/>
          </a:xfrm>
        </p:spPr>
        <p:txBody>
          <a:bodyPr wrap="square">
            <a:spAutoFit/>
          </a:bodyPr>
          <a:lstStyle/>
          <a:p>
            <a:r>
              <a:rPr lang="en-US" dirty="0" smtClean="0"/>
              <a:t>Area-preserving</a:t>
            </a:r>
          </a:p>
        </p:txBody>
      </p:sp>
      <p:pic>
        <p:nvPicPr>
          <p:cNvPr id="9" name="Picture 8" descr="map_conforma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00338" y="3016446"/>
            <a:ext cx="1782877" cy="1062201"/>
          </a:xfrm>
          <a:prstGeom prst="rect">
            <a:avLst/>
          </a:prstGeom>
        </p:spPr>
      </p:pic>
      <p:pic>
        <p:nvPicPr>
          <p:cNvPr id="10" name="Picture 9" descr="map_equiarea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67981" y="1417639"/>
            <a:ext cx="1756829" cy="1319792"/>
          </a:xfrm>
          <a:prstGeom prst="rect">
            <a:avLst/>
          </a:prstGeom>
        </p:spPr>
      </p:pic>
      <p:pic>
        <p:nvPicPr>
          <p:cNvPr id="11" name="Picture 10" descr="map_inpu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1479" y="4389120"/>
            <a:ext cx="1325581" cy="1325581"/>
          </a:xfrm>
          <a:prstGeom prst="rect">
            <a:avLst/>
          </a:prstGeom>
        </p:spPr>
      </p:pic>
      <p:pic>
        <p:nvPicPr>
          <p:cNvPr id="12" name="Picture 11" descr="map_inpu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34296">
            <a:off x="7112954" y="4634094"/>
            <a:ext cx="1325581" cy="1325581"/>
          </a:xfrm>
          <a:prstGeom prst="rect">
            <a:avLst/>
          </a:prstGeom>
        </p:spPr>
      </p:pic>
      <p:sp>
        <p:nvSpPr>
          <p:cNvPr id="24" name="Content Placeholder 2"/>
          <p:cNvSpPr>
            <a:spLocks noGrp="1"/>
          </p:cNvSpPr>
          <p:nvPr>
            <p:ph sz="half" idx="2"/>
          </p:nvPr>
        </p:nvSpPr>
        <p:spPr>
          <a:xfrm>
            <a:off x="3406679" y="4038221"/>
            <a:ext cx="1851538" cy="350899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b="1" dirty="0" smtClean="0"/>
              <a:t>Input</a:t>
            </a:r>
          </a:p>
        </p:txBody>
      </p:sp>
      <p:cxnSp>
        <p:nvCxnSpPr>
          <p:cNvPr id="67" name="Shape 66"/>
          <p:cNvCxnSpPr>
            <a:stCxn id="11" idx="3"/>
            <a:endCxn id="10" idx="1"/>
          </p:cNvCxnSpPr>
          <p:nvPr/>
        </p:nvCxnSpPr>
        <p:spPr bwMode="auto">
          <a:xfrm flipV="1">
            <a:off x="5017060" y="2077536"/>
            <a:ext cx="1850921" cy="2974377"/>
          </a:xfrm>
          <a:prstGeom prst="curvedConnector3">
            <a:avLst>
              <a:gd name="adj1" fmla="val 38061"/>
            </a:avLst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28" name="Group 27"/>
          <p:cNvGrpSpPr/>
          <p:nvPr/>
        </p:nvGrpSpPr>
        <p:grpSpPr>
          <a:xfrm>
            <a:off x="1930837" y="1417639"/>
            <a:ext cx="3762323" cy="2170627"/>
            <a:chOff x="1930837" y="1417639"/>
            <a:chExt cx="3762323" cy="2170627"/>
          </a:xfrm>
        </p:grpSpPr>
        <p:pic>
          <p:nvPicPr>
            <p:cNvPr id="50" name="Picture 49" descr="julius_flat_surf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30837" y="1417639"/>
              <a:ext cx="1475842" cy="2170627"/>
            </a:xfrm>
            <a:prstGeom prst="rect">
              <a:avLst/>
            </a:prstGeom>
          </p:spPr>
        </p:pic>
        <p:pic>
          <p:nvPicPr>
            <p:cNvPr id="49" name="Picture 48" descr="julius_flat_domain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52400" y="1695334"/>
              <a:ext cx="1740760" cy="1793001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3550540" y="1876324"/>
              <a:ext cx="2872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dirty="0" smtClean="0">
                  <a:latin typeface="Times New Roman" pitchFamily="18" charset="0"/>
                  <a:ea typeface="DejaVu Serif" pitchFamily="18" charset="0"/>
                  <a:cs typeface="Times New Roman" pitchFamily="18" charset="0"/>
                </a:rPr>
                <a:t>f</a:t>
              </a:r>
              <a:endParaRPr lang="en-US" sz="2400" b="1" i="1" dirty="0">
                <a:latin typeface="Times New Roman" pitchFamily="18" charset="0"/>
                <a:ea typeface="DejaVu Serif" pitchFamily="18" charset="0"/>
                <a:cs typeface="Times New Roman" pitchFamily="18" charset="0"/>
              </a:endParaRPr>
            </a:p>
          </p:txBody>
        </p:sp>
        <p:sp>
          <p:nvSpPr>
            <p:cNvPr id="58" name="Freeform 57"/>
            <p:cNvSpPr/>
            <p:nvPr/>
          </p:nvSpPr>
          <p:spPr bwMode="auto">
            <a:xfrm>
              <a:off x="2932514" y="2879319"/>
              <a:ext cx="1719065" cy="338554"/>
            </a:xfrm>
            <a:custGeom>
              <a:avLst/>
              <a:gdLst>
                <a:gd name="connsiteX0" fmla="*/ 0 w 2295525"/>
                <a:gd name="connsiteY0" fmla="*/ 61912 h 658019"/>
                <a:gd name="connsiteX1" fmla="*/ 919162 w 2295525"/>
                <a:gd name="connsiteY1" fmla="*/ 647700 h 658019"/>
                <a:gd name="connsiteX2" fmla="*/ 2295525 w 2295525"/>
                <a:gd name="connsiteY2" fmla="*/ 0 h 658019"/>
                <a:gd name="connsiteX0" fmla="*/ 0 w 2645986"/>
                <a:gd name="connsiteY0" fmla="*/ 0 h 2667182"/>
                <a:gd name="connsiteX1" fmla="*/ 1269623 w 2645986"/>
                <a:gd name="connsiteY1" fmla="*/ 2378684 h 2667182"/>
                <a:gd name="connsiteX2" fmla="*/ 2645986 w 2645986"/>
                <a:gd name="connsiteY2" fmla="*/ 1730984 h 2667182"/>
                <a:gd name="connsiteX0" fmla="*/ 0 w 2524941"/>
                <a:gd name="connsiteY0" fmla="*/ 0 h 2300008"/>
                <a:gd name="connsiteX1" fmla="*/ 1148578 w 2524941"/>
                <a:gd name="connsiteY1" fmla="*/ 2063964 h 2300008"/>
                <a:gd name="connsiteX2" fmla="*/ 2524941 w 2524941"/>
                <a:gd name="connsiteY2" fmla="*/ 1416264 h 2300008"/>
                <a:gd name="connsiteX0" fmla="*/ 0 w 2524941"/>
                <a:gd name="connsiteY0" fmla="*/ 0 h 2300008"/>
                <a:gd name="connsiteX1" fmla="*/ 1148578 w 2524941"/>
                <a:gd name="connsiteY1" fmla="*/ 2063964 h 2300008"/>
                <a:gd name="connsiteX2" fmla="*/ 2524941 w 2524941"/>
                <a:gd name="connsiteY2" fmla="*/ 1416264 h 2300008"/>
                <a:gd name="connsiteX0" fmla="*/ 0 w 2311376"/>
                <a:gd name="connsiteY0" fmla="*/ 0 h 2211558"/>
                <a:gd name="connsiteX1" fmla="*/ 1148578 w 2311376"/>
                <a:gd name="connsiteY1" fmla="*/ 2063964 h 2211558"/>
                <a:gd name="connsiteX2" fmla="*/ 2311376 w 2311376"/>
                <a:gd name="connsiteY2" fmla="*/ 885560 h 2211558"/>
                <a:gd name="connsiteX0" fmla="*/ 0 w 2311376"/>
                <a:gd name="connsiteY0" fmla="*/ 0 h 2211556"/>
                <a:gd name="connsiteX1" fmla="*/ 1148578 w 2311376"/>
                <a:gd name="connsiteY1" fmla="*/ 2063964 h 2211556"/>
                <a:gd name="connsiteX2" fmla="*/ 2311376 w 2311376"/>
                <a:gd name="connsiteY2" fmla="*/ 885560 h 2211556"/>
                <a:gd name="connsiteX0" fmla="*/ 0 w 2311376"/>
                <a:gd name="connsiteY0" fmla="*/ 0 h 2534097"/>
                <a:gd name="connsiteX1" fmla="*/ 1148578 w 2311376"/>
                <a:gd name="connsiteY1" fmla="*/ 2063964 h 2534097"/>
                <a:gd name="connsiteX2" fmla="*/ 2311376 w 2311376"/>
                <a:gd name="connsiteY2" fmla="*/ 1660020 h 2534097"/>
                <a:gd name="connsiteX0" fmla="*/ 0 w 2265264"/>
                <a:gd name="connsiteY0" fmla="*/ 110850 h 1546808"/>
                <a:gd name="connsiteX1" fmla="*/ 1102466 w 2265264"/>
                <a:gd name="connsiteY1" fmla="*/ 403944 h 1546808"/>
                <a:gd name="connsiteX2" fmla="*/ 2265264 w 2265264"/>
                <a:gd name="connsiteY2" fmla="*/ 0 h 1546808"/>
                <a:gd name="connsiteX0" fmla="*/ 0 w 2265264"/>
                <a:gd name="connsiteY0" fmla="*/ 110850 h 874078"/>
                <a:gd name="connsiteX1" fmla="*/ 1102466 w 2265264"/>
                <a:gd name="connsiteY1" fmla="*/ 403944 h 874078"/>
                <a:gd name="connsiteX2" fmla="*/ 2265264 w 2265264"/>
                <a:gd name="connsiteY2" fmla="*/ 0 h 874078"/>
                <a:gd name="connsiteX0" fmla="*/ 0 w 2265264"/>
                <a:gd name="connsiteY0" fmla="*/ 110850 h 1032312"/>
                <a:gd name="connsiteX1" fmla="*/ 1139933 w 2265264"/>
                <a:gd name="connsiteY1" fmla="*/ 1013836 h 1032312"/>
                <a:gd name="connsiteX2" fmla="*/ 2265264 w 2265264"/>
                <a:gd name="connsiteY2" fmla="*/ 0 h 1032312"/>
                <a:gd name="connsiteX0" fmla="*/ 0 w 2265264"/>
                <a:gd name="connsiteY0" fmla="*/ 215757 h 1049795"/>
                <a:gd name="connsiteX1" fmla="*/ 1139933 w 2265264"/>
                <a:gd name="connsiteY1" fmla="*/ 1013836 h 1049795"/>
                <a:gd name="connsiteX2" fmla="*/ 2265264 w 2265264"/>
                <a:gd name="connsiteY2" fmla="*/ 0 h 1049795"/>
                <a:gd name="connsiteX0" fmla="*/ 0 w 2265264"/>
                <a:gd name="connsiteY0" fmla="*/ 215757 h 1049795"/>
                <a:gd name="connsiteX1" fmla="*/ 1139933 w 2265264"/>
                <a:gd name="connsiteY1" fmla="*/ 1013836 h 1049795"/>
                <a:gd name="connsiteX2" fmla="*/ 2265264 w 2265264"/>
                <a:gd name="connsiteY2" fmla="*/ 0 h 1049795"/>
                <a:gd name="connsiteX0" fmla="*/ 0 w 1973269"/>
                <a:gd name="connsiteY0" fmla="*/ 215757 h 1049795"/>
                <a:gd name="connsiteX1" fmla="*/ 1139933 w 1973269"/>
                <a:gd name="connsiteY1" fmla="*/ 1013836 h 1049795"/>
                <a:gd name="connsiteX2" fmla="*/ 1973269 w 1973269"/>
                <a:gd name="connsiteY2" fmla="*/ 0 h 1049795"/>
                <a:gd name="connsiteX0" fmla="*/ 0 w 1973269"/>
                <a:gd name="connsiteY0" fmla="*/ 215757 h 1049795"/>
                <a:gd name="connsiteX1" fmla="*/ 1139933 w 1973269"/>
                <a:gd name="connsiteY1" fmla="*/ 1013836 h 1049795"/>
                <a:gd name="connsiteX2" fmla="*/ 1973269 w 1973269"/>
                <a:gd name="connsiteY2" fmla="*/ 0 h 1049795"/>
                <a:gd name="connsiteX0" fmla="*/ 0 w 1973269"/>
                <a:gd name="connsiteY0" fmla="*/ 1 h 958725"/>
                <a:gd name="connsiteX1" fmla="*/ 1139933 w 1973269"/>
                <a:gd name="connsiteY1" fmla="*/ 798080 h 958725"/>
                <a:gd name="connsiteX2" fmla="*/ 1973269 w 1973269"/>
                <a:gd name="connsiteY2" fmla="*/ 84647 h 958725"/>
                <a:gd name="connsiteX0" fmla="*/ 0 w 1973269"/>
                <a:gd name="connsiteY0" fmla="*/ 1 h 958725"/>
                <a:gd name="connsiteX1" fmla="*/ 1139933 w 1973269"/>
                <a:gd name="connsiteY1" fmla="*/ 798080 h 958725"/>
                <a:gd name="connsiteX2" fmla="*/ 1973269 w 1973269"/>
                <a:gd name="connsiteY2" fmla="*/ 84647 h 958725"/>
                <a:gd name="connsiteX0" fmla="*/ 0 w 1973269"/>
                <a:gd name="connsiteY0" fmla="*/ 1 h 958725"/>
                <a:gd name="connsiteX1" fmla="*/ 1002514 w 1973269"/>
                <a:gd name="connsiteY1" fmla="*/ 798080 h 958725"/>
                <a:gd name="connsiteX2" fmla="*/ 1973269 w 1973269"/>
                <a:gd name="connsiteY2" fmla="*/ 84647 h 958725"/>
                <a:gd name="connsiteX0" fmla="*/ 0 w 1973269"/>
                <a:gd name="connsiteY0" fmla="*/ 1 h 84647"/>
                <a:gd name="connsiteX1" fmla="*/ 1973269 w 1973269"/>
                <a:gd name="connsiteY1" fmla="*/ 84647 h 84647"/>
                <a:gd name="connsiteX0" fmla="*/ 0 w 1973269"/>
                <a:gd name="connsiteY0" fmla="*/ 1 h 1535823"/>
                <a:gd name="connsiteX1" fmla="*/ 1973269 w 1973269"/>
                <a:gd name="connsiteY1" fmla="*/ 84647 h 1535823"/>
                <a:gd name="connsiteX0" fmla="*/ 0 w 1973269"/>
                <a:gd name="connsiteY0" fmla="*/ 1 h 1535823"/>
                <a:gd name="connsiteX1" fmla="*/ 1973269 w 1973269"/>
                <a:gd name="connsiteY1" fmla="*/ 84647 h 1535823"/>
                <a:gd name="connsiteX0" fmla="*/ 0 w 1973269"/>
                <a:gd name="connsiteY0" fmla="*/ 1 h 1535823"/>
                <a:gd name="connsiteX1" fmla="*/ 1973269 w 1973269"/>
                <a:gd name="connsiteY1" fmla="*/ 84647 h 1535823"/>
                <a:gd name="connsiteX0" fmla="*/ 0 w 1973269"/>
                <a:gd name="connsiteY0" fmla="*/ 1 h 1535823"/>
                <a:gd name="connsiteX1" fmla="*/ 1973269 w 1973269"/>
                <a:gd name="connsiteY1" fmla="*/ 84647 h 1535823"/>
                <a:gd name="connsiteX0" fmla="*/ 0 w 1973269"/>
                <a:gd name="connsiteY0" fmla="*/ 787003 h 1796543"/>
                <a:gd name="connsiteX1" fmla="*/ 1973269 w 1973269"/>
                <a:gd name="connsiteY1" fmla="*/ 0 h 1796543"/>
                <a:gd name="connsiteX0" fmla="*/ 0 w 2069957"/>
                <a:gd name="connsiteY0" fmla="*/ 169299 h 1451176"/>
                <a:gd name="connsiteX1" fmla="*/ 2069957 w 2069957"/>
                <a:gd name="connsiteY1" fmla="*/ 0 h 1451176"/>
                <a:gd name="connsiteX0" fmla="*/ 0 w 1839560"/>
                <a:gd name="connsiteY0" fmla="*/ 169299 h 1451176"/>
                <a:gd name="connsiteX1" fmla="*/ 1839560 w 1839560"/>
                <a:gd name="connsiteY1" fmla="*/ 0 h 1451176"/>
                <a:gd name="connsiteX0" fmla="*/ 0 w 1720391"/>
                <a:gd name="connsiteY0" fmla="*/ 169299 h 1451176"/>
                <a:gd name="connsiteX1" fmla="*/ 1720391 w 1720391"/>
                <a:gd name="connsiteY1" fmla="*/ 0 h 1451176"/>
                <a:gd name="connsiteX0" fmla="*/ 0 w 1823672"/>
                <a:gd name="connsiteY0" fmla="*/ 169299 h 1451176"/>
                <a:gd name="connsiteX1" fmla="*/ 1823672 w 1823672"/>
                <a:gd name="connsiteY1" fmla="*/ 0 h 1451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3672" h="1451176">
                  <a:moveTo>
                    <a:pt x="0" y="169299"/>
                  </a:moveTo>
                  <a:cubicBezTo>
                    <a:pt x="446750" y="1178839"/>
                    <a:pt x="1142082" y="1451176"/>
                    <a:pt x="1823672" y="0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93680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458311" y="3105494"/>
              <a:ext cx="4700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Times New Roman" pitchFamily="18" charset="0"/>
                  <a:ea typeface="DejaVu Serif" pitchFamily="18" charset="0"/>
                  <a:cs typeface="Times New Roman" pitchFamily="18" charset="0"/>
                </a:rPr>
                <a:t>∇</a:t>
              </a:r>
              <a:r>
                <a:rPr lang="en-US" sz="2400" b="1" i="1" dirty="0" smtClean="0">
                  <a:latin typeface="Times New Roman" pitchFamily="18" charset="0"/>
                  <a:ea typeface="DejaVu Serif" pitchFamily="18" charset="0"/>
                  <a:cs typeface="Times New Roman" pitchFamily="18" charset="0"/>
                </a:rPr>
                <a:t>f</a:t>
              </a:r>
              <a:endParaRPr lang="en-US" sz="2400" b="1" i="1" dirty="0">
                <a:latin typeface="Times New Roman" pitchFamily="18" charset="0"/>
                <a:ea typeface="DejaVu Serif" pitchFamily="18" charset="0"/>
                <a:cs typeface="Times New Roman" pitchFamily="18" charset="0"/>
              </a:endParaRPr>
            </a:p>
          </p:txBody>
        </p:sp>
        <p:sp>
          <p:nvSpPr>
            <p:cNvPr id="60" name="Right Arrow 59"/>
            <p:cNvSpPr/>
            <p:nvPr/>
          </p:nvSpPr>
          <p:spPr bwMode="auto">
            <a:xfrm>
              <a:off x="3492590" y="2289968"/>
              <a:ext cx="397777" cy="340923"/>
            </a:xfrm>
            <a:prstGeom prst="rightArrow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93680"/>
                </a:solidFill>
                <a:effectLst/>
                <a:latin typeface="Arial" pitchFamily="34" charset="0"/>
              </a:endParaRP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4651580" y="2661090"/>
              <a:ext cx="205339" cy="205311"/>
              <a:chOff x="8091158" y="4011332"/>
              <a:chExt cx="235853" cy="237584"/>
            </a:xfrm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grpSpPr>
          <p:cxnSp>
            <p:nvCxnSpPr>
              <p:cNvPr id="56" name="Straight Arrow Connector 55"/>
              <p:cNvCxnSpPr/>
              <p:nvPr/>
            </p:nvCxnSpPr>
            <p:spPr bwMode="auto">
              <a:xfrm rot="5400000" flipH="1" flipV="1">
                <a:off x="7973287" y="4129203"/>
                <a:ext cx="235744" cy="1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accent2">
                    <a:lumMod val="75000"/>
                  </a:schemeClr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57" name="Straight Arrow Connector 56"/>
              <p:cNvCxnSpPr/>
              <p:nvPr/>
            </p:nvCxnSpPr>
            <p:spPr bwMode="auto">
              <a:xfrm>
                <a:off x="8091170" y="4247078"/>
                <a:ext cx="235841" cy="1838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accent2">
                    <a:lumMod val="75000"/>
                  </a:schemeClr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52" name="Group 51"/>
            <p:cNvGrpSpPr/>
            <p:nvPr/>
          </p:nvGrpSpPr>
          <p:grpSpPr>
            <a:xfrm>
              <a:off x="2721411" y="2400303"/>
              <a:ext cx="362972" cy="458360"/>
              <a:chOff x="5348864" y="3076061"/>
              <a:chExt cx="643757" cy="530412"/>
            </a:xfrm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grpSpPr>
          <p:cxnSp>
            <p:nvCxnSpPr>
              <p:cNvPr id="53" name="Straight Arrow Connector 52"/>
              <p:cNvCxnSpPr/>
              <p:nvPr/>
            </p:nvCxnSpPr>
            <p:spPr bwMode="auto">
              <a:xfrm rot="5400000" flipH="1" flipV="1">
                <a:off x="5144422" y="3280507"/>
                <a:ext cx="489142" cy="80249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accent2">
                    <a:lumMod val="75000"/>
                  </a:schemeClr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54" name="Straight Arrow Connector 53"/>
              <p:cNvCxnSpPr/>
              <p:nvPr/>
            </p:nvCxnSpPr>
            <p:spPr bwMode="auto">
              <a:xfrm>
                <a:off x="5348864" y="3565192"/>
                <a:ext cx="643757" cy="41281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accent2">
                    <a:lumMod val="75000"/>
                  </a:schemeClr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cxnSp>
        <p:nvCxnSpPr>
          <p:cNvPr id="71" name="Shape 70"/>
          <p:cNvCxnSpPr>
            <a:stCxn id="11" idx="3"/>
            <a:endCxn id="9" idx="1"/>
          </p:cNvCxnSpPr>
          <p:nvPr/>
        </p:nvCxnSpPr>
        <p:spPr bwMode="auto">
          <a:xfrm flipV="1">
            <a:off x="5017058" y="3547547"/>
            <a:ext cx="1683278" cy="1504365"/>
          </a:xfrm>
          <a:prstGeom prst="curvedConnector3">
            <a:avLst>
              <a:gd name="adj1" fmla="val 53169"/>
            </a:avLst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0" name="Straight Arrow Connector 79"/>
          <p:cNvCxnSpPr>
            <a:stCxn id="11" idx="3"/>
          </p:cNvCxnSpPr>
          <p:nvPr/>
        </p:nvCxnSpPr>
        <p:spPr bwMode="auto">
          <a:xfrm>
            <a:off x="5017058" y="5051911"/>
            <a:ext cx="1683278" cy="1588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5" name="TextBox 84"/>
          <p:cNvSpPr txBox="1"/>
          <p:nvPr/>
        </p:nvSpPr>
        <p:spPr>
          <a:xfrm>
            <a:off x="8810485" y="5378971"/>
            <a:ext cx="109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</a:rPr>
              <a:t>Goal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3" grpId="0" build="p"/>
      <p:bldP spid="5" grpId="0" build="p"/>
      <p:bldP spid="24" grpId="0" build="p"/>
      <p:bldP spid="8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Distortion = </a:t>
            </a:r>
            <a:r>
              <a:rPr lang="en-US" dirty="0" err="1" smtClean="0"/>
              <a:t>isometry</a:t>
            </a:r>
            <a:r>
              <a:rPr lang="en-US" dirty="0" smtClean="0"/>
              <a:t> deviation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5452" y="3695700"/>
            <a:ext cx="10845856" cy="2657803"/>
          </a:xfrm>
        </p:spPr>
        <p:txBody>
          <a:bodyPr>
            <a:normAutofit lnSpcReduction="10000"/>
          </a:bodyPr>
          <a:lstStyle/>
          <a:p>
            <a:pPr>
              <a:buClr>
                <a:schemeClr val="accent1"/>
              </a:buClr>
            </a:pPr>
            <a:r>
              <a:rPr lang="en-US" dirty="0" smtClean="0"/>
              <a:t>Use  </a:t>
            </a:r>
            <a:r>
              <a:rPr lang="en-US" b="1" dirty="0" smtClean="0"/>
              <a:t>As-Rigid-As-Possible distortion [Liu 2008]</a:t>
            </a:r>
          </a:p>
          <a:p>
            <a:pPr algn="ctr">
              <a:buClr>
                <a:schemeClr val="accent1"/>
              </a:buClr>
            </a:pPr>
            <a:r>
              <a:rPr lang="en-US" sz="43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min</a:t>
            </a:r>
            <a:r>
              <a:rPr lang="en-US" sz="4300" i="1" baseline="-25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R,f</a:t>
            </a:r>
            <a:r>
              <a:rPr lang="en-US" sz="43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||</a:t>
            </a:r>
            <a:r>
              <a:rPr lang="en-US" sz="4300" dirty="0" smtClean="0">
                <a:solidFill>
                  <a:schemeClr val="tx2"/>
                </a:solidFill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∇</a:t>
            </a:r>
            <a:r>
              <a:rPr lang="en-US" sz="4300" i="1" dirty="0" smtClean="0">
                <a:solidFill>
                  <a:schemeClr val="tx2"/>
                </a:solidFill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f</a:t>
            </a:r>
            <a:r>
              <a:rPr lang="en-US" sz="43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– </a:t>
            </a:r>
            <a:r>
              <a:rPr lang="en-US" sz="43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43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||</a:t>
            </a:r>
            <a:r>
              <a:rPr lang="en-US" sz="4300" baseline="30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800" baseline="30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/>
              <a:t>  </a:t>
            </a:r>
            <a:r>
              <a:rPr lang="en-US" sz="3400" dirty="0" smtClean="0"/>
              <a:t>(</a:t>
            </a:r>
            <a:r>
              <a:rPr lang="en-US" sz="34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3400" dirty="0" smtClean="0"/>
              <a:t> rotations, </a:t>
            </a:r>
            <a:r>
              <a:rPr lang="en-US" sz="3400" i="1" dirty="0" smtClean="0">
                <a:solidFill>
                  <a:schemeClr val="tx2"/>
                </a:solidFill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f</a:t>
            </a:r>
            <a:r>
              <a:rPr lang="en-US" sz="3400" dirty="0" smtClean="0"/>
              <a:t>  </a:t>
            </a:r>
            <a:r>
              <a:rPr lang="en-US" sz="3400" dirty="0" err="1" smtClean="0"/>
              <a:t>param</a:t>
            </a:r>
            <a:r>
              <a:rPr lang="en-US" sz="3400" dirty="0" smtClean="0"/>
              <a:t>)</a:t>
            </a:r>
            <a:r>
              <a:rPr lang="en-US" sz="4800" baseline="30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baseline="30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800" baseline="300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accent1"/>
              </a:buClr>
            </a:pPr>
            <a:r>
              <a:rPr lang="en-US" dirty="0" smtClean="0">
                <a:solidFill>
                  <a:srgbClr val="C00000"/>
                </a:solidFill>
              </a:rPr>
              <a:t>Highly non-linear relationship to curvature</a:t>
            </a:r>
          </a:p>
          <a:p>
            <a:pPr>
              <a:buClr>
                <a:schemeClr val="accent1"/>
              </a:buClr>
            </a:pPr>
            <a:r>
              <a:rPr lang="en-US" dirty="0" smtClean="0"/>
              <a:t>Not good for curvature redistribution</a:t>
            </a:r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1" y="0"/>
            <a:ext cx="18473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1" y="0"/>
            <a:ext cx="18473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042" name="Rectangle 18"/>
          <p:cNvSpPr>
            <a:spLocks noChangeArrowheads="1"/>
          </p:cNvSpPr>
          <p:nvPr/>
        </p:nvSpPr>
        <p:spPr bwMode="auto">
          <a:xfrm>
            <a:off x="1" y="0"/>
            <a:ext cx="18473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1" y="0"/>
            <a:ext cx="18473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1" y="0"/>
            <a:ext cx="18473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latin typeface="Arial" pitchFamily="34" charset="0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6844933" y="1662084"/>
            <a:ext cx="3669006" cy="1730005"/>
            <a:chOff x="4690133" y="1348953"/>
            <a:chExt cx="4208893" cy="1984571"/>
          </a:xfrm>
        </p:grpSpPr>
        <p:pic>
          <p:nvPicPr>
            <p:cNvPr id="44" name="Picture 43" descr="map_input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90133" y="1793089"/>
              <a:ext cx="1325581" cy="1325581"/>
            </a:xfrm>
            <a:prstGeom prst="rect">
              <a:avLst/>
            </a:prstGeom>
          </p:spPr>
        </p:pic>
        <p:pic>
          <p:nvPicPr>
            <p:cNvPr id="45" name="Picture 44" descr="map_input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834296">
              <a:off x="7573445" y="1771364"/>
              <a:ext cx="1325581" cy="1325581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6160682" y="2803926"/>
              <a:ext cx="1149668" cy="5295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tx2"/>
                  </a:solidFill>
                  <a:latin typeface="Times New Roman" pitchFamily="18" charset="0"/>
                  <a:ea typeface="DejaVu Serif" pitchFamily="18" charset="0"/>
                </a:rPr>
                <a:t>∇</a:t>
              </a:r>
              <a:r>
                <a:rPr lang="en-US" sz="2400" i="1" dirty="0" smtClean="0">
                  <a:solidFill>
                    <a:schemeClr val="tx2"/>
                  </a:solidFill>
                  <a:latin typeface="Times New Roman" pitchFamily="18" charset="0"/>
                  <a:ea typeface="DejaVu Serif" pitchFamily="18" charset="0"/>
                </a:rPr>
                <a:t>f = R</a:t>
              </a:r>
              <a:endParaRPr lang="en-US" sz="2400" i="1" dirty="0">
                <a:solidFill>
                  <a:schemeClr val="tx2"/>
                </a:solidFill>
                <a:latin typeface="Times New Roman" pitchFamily="18" charset="0"/>
                <a:ea typeface="DejaVu Serif" pitchFamily="18" charset="0"/>
              </a:endParaRPr>
            </a:p>
          </p:txBody>
        </p:sp>
        <p:sp>
          <p:nvSpPr>
            <p:cNvPr id="47" name="Right Arrow 46"/>
            <p:cNvSpPr/>
            <p:nvPr/>
          </p:nvSpPr>
          <p:spPr bwMode="auto">
            <a:xfrm>
              <a:off x="6376590" y="2285766"/>
              <a:ext cx="745392" cy="518160"/>
            </a:xfrm>
            <a:prstGeom prst="rightArrow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93680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015714" y="1348953"/>
              <a:ext cx="1561578" cy="8826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 smtClean="0">
                  <a:latin typeface="Arial" pitchFamily="34" charset="0"/>
                </a:rPr>
                <a:t>Want</a:t>
              </a:r>
              <a:br>
                <a:rPr lang="en-US" sz="2200" b="1" dirty="0" smtClean="0">
                  <a:latin typeface="Arial" pitchFamily="34" charset="0"/>
                </a:rPr>
              </a:br>
              <a:r>
                <a:rPr lang="en-US" sz="2200" b="1" dirty="0" err="1" smtClean="0">
                  <a:latin typeface="Arial" pitchFamily="34" charset="0"/>
                </a:rPr>
                <a:t>isometry</a:t>
              </a:r>
              <a:endParaRPr lang="en-US" sz="2200" b="1" dirty="0">
                <a:latin typeface="Arial" pitchFamily="34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930837" y="1417639"/>
            <a:ext cx="3762323" cy="2170627"/>
            <a:chOff x="1930837" y="1417639"/>
            <a:chExt cx="3762323" cy="2170627"/>
          </a:xfrm>
        </p:grpSpPr>
        <p:pic>
          <p:nvPicPr>
            <p:cNvPr id="41" name="Picture 40" descr="julius_flat_surf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30837" y="1417639"/>
              <a:ext cx="1475842" cy="2170627"/>
            </a:xfrm>
            <a:prstGeom prst="rect">
              <a:avLst/>
            </a:prstGeom>
          </p:spPr>
        </p:pic>
        <p:pic>
          <p:nvPicPr>
            <p:cNvPr id="42" name="Picture 41" descr="julius_flat_domain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52400" y="1695334"/>
              <a:ext cx="1740760" cy="1793001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3550540" y="1876324"/>
              <a:ext cx="2872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dirty="0" smtClean="0">
                  <a:latin typeface="Times New Roman" pitchFamily="18" charset="0"/>
                  <a:ea typeface="DejaVu Serif" pitchFamily="18" charset="0"/>
                  <a:cs typeface="Times New Roman" pitchFamily="18" charset="0"/>
                </a:rPr>
                <a:t>f</a:t>
              </a:r>
              <a:endParaRPr lang="en-US" sz="2400" b="1" i="1" dirty="0">
                <a:latin typeface="Times New Roman" pitchFamily="18" charset="0"/>
                <a:ea typeface="DejaVu Serif" pitchFamily="18" charset="0"/>
                <a:cs typeface="Times New Roman" pitchFamily="18" charset="0"/>
              </a:endParaRPr>
            </a:p>
          </p:txBody>
        </p:sp>
        <p:sp>
          <p:nvSpPr>
            <p:cNvPr id="50" name="Freeform 49"/>
            <p:cNvSpPr/>
            <p:nvPr/>
          </p:nvSpPr>
          <p:spPr bwMode="auto">
            <a:xfrm>
              <a:off x="2932514" y="2879319"/>
              <a:ext cx="1719065" cy="338554"/>
            </a:xfrm>
            <a:custGeom>
              <a:avLst/>
              <a:gdLst>
                <a:gd name="connsiteX0" fmla="*/ 0 w 2295525"/>
                <a:gd name="connsiteY0" fmla="*/ 61912 h 658019"/>
                <a:gd name="connsiteX1" fmla="*/ 919162 w 2295525"/>
                <a:gd name="connsiteY1" fmla="*/ 647700 h 658019"/>
                <a:gd name="connsiteX2" fmla="*/ 2295525 w 2295525"/>
                <a:gd name="connsiteY2" fmla="*/ 0 h 658019"/>
                <a:gd name="connsiteX0" fmla="*/ 0 w 2645986"/>
                <a:gd name="connsiteY0" fmla="*/ 0 h 2667182"/>
                <a:gd name="connsiteX1" fmla="*/ 1269623 w 2645986"/>
                <a:gd name="connsiteY1" fmla="*/ 2378684 h 2667182"/>
                <a:gd name="connsiteX2" fmla="*/ 2645986 w 2645986"/>
                <a:gd name="connsiteY2" fmla="*/ 1730984 h 2667182"/>
                <a:gd name="connsiteX0" fmla="*/ 0 w 2524941"/>
                <a:gd name="connsiteY0" fmla="*/ 0 h 2300008"/>
                <a:gd name="connsiteX1" fmla="*/ 1148578 w 2524941"/>
                <a:gd name="connsiteY1" fmla="*/ 2063964 h 2300008"/>
                <a:gd name="connsiteX2" fmla="*/ 2524941 w 2524941"/>
                <a:gd name="connsiteY2" fmla="*/ 1416264 h 2300008"/>
                <a:gd name="connsiteX0" fmla="*/ 0 w 2524941"/>
                <a:gd name="connsiteY0" fmla="*/ 0 h 2300008"/>
                <a:gd name="connsiteX1" fmla="*/ 1148578 w 2524941"/>
                <a:gd name="connsiteY1" fmla="*/ 2063964 h 2300008"/>
                <a:gd name="connsiteX2" fmla="*/ 2524941 w 2524941"/>
                <a:gd name="connsiteY2" fmla="*/ 1416264 h 2300008"/>
                <a:gd name="connsiteX0" fmla="*/ 0 w 2311376"/>
                <a:gd name="connsiteY0" fmla="*/ 0 h 2211558"/>
                <a:gd name="connsiteX1" fmla="*/ 1148578 w 2311376"/>
                <a:gd name="connsiteY1" fmla="*/ 2063964 h 2211558"/>
                <a:gd name="connsiteX2" fmla="*/ 2311376 w 2311376"/>
                <a:gd name="connsiteY2" fmla="*/ 885560 h 2211558"/>
                <a:gd name="connsiteX0" fmla="*/ 0 w 2311376"/>
                <a:gd name="connsiteY0" fmla="*/ 0 h 2211556"/>
                <a:gd name="connsiteX1" fmla="*/ 1148578 w 2311376"/>
                <a:gd name="connsiteY1" fmla="*/ 2063964 h 2211556"/>
                <a:gd name="connsiteX2" fmla="*/ 2311376 w 2311376"/>
                <a:gd name="connsiteY2" fmla="*/ 885560 h 2211556"/>
                <a:gd name="connsiteX0" fmla="*/ 0 w 2311376"/>
                <a:gd name="connsiteY0" fmla="*/ 0 h 2534097"/>
                <a:gd name="connsiteX1" fmla="*/ 1148578 w 2311376"/>
                <a:gd name="connsiteY1" fmla="*/ 2063964 h 2534097"/>
                <a:gd name="connsiteX2" fmla="*/ 2311376 w 2311376"/>
                <a:gd name="connsiteY2" fmla="*/ 1660020 h 2534097"/>
                <a:gd name="connsiteX0" fmla="*/ 0 w 2265264"/>
                <a:gd name="connsiteY0" fmla="*/ 110850 h 1546808"/>
                <a:gd name="connsiteX1" fmla="*/ 1102466 w 2265264"/>
                <a:gd name="connsiteY1" fmla="*/ 403944 h 1546808"/>
                <a:gd name="connsiteX2" fmla="*/ 2265264 w 2265264"/>
                <a:gd name="connsiteY2" fmla="*/ 0 h 1546808"/>
                <a:gd name="connsiteX0" fmla="*/ 0 w 2265264"/>
                <a:gd name="connsiteY0" fmla="*/ 110850 h 874078"/>
                <a:gd name="connsiteX1" fmla="*/ 1102466 w 2265264"/>
                <a:gd name="connsiteY1" fmla="*/ 403944 h 874078"/>
                <a:gd name="connsiteX2" fmla="*/ 2265264 w 2265264"/>
                <a:gd name="connsiteY2" fmla="*/ 0 h 874078"/>
                <a:gd name="connsiteX0" fmla="*/ 0 w 2265264"/>
                <a:gd name="connsiteY0" fmla="*/ 110850 h 1032312"/>
                <a:gd name="connsiteX1" fmla="*/ 1139933 w 2265264"/>
                <a:gd name="connsiteY1" fmla="*/ 1013836 h 1032312"/>
                <a:gd name="connsiteX2" fmla="*/ 2265264 w 2265264"/>
                <a:gd name="connsiteY2" fmla="*/ 0 h 1032312"/>
                <a:gd name="connsiteX0" fmla="*/ 0 w 2265264"/>
                <a:gd name="connsiteY0" fmla="*/ 215757 h 1049795"/>
                <a:gd name="connsiteX1" fmla="*/ 1139933 w 2265264"/>
                <a:gd name="connsiteY1" fmla="*/ 1013836 h 1049795"/>
                <a:gd name="connsiteX2" fmla="*/ 2265264 w 2265264"/>
                <a:gd name="connsiteY2" fmla="*/ 0 h 1049795"/>
                <a:gd name="connsiteX0" fmla="*/ 0 w 2265264"/>
                <a:gd name="connsiteY0" fmla="*/ 215757 h 1049795"/>
                <a:gd name="connsiteX1" fmla="*/ 1139933 w 2265264"/>
                <a:gd name="connsiteY1" fmla="*/ 1013836 h 1049795"/>
                <a:gd name="connsiteX2" fmla="*/ 2265264 w 2265264"/>
                <a:gd name="connsiteY2" fmla="*/ 0 h 1049795"/>
                <a:gd name="connsiteX0" fmla="*/ 0 w 1973269"/>
                <a:gd name="connsiteY0" fmla="*/ 215757 h 1049795"/>
                <a:gd name="connsiteX1" fmla="*/ 1139933 w 1973269"/>
                <a:gd name="connsiteY1" fmla="*/ 1013836 h 1049795"/>
                <a:gd name="connsiteX2" fmla="*/ 1973269 w 1973269"/>
                <a:gd name="connsiteY2" fmla="*/ 0 h 1049795"/>
                <a:gd name="connsiteX0" fmla="*/ 0 w 1973269"/>
                <a:gd name="connsiteY0" fmla="*/ 215757 h 1049795"/>
                <a:gd name="connsiteX1" fmla="*/ 1139933 w 1973269"/>
                <a:gd name="connsiteY1" fmla="*/ 1013836 h 1049795"/>
                <a:gd name="connsiteX2" fmla="*/ 1973269 w 1973269"/>
                <a:gd name="connsiteY2" fmla="*/ 0 h 1049795"/>
                <a:gd name="connsiteX0" fmla="*/ 0 w 1973269"/>
                <a:gd name="connsiteY0" fmla="*/ 1 h 958725"/>
                <a:gd name="connsiteX1" fmla="*/ 1139933 w 1973269"/>
                <a:gd name="connsiteY1" fmla="*/ 798080 h 958725"/>
                <a:gd name="connsiteX2" fmla="*/ 1973269 w 1973269"/>
                <a:gd name="connsiteY2" fmla="*/ 84647 h 958725"/>
                <a:gd name="connsiteX0" fmla="*/ 0 w 1973269"/>
                <a:gd name="connsiteY0" fmla="*/ 1 h 958725"/>
                <a:gd name="connsiteX1" fmla="*/ 1139933 w 1973269"/>
                <a:gd name="connsiteY1" fmla="*/ 798080 h 958725"/>
                <a:gd name="connsiteX2" fmla="*/ 1973269 w 1973269"/>
                <a:gd name="connsiteY2" fmla="*/ 84647 h 958725"/>
                <a:gd name="connsiteX0" fmla="*/ 0 w 1973269"/>
                <a:gd name="connsiteY0" fmla="*/ 1 h 958725"/>
                <a:gd name="connsiteX1" fmla="*/ 1002514 w 1973269"/>
                <a:gd name="connsiteY1" fmla="*/ 798080 h 958725"/>
                <a:gd name="connsiteX2" fmla="*/ 1973269 w 1973269"/>
                <a:gd name="connsiteY2" fmla="*/ 84647 h 958725"/>
                <a:gd name="connsiteX0" fmla="*/ 0 w 1973269"/>
                <a:gd name="connsiteY0" fmla="*/ 1 h 84647"/>
                <a:gd name="connsiteX1" fmla="*/ 1973269 w 1973269"/>
                <a:gd name="connsiteY1" fmla="*/ 84647 h 84647"/>
                <a:gd name="connsiteX0" fmla="*/ 0 w 1973269"/>
                <a:gd name="connsiteY0" fmla="*/ 1 h 1535823"/>
                <a:gd name="connsiteX1" fmla="*/ 1973269 w 1973269"/>
                <a:gd name="connsiteY1" fmla="*/ 84647 h 1535823"/>
                <a:gd name="connsiteX0" fmla="*/ 0 w 1973269"/>
                <a:gd name="connsiteY0" fmla="*/ 1 h 1535823"/>
                <a:gd name="connsiteX1" fmla="*/ 1973269 w 1973269"/>
                <a:gd name="connsiteY1" fmla="*/ 84647 h 1535823"/>
                <a:gd name="connsiteX0" fmla="*/ 0 w 1973269"/>
                <a:gd name="connsiteY0" fmla="*/ 1 h 1535823"/>
                <a:gd name="connsiteX1" fmla="*/ 1973269 w 1973269"/>
                <a:gd name="connsiteY1" fmla="*/ 84647 h 1535823"/>
                <a:gd name="connsiteX0" fmla="*/ 0 w 1973269"/>
                <a:gd name="connsiteY0" fmla="*/ 1 h 1535823"/>
                <a:gd name="connsiteX1" fmla="*/ 1973269 w 1973269"/>
                <a:gd name="connsiteY1" fmla="*/ 84647 h 1535823"/>
                <a:gd name="connsiteX0" fmla="*/ 0 w 1973269"/>
                <a:gd name="connsiteY0" fmla="*/ 787003 h 1796543"/>
                <a:gd name="connsiteX1" fmla="*/ 1973269 w 1973269"/>
                <a:gd name="connsiteY1" fmla="*/ 0 h 1796543"/>
                <a:gd name="connsiteX0" fmla="*/ 0 w 2069957"/>
                <a:gd name="connsiteY0" fmla="*/ 169299 h 1451176"/>
                <a:gd name="connsiteX1" fmla="*/ 2069957 w 2069957"/>
                <a:gd name="connsiteY1" fmla="*/ 0 h 1451176"/>
                <a:gd name="connsiteX0" fmla="*/ 0 w 1839560"/>
                <a:gd name="connsiteY0" fmla="*/ 169299 h 1451176"/>
                <a:gd name="connsiteX1" fmla="*/ 1839560 w 1839560"/>
                <a:gd name="connsiteY1" fmla="*/ 0 h 1451176"/>
                <a:gd name="connsiteX0" fmla="*/ 0 w 1720391"/>
                <a:gd name="connsiteY0" fmla="*/ 169299 h 1451176"/>
                <a:gd name="connsiteX1" fmla="*/ 1720391 w 1720391"/>
                <a:gd name="connsiteY1" fmla="*/ 0 h 1451176"/>
                <a:gd name="connsiteX0" fmla="*/ 0 w 1823672"/>
                <a:gd name="connsiteY0" fmla="*/ 169299 h 1451176"/>
                <a:gd name="connsiteX1" fmla="*/ 1823672 w 1823672"/>
                <a:gd name="connsiteY1" fmla="*/ 0 h 1451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3672" h="1451176">
                  <a:moveTo>
                    <a:pt x="0" y="169299"/>
                  </a:moveTo>
                  <a:cubicBezTo>
                    <a:pt x="446750" y="1178839"/>
                    <a:pt x="1142082" y="1451176"/>
                    <a:pt x="1823672" y="0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93680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458311" y="3105494"/>
              <a:ext cx="4700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Times New Roman" pitchFamily="18" charset="0"/>
                  <a:ea typeface="DejaVu Serif" pitchFamily="18" charset="0"/>
                  <a:cs typeface="Times New Roman" pitchFamily="18" charset="0"/>
                </a:rPr>
                <a:t>∇</a:t>
              </a:r>
              <a:r>
                <a:rPr lang="en-US" sz="2400" b="1" i="1" dirty="0" smtClean="0">
                  <a:latin typeface="Times New Roman" pitchFamily="18" charset="0"/>
                  <a:ea typeface="DejaVu Serif" pitchFamily="18" charset="0"/>
                  <a:cs typeface="Times New Roman" pitchFamily="18" charset="0"/>
                </a:rPr>
                <a:t>f</a:t>
              </a:r>
              <a:endParaRPr lang="en-US" sz="2400" b="1" i="1" dirty="0">
                <a:latin typeface="Times New Roman" pitchFamily="18" charset="0"/>
                <a:ea typeface="DejaVu Serif" pitchFamily="18" charset="0"/>
                <a:cs typeface="Times New Roman" pitchFamily="18" charset="0"/>
              </a:endParaRPr>
            </a:p>
          </p:txBody>
        </p:sp>
        <p:sp>
          <p:nvSpPr>
            <p:cNvPr id="52" name="Right Arrow 51"/>
            <p:cNvSpPr/>
            <p:nvPr/>
          </p:nvSpPr>
          <p:spPr bwMode="auto">
            <a:xfrm>
              <a:off x="3492590" y="2289968"/>
              <a:ext cx="397777" cy="340923"/>
            </a:xfrm>
            <a:prstGeom prst="rightArrow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93680"/>
                </a:solidFill>
                <a:effectLst/>
                <a:latin typeface="Arial" pitchFamily="34" charset="0"/>
              </a:endParaRPr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4651580" y="2661090"/>
              <a:ext cx="205339" cy="205311"/>
              <a:chOff x="8091158" y="4011332"/>
              <a:chExt cx="235853" cy="237584"/>
            </a:xfrm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grpSpPr>
          <p:cxnSp>
            <p:nvCxnSpPr>
              <p:cNvPr id="54" name="Straight Arrow Connector 53"/>
              <p:cNvCxnSpPr/>
              <p:nvPr/>
            </p:nvCxnSpPr>
            <p:spPr bwMode="auto">
              <a:xfrm rot="5400000" flipH="1" flipV="1">
                <a:off x="7973287" y="4129203"/>
                <a:ext cx="235744" cy="1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accent2">
                    <a:lumMod val="75000"/>
                  </a:schemeClr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55" name="Straight Arrow Connector 54"/>
              <p:cNvCxnSpPr/>
              <p:nvPr/>
            </p:nvCxnSpPr>
            <p:spPr bwMode="auto">
              <a:xfrm>
                <a:off x="8091170" y="4247078"/>
                <a:ext cx="235841" cy="1838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accent2">
                    <a:lumMod val="75000"/>
                  </a:schemeClr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56" name="Group 55"/>
            <p:cNvGrpSpPr/>
            <p:nvPr/>
          </p:nvGrpSpPr>
          <p:grpSpPr>
            <a:xfrm>
              <a:off x="2721411" y="2400303"/>
              <a:ext cx="362972" cy="458360"/>
              <a:chOff x="5348864" y="3076061"/>
              <a:chExt cx="643757" cy="530412"/>
            </a:xfrm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grpSpPr>
          <p:cxnSp>
            <p:nvCxnSpPr>
              <p:cNvPr id="57" name="Straight Arrow Connector 56"/>
              <p:cNvCxnSpPr/>
              <p:nvPr/>
            </p:nvCxnSpPr>
            <p:spPr bwMode="auto">
              <a:xfrm rot="5400000" flipH="1" flipV="1">
                <a:off x="5144422" y="3280507"/>
                <a:ext cx="489142" cy="80249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accent2">
                    <a:lumMod val="75000"/>
                  </a:schemeClr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58" name="Straight Arrow Connector 57"/>
              <p:cNvCxnSpPr/>
              <p:nvPr/>
            </p:nvCxnSpPr>
            <p:spPr bwMode="auto">
              <a:xfrm>
                <a:off x="5348864" y="3565192"/>
                <a:ext cx="643757" cy="41281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accent2">
                    <a:lumMod val="75000"/>
                  </a:schemeClr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ARAP in the conformal setting</a:t>
            </a:r>
            <a:endParaRPr lang="en-US" dirty="0"/>
          </a:p>
        </p:txBody>
      </p:sp>
      <p:sp>
        <p:nvSpPr>
          <p:cNvPr id="30" name="Content Placeholder 29"/>
          <p:cNvSpPr>
            <a:spLocks noGrp="1"/>
          </p:cNvSpPr>
          <p:nvPr>
            <p:ph sz="half" idx="1"/>
          </p:nvPr>
        </p:nvSpPr>
        <p:spPr>
          <a:xfrm>
            <a:off x="2169249" y="4533902"/>
            <a:ext cx="8094345" cy="1661751"/>
          </a:xfrm>
        </p:spPr>
        <p:txBody>
          <a:bodyPr>
            <a:normAutofit fontScale="92500" lnSpcReduction="10000"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§"/>
            </a:pPr>
            <a:r>
              <a:rPr lang="el-GR" i="1" dirty="0" smtClean="0">
                <a:solidFill>
                  <a:schemeClr val="tx2"/>
                </a:solidFill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ϕ</a:t>
            </a:r>
            <a:r>
              <a:rPr lang="en-US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≡</a:t>
            </a:r>
            <a:r>
              <a:rPr lang="en-US" dirty="0" smtClean="0"/>
              <a:t> log scaling factor</a:t>
            </a:r>
            <a:br>
              <a:rPr lang="en-US" dirty="0" smtClean="0"/>
            </a:br>
            <a:r>
              <a:rPr lang="el-GR" i="1" dirty="0" smtClean="0">
                <a:solidFill>
                  <a:schemeClr val="tx2"/>
                </a:solidFill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ϕ</a:t>
            </a:r>
            <a:r>
              <a:rPr lang="en-US" i="1" dirty="0" smtClean="0">
                <a:solidFill>
                  <a:schemeClr val="tx2"/>
                </a:solidFill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 = </a:t>
            </a:r>
            <a:r>
              <a:rPr lang="en-US" dirty="0" smtClean="0">
                <a:solidFill>
                  <a:schemeClr val="tx2"/>
                </a:solidFill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0 ⇒ </a:t>
            </a:r>
            <a:r>
              <a:rPr lang="en-US" dirty="0" smtClean="0"/>
              <a:t>isometric</a:t>
            </a:r>
            <a:br>
              <a:rPr lang="en-US" dirty="0" smtClean="0"/>
            </a:br>
            <a:endParaRPr lang="en-US" dirty="0" smtClean="0"/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ARAP energy/distortion </a:t>
            </a:r>
            <a:r>
              <a:rPr lang="en-US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≈ </a:t>
            </a:r>
            <a:r>
              <a:rPr lang="en-US" dirty="0" smtClean="0">
                <a:solidFill>
                  <a:schemeClr val="tx2"/>
                </a:solidFill>
                <a:latin typeface="Times New Roman" pitchFamily="18" charset="0"/>
                <a:ea typeface="DejaVu Serif"/>
                <a:cs typeface="Times New Roman" pitchFamily="18" charset="0"/>
              </a:rPr>
              <a:t>∬</a:t>
            </a:r>
            <a:r>
              <a:rPr lang="el-GR" i="1" dirty="0" smtClean="0">
                <a:solidFill>
                  <a:schemeClr val="tx2"/>
                </a:solidFill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ϕ</a:t>
            </a:r>
            <a:r>
              <a:rPr lang="en-US" baseline="30000" dirty="0" smtClean="0">
                <a:solidFill>
                  <a:schemeClr val="tx2"/>
                </a:solidFill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2</a:t>
            </a:r>
            <a:r>
              <a:rPr lang="en-US" i="1" dirty="0" smtClean="0">
                <a:solidFill>
                  <a:schemeClr val="tx2"/>
                </a:solidFill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dA</a:t>
            </a:r>
            <a:r>
              <a:rPr lang="en-US" dirty="0" smtClean="0"/>
              <a:t>   </a:t>
            </a:r>
            <a:endParaRPr lang="en-US" dirty="0"/>
          </a:p>
        </p:txBody>
      </p:sp>
      <p:pic>
        <p:nvPicPr>
          <p:cNvPr id="9" name="Picture 8" descr="map_conforma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23197" y="2088998"/>
            <a:ext cx="3295834" cy="1963591"/>
          </a:xfrm>
          <a:prstGeom prst="rect">
            <a:avLst/>
          </a:prstGeom>
        </p:spPr>
      </p:pic>
      <p:pic>
        <p:nvPicPr>
          <p:cNvPr id="11" name="Picture 10" descr="map_inpu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450" y="1906600"/>
            <a:ext cx="2450475" cy="2450475"/>
          </a:xfrm>
          <a:prstGeom prst="rect">
            <a:avLst/>
          </a:prstGeom>
        </p:spPr>
      </p:pic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1" y="0"/>
            <a:ext cx="18473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1" y="0"/>
            <a:ext cx="18473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22538" name="Rectangle 10"/>
          <p:cNvSpPr>
            <a:spLocks noChangeArrowheads="1"/>
          </p:cNvSpPr>
          <p:nvPr/>
        </p:nvSpPr>
        <p:spPr bwMode="auto">
          <a:xfrm>
            <a:off x="1" y="0"/>
            <a:ext cx="18473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6217372" y="5646422"/>
            <a:ext cx="1188720" cy="549231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13" name="Content Placeholder 29"/>
          <p:cNvSpPr>
            <a:spLocks noGrp="1"/>
          </p:cNvSpPr>
          <p:nvPr>
            <p:ph sz="half" idx="1"/>
          </p:nvPr>
        </p:nvSpPr>
        <p:spPr>
          <a:xfrm>
            <a:off x="2170199" y="1219938"/>
            <a:ext cx="8094345" cy="634481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dirty="0" smtClean="0">
                <a:solidFill>
                  <a:srgbClr val="C00000"/>
                </a:solidFill>
              </a:rPr>
              <a:t>Problem becomes linear!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6" name="Right Arrow 15"/>
          <p:cNvSpPr/>
          <p:nvPr/>
        </p:nvSpPr>
        <p:spPr bwMode="auto">
          <a:xfrm>
            <a:off x="5575862" y="2676377"/>
            <a:ext cx="876620" cy="686806"/>
          </a:xfrm>
          <a:prstGeom prst="rightArrow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rgbClr val="093680"/>
              </a:solidFill>
              <a:effectLst/>
              <a:latin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98162" y="3360008"/>
            <a:ext cx="1728358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  <a:latin typeface="Arial" pitchFamily="34" charset="0"/>
              </a:rPr>
              <a:t>locally</a:t>
            </a:r>
            <a:br>
              <a:rPr lang="en-US" sz="2400" dirty="0" smtClean="0">
                <a:solidFill>
                  <a:srgbClr val="C00000"/>
                </a:solidFill>
                <a:latin typeface="Arial" pitchFamily="34" charset="0"/>
              </a:rPr>
            </a:br>
            <a:r>
              <a:rPr lang="en-US" sz="2400" dirty="0" smtClean="0">
                <a:solidFill>
                  <a:srgbClr val="C00000"/>
                </a:solidFill>
                <a:latin typeface="Arial" pitchFamily="34" charset="0"/>
              </a:rPr>
              <a:t>scale by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800" i="1" dirty="0" smtClean="0">
                <a:solidFill>
                  <a:schemeClr val="tx2"/>
                </a:solidFill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e</a:t>
            </a:r>
            <a:r>
              <a:rPr lang="el-GR" sz="2800" i="1" baseline="30000" dirty="0" smtClean="0">
                <a:solidFill>
                  <a:schemeClr val="tx2"/>
                </a:solidFill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ϕ</a:t>
            </a:r>
            <a:endParaRPr lang="en-US" sz="2800" i="1" dirty="0">
              <a:solidFill>
                <a:schemeClr val="tx2"/>
              </a:solidFill>
              <a:latin typeface="Times New Roman" pitchFamily="18" charset="0"/>
              <a:ea typeface="DejaVu Serif" pitchFamily="18" charset="0"/>
              <a:cs typeface="Times New Roman" pitchFamily="18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3988522" y="3171524"/>
            <a:ext cx="482600" cy="510317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8415743" y="3360008"/>
            <a:ext cx="243702" cy="257698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uiExpand="1" build="p"/>
      <p:bldP spid="37" grpId="0" animBg="1"/>
      <p:bldP spid="17" grpId="0"/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ARAP in the conformal setting</a:t>
            </a:r>
            <a:endParaRPr lang="en-US" dirty="0"/>
          </a:p>
        </p:txBody>
      </p:sp>
      <p:sp>
        <p:nvSpPr>
          <p:cNvPr id="30" name="Content Placeholder 29"/>
          <p:cNvSpPr>
            <a:spLocks noGrp="1"/>
          </p:cNvSpPr>
          <p:nvPr>
            <p:ph sz="half" idx="1"/>
          </p:nvPr>
        </p:nvSpPr>
        <p:spPr>
          <a:xfrm>
            <a:off x="2039468" y="1336676"/>
            <a:ext cx="8254365" cy="5007853"/>
          </a:xfrm>
        </p:spPr>
        <p:txBody>
          <a:bodyPr>
            <a:normAutofit fontScale="85000" lnSpcReduction="20000"/>
          </a:bodyPr>
          <a:lstStyle/>
          <a:p>
            <a:endParaRPr lang="en-US" dirty="0" smtClean="0"/>
          </a:p>
          <a:p>
            <a:r>
              <a:rPr lang="en-US" i="1" dirty="0" smtClean="0"/>
              <a:t>Linear</a:t>
            </a:r>
            <a:r>
              <a:rPr lang="en-US" dirty="0" smtClean="0"/>
              <a:t>  relation to curvature</a:t>
            </a:r>
            <a:br>
              <a:rPr lang="en-US" dirty="0" smtClean="0"/>
            </a:br>
            <a:r>
              <a:rPr lang="el-GR" i="1" dirty="0" smtClean="0"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 </a:t>
            </a:r>
            <a:r>
              <a:rPr lang="el-GR" i="1" dirty="0" smtClean="0">
                <a:solidFill>
                  <a:schemeClr val="tx2"/>
                </a:solidFill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∆ϕ </a:t>
            </a:r>
            <a:r>
              <a:rPr lang="en-US" i="1" dirty="0" smtClean="0">
                <a:solidFill>
                  <a:schemeClr val="tx2"/>
                </a:solidFill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= K</a:t>
            </a:r>
            <a:r>
              <a:rPr lang="en-US" baseline="-25000" dirty="0" smtClean="0">
                <a:solidFill>
                  <a:schemeClr val="tx2"/>
                </a:solidFill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new</a:t>
            </a:r>
            <a:r>
              <a:rPr lang="en-US" i="1" dirty="0" smtClean="0">
                <a:solidFill>
                  <a:schemeClr val="tx2"/>
                </a:solidFill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 – </a:t>
            </a:r>
            <a:r>
              <a:rPr lang="en-US" i="1" dirty="0" err="1" smtClean="0">
                <a:solidFill>
                  <a:schemeClr val="tx2"/>
                </a:solidFill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K</a:t>
            </a:r>
            <a:r>
              <a:rPr lang="en-US" baseline="-25000" dirty="0" err="1" smtClean="0">
                <a:solidFill>
                  <a:schemeClr val="tx2"/>
                </a:solidFill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orig</a:t>
            </a:r>
            <a:r>
              <a:rPr lang="en-US" i="1" dirty="0" smtClean="0"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 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b="1" dirty="0" smtClean="0"/>
              <a:t>Goal:</a:t>
            </a:r>
            <a:r>
              <a:rPr lang="en-US" dirty="0" smtClean="0"/>
              <a:t> Automatically determine</a:t>
            </a:r>
          </a:p>
          <a:p>
            <a:r>
              <a:rPr lang="en-US" b="1" dirty="0" smtClean="0"/>
              <a:t>   cone locations + curvatures</a:t>
            </a:r>
            <a:r>
              <a:rPr lang="en-US" dirty="0" smtClean="0"/>
              <a:t> (</a:t>
            </a:r>
            <a:r>
              <a:rPr lang="en-US" i="1" dirty="0" smtClean="0">
                <a:solidFill>
                  <a:schemeClr val="tx2"/>
                </a:solidFill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K</a:t>
            </a:r>
            <a:r>
              <a:rPr lang="en-US" baseline="-25000" dirty="0" smtClean="0">
                <a:solidFill>
                  <a:schemeClr val="tx2"/>
                </a:solidFill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new</a:t>
            </a:r>
            <a:r>
              <a:rPr lang="en-US" dirty="0" smtClean="0"/>
              <a:t>)</a:t>
            </a:r>
          </a:p>
          <a:p>
            <a:r>
              <a:rPr lang="en-US" dirty="0" smtClean="0"/>
              <a:t>   to minimize </a:t>
            </a:r>
            <a:r>
              <a:rPr lang="en-US" b="1" dirty="0" smtClean="0"/>
              <a:t>conformal ARAP</a:t>
            </a:r>
            <a:r>
              <a:rPr lang="en-US" dirty="0" smtClean="0"/>
              <a:t> distortion (</a:t>
            </a:r>
            <a:r>
              <a:rPr lang="en-US" dirty="0" smtClean="0">
                <a:solidFill>
                  <a:schemeClr val="tx2"/>
                </a:solidFill>
                <a:latin typeface="Times New Roman" pitchFamily="18" charset="0"/>
                <a:ea typeface="DejaVu Serif"/>
                <a:cs typeface="Times New Roman" pitchFamily="18" charset="0"/>
              </a:rPr>
              <a:t>∬</a:t>
            </a:r>
            <a:r>
              <a:rPr lang="el-GR" i="1" dirty="0" smtClean="0">
                <a:solidFill>
                  <a:schemeClr val="tx2"/>
                </a:solidFill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ϕ</a:t>
            </a:r>
            <a:r>
              <a:rPr lang="en-US" baseline="30000" dirty="0" smtClean="0">
                <a:solidFill>
                  <a:schemeClr val="tx2"/>
                </a:solidFill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2</a:t>
            </a:r>
            <a:r>
              <a:rPr lang="en-US" i="1" dirty="0" smtClean="0">
                <a:solidFill>
                  <a:schemeClr val="tx2"/>
                </a:solidFill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dA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C00000"/>
                </a:solidFill>
              </a:rPr>
              <a:t>Simple, quadratic energy with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   linear relationship to curvature!</a:t>
            </a:r>
          </a:p>
          <a:p>
            <a:endParaRPr lang="en-US" dirty="0"/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1" y="0"/>
            <a:ext cx="18473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1" y="0"/>
            <a:ext cx="18473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latin typeface="Arial" pitchFamily="34" charset="0"/>
            </a:endParaRPr>
          </a:p>
        </p:txBody>
      </p:sp>
      <p:cxnSp>
        <p:nvCxnSpPr>
          <p:cNvPr id="43" name="Straight Arrow Connector 42"/>
          <p:cNvCxnSpPr>
            <a:stCxn id="26" idx="0"/>
            <a:endCxn id="46" idx="2"/>
          </p:cNvCxnSpPr>
          <p:nvPr/>
        </p:nvCxnSpPr>
        <p:spPr bwMode="auto">
          <a:xfrm rot="5400000" flipH="1" flipV="1">
            <a:off x="3142695" y="2526380"/>
            <a:ext cx="457215" cy="18315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538" name="Rectangle 10"/>
          <p:cNvSpPr>
            <a:spLocks noChangeArrowheads="1"/>
          </p:cNvSpPr>
          <p:nvPr/>
        </p:nvSpPr>
        <p:spPr bwMode="auto">
          <a:xfrm>
            <a:off x="1" y="0"/>
            <a:ext cx="18473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latin typeface="Arial" pitchFamily="34" charset="0"/>
            </a:endParaRPr>
          </a:p>
        </p:txBody>
      </p:sp>
      <p:cxnSp>
        <p:nvCxnSpPr>
          <p:cNvPr id="22" name="Straight Arrow Connector 21"/>
          <p:cNvCxnSpPr>
            <a:stCxn id="28" idx="0"/>
          </p:cNvCxnSpPr>
          <p:nvPr/>
        </p:nvCxnSpPr>
        <p:spPr bwMode="auto">
          <a:xfrm rot="16200000" flipV="1">
            <a:off x="4179034" y="2496427"/>
            <a:ext cx="443792" cy="259927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2623938" y="2846562"/>
            <a:ext cx="1311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itchFamily="34" charset="0"/>
              </a:rPr>
              <a:t>unknown</a:t>
            </a:r>
            <a:endParaRPr lang="en-US" sz="2000" dirty="0" smtClean="0">
              <a:latin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103532" y="2848287"/>
            <a:ext cx="8547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itchFamily="34" charset="0"/>
              </a:rPr>
              <a:t>given</a:t>
            </a:r>
            <a:endParaRPr lang="en-US" sz="2000" dirty="0" smtClean="0">
              <a:latin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312360" y="2846562"/>
            <a:ext cx="1311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itchFamily="34" charset="0"/>
              </a:rPr>
              <a:t>unknown</a:t>
            </a:r>
            <a:endParaRPr lang="en-US" sz="2000" dirty="0" smtClean="0">
              <a:latin typeface="Arial" pitchFamily="34" charset="0"/>
            </a:endParaRPr>
          </a:p>
        </p:txBody>
      </p:sp>
      <p:cxnSp>
        <p:nvCxnSpPr>
          <p:cNvPr id="42" name="Straight Arrow Connector 41"/>
          <p:cNvCxnSpPr>
            <a:stCxn id="40" idx="0"/>
          </p:cNvCxnSpPr>
          <p:nvPr/>
        </p:nvCxnSpPr>
        <p:spPr bwMode="auto">
          <a:xfrm rot="5400000" flipH="1" flipV="1">
            <a:off x="2036581" y="2320916"/>
            <a:ext cx="457215" cy="594079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7" name="Picture 26" descr="julius_1cone_surf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93711" y="1413028"/>
            <a:ext cx="1530674" cy="2268115"/>
          </a:xfrm>
          <a:prstGeom prst="rect">
            <a:avLst/>
          </a:prstGeom>
        </p:spPr>
      </p:pic>
      <p:grpSp>
        <p:nvGrpSpPr>
          <p:cNvPr id="3" name="Group 25"/>
          <p:cNvGrpSpPr/>
          <p:nvPr/>
        </p:nvGrpSpPr>
        <p:grpSpPr>
          <a:xfrm>
            <a:off x="8027511" y="1459430"/>
            <a:ext cx="1874998" cy="2227684"/>
            <a:chOff x="3864261" y="3892995"/>
            <a:chExt cx="1874998" cy="2227684"/>
          </a:xfrm>
        </p:grpSpPr>
        <p:pic>
          <p:nvPicPr>
            <p:cNvPr id="31" name="Picture 30" descr="julius_1cone_domain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96227" y="3892995"/>
              <a:ext cx="1843032" cy="2227684"/>
            </a:xfrm>
            <a:prstGeom prst="rect">
              <a:avLst/>
            </a:prstGeom>
          </p:spPr>
        </p:pic>
        <p:sp>
          <p:nvSpPr>
            <p:cNvPr id="32" name="Arc 31"/>
            <p:cNvSpPr/>
            <p:nvPr/>
          </p:nvSpPr>
          <p:spPr>
            <a:xfrm>
              <a:off x="4342048" y="4471588"/>
              <a:ext cx="694772" cy="694772"/>
            </a:xfrm>
            <a:prstGeom prst="arc">
              <a:avLst>
                <a:gd name="adj1" fmla="val 7319226"/>
                <a:gd name="adj2" fmla="val 13556795"/>
              </a:avLst>
            </a:prstGeom>
            <a:ln w="28575">
              <a:solidFill>
                <a:schemeClr val="tx1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864261" y="4653166"/>
              <a:ext cx="5245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000" b="1" dirty="0" smtClean="0">
                  <a:latin typeface="Times New Roman" pitchFamily="18" charset="0"/>
                  <a:cs typeface="Times New Roman" pitchFamily="18" charset="0"/>
                </a:rPr>
                <a:t>π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/2</a:t>
              </a:r>
              <a:endParaRPr lang="en-US" b="1" dirty="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 flipH="1">
              <a:off x="4752308" y="4838944"/>
              <a:ext cx="78165" cy="78165"/>
            </a:xfrm>
            <a:prstGeom prst="ellipse">
              <a:avLst/>
            </a:prstGeom>
            <a:solidFill>
              <a:srgbClr val="FF8205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itchFamily="34" charset="0"/>
              </a:endParaRPr>
            </a:p>
          </p:txBody>
        </p:sp>
      </p:grpSp>
      <p:cxnSp>
        <p:nvCxnSpPr>
          <p:cNvPr id="35" name="Straight Arrow Connector 34"/>
          <p:cNvCxnSpPr>
            <a:stCxn id="38" idx="0"/>
          </p:cNvCxnSpPr>
          <p:nvPr/>
        </p:nvCxnSpPr>
        <p:spPr bwMode="auto">
          <a:xfrm rot="16200000" flipV="1">
            <a:off x="9074886" y="3239929"/>
            <a:ext cx="474920" cy="224546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cxnSp>
      <p:sp>
        <p:nvSpPr>
          <p:cNvPr id="38" name="TextBox 37"/>
          <p:cNvSpPr txBox="1"/>
          <p:nvPr/>
        </p:nvSpPr>
        <p:spPr>
          <a:xfrm>
            <a:off x="8732763" y="3589662"/>
            <a:ext cx="1383712" cy="33855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b="1" baseline="-25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new</a:t>
            </a:r>
            <a:r>
              <a:rPr 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= 0</a:t>
            </a:r>
            <a:r>
              <a:rPr lang="en-US" b="1" dirty="0" smtClean="0">
                <a:latin typeface="Arial" pitchFamily="34" charset="0"/>
              </a:rPr>
              <a:t> (flat)</a:t>
            </a:r>
            <a:endParaRPr lang="en-US" b="1" dirty="0">
              <a:latin typeface="Arial" pitchFamily="34" charset="0"/>
            </a:endParaRPr>
          </a:p>
        </p:txBody>
      </p:sp>
      <p:cxnSp>
        <p:nvCxnSpPr>
          <p:cNvPr id="39" name="Straight Arrow Connector 38"/>
          <p:cNvCxnSpPr>
            <a:stCxn id="41" idx="2"/>
          </p:cNvCxnSpPr>
          <p:nvPr/>
        </p:nvCxnSpPr>
        <p:spPr bwMode="auto">
          <a:xfrm rot="5400000">
            <a:off x="8961580" y="1884857"/>
            <a:ext cx="552665" cy="511272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cxnSp>
      <p:sp>
        <p:nvSpPr>
          <p:cNvPr id="41" name="TextBox 40"/>
          <p:cNvSpPr txBox="1"/>
          <p:nvPr/>
        </p:nvSpPr>
        <p:spPr>
          <a:xfrm>
            <a:off x="8732763" y="1279386"/>
            <a:ext cx="1521570" cy="58477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b="1" baseline="-25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new</a:t>
            </a:r>
            <a:r>
              <a:rPr 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l-GR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/2</a:t>
            </a:r>
            <a:r>
              <a:rPr lang="en-US" b="1" dirty="0" smtClean="0">
                <a:solidFill>
                  <a:schemeClr val="tx1"/>
                </a:solidFill>
                <a:latin typeface="Arial" pitchFamily="34" charset="0"/>
              </a:rPr>
              <a:t/>
            </a:r>
            <a:br>
              <a:rPr lang="en-US" b="1" dirty="0" smtClean="0">
                <a:solidFill>
                  <a:schemeClr val="tx1"/>
                </a:solidFill>
                <a:latin typeface="Arial" pitchFamily="34" charset="0"/>
              </a:rPr>
            </a:br>
            <a:r>
              <a:rPr lang="en-US" b="1" dirty="0" smtClean="0">
                <a:solidFill>
                  <a:schemeClr val="tx1"/>
                </a:solidFill>
                <a:latin typeface="Arial" pitchFamily="34" charset="0"/>
              </a:rPr>
              <a:t>(angle deficit)</a:t>
            </a:r>
            <a:endParaRPr lang="en-US" b="1" dirty="0">
              <a:latin typeface="Arial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447768" y="3342588"/>
            <a:ext cx="558165" cy="33855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b="1" baseline="-25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orig</a:t>
            </a:r>
            <a:endParaRPr lang="en-US" b="1" dirty="0">
              <a:latin typeface="Arial" pitchFamily="34" charset="0"/>
            </a:endParaRPr>
          </a:p>
        </p:txBody>
      </p:sp>
      <p:sp>
        <p:nvSpPr>
          <p:cNvPr id="48" name="Right Arrow 47"/>
          <p:cNvSpPr/>
          <p:nvPr/>
        </p:nvSpPr>
        <p:spPr bwMode="auto">
          <a:xfrm>
            <a:off x="7623602" y="2187201"/>
            <a:ext cx="397777" cy="865016"/>
          </a:xfrm>
          <a:prstGeom prst="rightArrow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rgbClr val="093680"/>
              </a:solidFill>
              <a:effectLst/>
              <a:latin typeface="Arial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7533911" y="1762339"/>
            <a:ext cx="3658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i="1" dirty="0" smtClean="0"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ϕ</a:t>
            </a:r>
            <a:endParaRPr lang="en-US" sz="2000" i="1" dirty="0">
              <a:latin typeface="Arial" pitchFamily="34" charset="0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2269004" y="1995424"/>
            <a:ext cx="2387745" cy="393923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rgbClr val="093680"/>
              </a:solidFill>
              <a:effectLst/>
              <a:latin typeface="Arial" pitchFamily="34" charset="0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7833139" y="4358050"/>
            <a:ext cx="1188720" cy="549231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uiExpand="1" build="p"/>
      <p:bldP spid="26" grpId="0"/>
      <p:bldP spid="28" grpId="0"/>
      <p:bldP spid="38" grpId="0" animBg="1"/>
      <p:bldP spid="41" grpId="0" animBg="1"/>
      <p:bldP spid="47" grpId="0" animBg="1"/>
      <p:bldP spid="46" grpId="0" animBg="1"/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619978" y="3144054"/>
            <a:ext cx="35044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</a:rPr>
              <a:t>Gaussian curvature evolution</a:t>
            </a:r>
            <a:endParaRPr lang="en-US" sz="2000" dirty="0">
              <a:latin typeface="Arial" pitchFamily="34" charset="0"/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 overview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6438900" y="1081622"/>
            <a:ext cx="5359398" cy="5021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1800" b="1" dirty="0" smtClean="0">
                <a:latin typeface="Arial" pitchFamily="34" charset="0"/>
              </a:rPr>
              <a:t>Step 1. Flattening + curvature concentration</a:t>
            </a:r>
          </a:p>
          <a:p>
            <a:pPr algn="l"/>
            <a:endParaRPr lang="en-US" sz="1800" b="1" dirty="0" smtClean="0">
              <a:latin typeface="Arial" pitchFamily="34" charset="0"/>
            </a:endParaRPr>
          </a:p>
          <a:p>
            <a:pPr algn="l"/>
            <a:r>
              <a:rPr lang="en-US" sz="1800" dirty="0" smtClean="0">
                <a:latin typeface="Arial" pitchFamily="34" charset="0"/>
              </a:rPr>
              <a:t>Repeat until (curvature concentrated)</a:t>
            </a:r>
          </a:p>
          <a:p>
            <a:pPr marL="342900" indent="-342900" algn="l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1800" dirty="0" smtClean="0">
                <a:latin typeface="Arial" pitchFamily="34" charset="0"/>
              </a:rPr>
              <a:t>Flatten all points with </a:t>
            </a:r>
            <a:r>
              <a:rPr lang="en-US" sz="2400" i="1" dirty="0" smtClean="0">
                <a:solidFill>
                  <a:schemeClr val="tx2"/>
                </a:solidFill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K</a:t>
            </a:r>
            <a:r>
              <a:rPr lang="en-US" sz="2400" baseline="-25000" dirty="0" smtClean="0">
                <a:solidFill>
                  <a:schemeClr val="tx2"/>
                </a:solidFill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new</a:t>
            </a:r>
            <a:r>
              <a:rPr lang="en-US" sz="1800" dirty="0" smtClean="0">
                <a:latin typeface="Arial" pitchFamily="34" charset="0"/>
              </a:rPr>
              <a:t> within </a:t>
            </a:r>
            <a:r>
              <a:rPr lang="el-GR" sz="24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ε</a:t>
            </a:r>
            <a:r>
              <a:rPr lang="en-US" sz="1800" dirty="0" smtClean="0">
                <a:latin typeface="Arial" pitchFamily="34" charset="0"/>
              </a:rPr>
              <a:t/>
            </a:r>
            <a:br>
              <a:rPr lang="en-US" sz="1800" dirty="0" smtClean="0">
                <a:latin typeface="Arial" pitchFamily="34" charset="0"/>
              </a:rPr>
            </a:br>
            <a:endParaRPr lang="en-US" sz="1800" dirty="0" smtClean="0">
              <a:latin typeface="Arial" pitchFamily="34" charset="0"/>
            </a:endParaRPr>
          </a:p>
          <a:p>
            <a:pPr marL="342900" indent="-342900" algn="l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1800" dirty="0" smtClean="0">
                <a:latin typeface="Arial" pitchFamily="34" charset="0"/>
              </a:rPr>
              <a:t>Redistribute curvature</a:t>
            </a:r>
          </a:p>
          <a:p>
            <a:pPr marL="800100" lvl="1" indent="-342900" algn="l">
              <a:buClr>
                <a:schemeClr val="tx1"/>
              </a:buClr>
              <a:buSzPct val="100000"/>
            </a:pPr>
            <a:r>
              <a:rPr lang="en-US" sz="1800" dirty="0" smtClean="0">
                <a:latin typeface="Arial" pitchFamily="34" charset="0"/>
              </a:rPr>
              <a:t>by minimizing distortion</a:t>
            </a:r>
          </a:p>
          <a:p>
            <a:pPr marL="800100" lvl="1" indent="-342900" algn="l">
              <a:buClr>
                <a:schemeClr val="tx1"/>
              </a:buClr>
              <a:buSzPct val="100000"/>
            </a:pP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ea typeface="DejaVu Serif"/>
                <a:cs typeface="Times New Roman" pitchFamily="18" charset="0"/>
              </a:rPr>
              <a:t>∬</a:t>
            </a:r>
            <a:r>
              <a:rPr lang="el-GR" sz="2400" i="1" dirty="0" smtClean="0">
                <a:solidFill>
                  <a:schemeClr val="tx2"/>
                </a:solidFill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ϕ</a:t>
            </a:r>
            <a:r>
              <a:rPr lang="en-US" sz="2400" baseline="30000" dirty="0" smtClean="0">
                <a:solidFill>
                  <a:schemeClr val="tx2"/>
                </a:solidFill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2</a:t>
            </a:r>
            <a:r>
              <a:rPr lang="en-US" sz="2400" i="1" dirty="0" smtClean="0">
                <a:solidFill>
                  <a:schemeClr val="tx2"/>
                </a:solidFill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chemeClr val="tx2"/>
                </a:solidFill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dA</a:t>
            </a:r>
            <a:r>
              <a:rPr lang="en-US" sz="2400" dirty="0" smtClean="0">
                <a:latin typeface="Arial" pitchFamily="34" charset="0"/>
              </a:rPr>
              <a:t> </a:t>
            </a:r>
            <a:endParaRPr lang="en-US" sz="1800" dirty="0" smtClean="0">
              <a:latin typeface="Arial" pitchFamily="34" charset="0"/>
            </a:endParaRPr>
          </a:p>
          <a:p>
            <a:pPr marL="800100" lvl="1" indent="-342900" algn="l">
              <a:buClr>
                <a:schemeClr val="tx1"/>
              </a:buClr>
              <a:buSzPct val="100000"/>
            </a:pPr>
            <a:r>
              <a:rPr lang="en-US" sz="1800" dirty="0" smtClean="0">
                <a:latin typeface="Arial" pitchFamily="34" charset="0"/>
              </a:rPr>
              <a:t>constrained by</a:t>
            </a:r>
          </a:p>
          <a:p>
            <a:pPr marL="800100" lvl="1" indent="-342900" algn="l">
              <a:buClr>
                <a:schemeClr val="tx1"/>
              </a:buClr>
              <a:buSzPct val="100000"/>
            </a:pPr>
            <a:r>
              <a:rPr lang="el-GR" sz="2400" i="1" dirty="0" smtClean="0">
                <a:solidFill>
                  <a:schemeClr val="tx2"/>
                </a:solidFill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∆ϕ </a:t>
            </a:r>
            <a:r>
              <a:rPr lang="en-US" sz="2400" i="1" dirty="0" smtClean="0">
                <a:solidFill>
                  <a:schemeClr val="tx2"/>
                </a:solidFill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=</a:t>
            </a:r>
            <a:r>
              <a:rPr lang="el-GR" sz="2400" i="1" baseline="30000" dirty="0" smtClean="0">
                <a:solidFill>
                  <a:schemeClr val="tx2"/>
                </a:solidFill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 </a:t>
            </a:r>
            <a:r>
              <a:rPr lang="en-US" sz="2400" i="1" dirty="0" smtClean="0">
                <a:solidFill>
                  <a:schemeClr val="tx2"/>
                </a:solidFill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K</a:t>
            </a:r>
            <a:r>
              <a:rPr lang="en-US" sz="2400" baseline="-25000" dirty="0" smtClean="0">
                <a:solidFill>
                  <a:schemeClr val="tx2"/>
                </a:solidFill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new </a:t>
            </a:r>
            <a:r>
              <a:rPr lang="en-US" sz="2400" i="1" dirty="0" smtClean="0">
                <a:solidFill>
                  <a:schemeClr val="tx2"/>
                </a:solidFill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– </a:t>
            </a:r>
            <a:r>
              <a:rPr lang="en-US" sz="2400" i="1" dirty="0" err="1" smtClean="0">
                <a:solidFill>
                  <a:schemeClr val="tx2"/>
                </a:solidFill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K</a:t>
            </a:r>
            <a:r>
              <a:rPr lang="en-US" sz="2400" baseline="-25000" dirty="0" err="1" smtClean="0">
                <a:solidFill>
                  <a:schemeClr val="tx2"/>
                </a:solidFill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orig</a:t>
            </a:r>
            <a:r>
              <a:rPr lang="en-US" sz="2400" dirty="0" smtClean="0">
                <a:latin typeface="Arial" pitchFamily="34" charset="0"/>
              </a:rPr>
              <a:t> </a:t>
            </a:r>
          </a:p>
          <a:p>
            <a:pPr marL="800100" lvl="1" indent="-342900" algn="l">
              <a:buClr>
                <a:schemeClr val="tx1"/>
              </a:buClr>
              <a:buSzPct val="100000"/>
            </a:pPr>
            <a:r>
              <a:rPr lang="en-US" sz="1800" dirty="0" smtClean="0">
                <a:latin typeface="Arial" pitchFamily="34" charset="0"/>
              </a:rPr>
              <a:t>in fixed areas</a:t>
            </a:r>
            <a:br>
              <a:rPr lang="en-US" sz="1800" dirty="0" smtClean="0">
                <a:latin typeface="Arial" pitchFamily="34" charset="0"/>
              </a:rPr>
            </a:br>
            <a:endParaRPr lang="en-US" sz="1800" dirty="0" smtClean="0">
              <a:latin typeface="Arial" pitchFamily="34" charset="0"/>
            </a:endParaRPr>
          </a:p>
          <a:p>
            <a:pPr marL="342900" indent="-342900" algn="l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1800" dirty="0" smtClean="0">
                <a:latin typeface="Arial" pitchFamily="34" charset="0"/>
              </a:rPr>
              <a:t>Increment </a:t>
            </a:r>
            <a:r>
              <a:rPr lang="el-GR" sz="24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ε</a:t>
            </a:r>
            <a:endParaRPr lang="en-US" sz="1800" b="1" i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SzPct val="100000"/>
            </a:pPr>
            <a:endParaRPr lang="en-US" sz="1800" dirty="0" smtClean="0">
              <a:latin typeface="Arial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204533" y="3551238"/>
            <a:ext cx="24384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curv_hand_1987lef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7921" y="1224673"/>
            <a:ext cx="1329781" cy="1956816"/>
          </a:xfrm>
          <a:prstGeom prst="rect">
            <a:avLst/>
          </a:prstGeom>
        </p:spPr>
      </p:pic>
      <p:pic>
        <p:nvPicPr>
          <p:cNvPr id="21" name="Picture 20" descr="curv_hand_51lef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3917" y="1224673"/>
            <a:ext cx="1329781" cy="1956816"/>
          </a:xfrm>
          <a:prstGeom prst="rect">
            <a:avLst/>
          </a:prstGeom>
        </p:spPr>
      </p:pic>
      <p:pic>
        <p:nvPicPr>
          <p:cNvPr id="8" name="Picture 7" descr="curv_hand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7806" y="1224673"/>
            <a:ext cx="1329780" cy="195681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866413" y="2580155"/>
            <a:ext cx="2704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</a:rPr>
              <a:t>1. Curvature flattening</a:t>
            </a:r>
            <a:br>
              <a:rPr lang="en-US" sz="2000" dirty="0" smtClean="0">
                <a:latin typeface="Arial" pitchFamily="34" charset="0"/>
              </a:rPr>
            </a:br>
            <a:r>
              <a:rPr lang="en-US" sz="2000" dirty="0" smtClean="0">
                <a:latin typeface="Arial" pitchFamily="34" charset="0"/>
              </a:rPr>
              <a:t>and concentration</a:t>
            </a:r>
            <a:endParaRPr lang="en-US" sz="2000" dirty="0">
              <a:latin typeface="Arial" pitchFamily="34" charset="0"/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 overview</a:t>
            </a:r>
            <a:endParaRPr lang="en-US" dirty="0"/>
          </a:p>
        </p:txBody>
      </p:sp>
      <p:pic>
        <p:nvPicPr>
          <p:cNvPr id="22" name="Picture 21" descr="hand4k_mi_flatten_coll_cone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99754" y="3790007"/>
            <a:ext cx="1296374" cy="187054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79504" y="4998835"/>
            <a:ext cx="24577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>
                <a:latin typeface="Arial" pitchFamily="34" charset="0"/>
              </a:rPr>
              <a:t>2. Iterative</a:t>
            </a:r>
            <a:br>
              <a:rPr lang="en-US" sz="2000" dirty="0" smtClean="0">
                <a:latin typeface="Arial" pitchFamily="34" charset="0"/>
              </a:rPr>
            </a:br>
            <a:r>
              <a:rPr lang="en-US" sz="2000" dirty="0" smtClean="0">
                <a:latin typeface="Arial" pitchFamily="34" charset="0"/>
              </a:rPr>
              <a:t>    rounding</a:t>
            </a:r>
            <a:br>
              <a:rPr lang="en-US" sz="2000" dirty="0" smtClean="0">
                <a:latin typeface="Arial" pitchFamily="34" charset="0"/>
              </a:rPr>
            </a:br>
            <a:r>
              <a:rPr lang="en-US" sz="2000" dirty="0" smtClean="0">
                <a:latin typeface="Arial" pitchFamily="34" charset="0"/>
              </a:rPr>
              <a:t>    of curvatures</a:t>
            </a:r>
            <a:br>
              <a:rPr lang="en-US" sz="2000" dirty="0" smtClean="0">
                <a:latin typeface="Arial" pitchFamily="34" charset="0"/>
              </a:rPr>
            </a:br>
            <a:r>
              <a:rPr lang="en-US" sz="2000" dirty="0" smtClean="0">
                <a:latin typeface="Arial" pitchFamily="34" charset="0"/>
              </a:rPr>
              <a:t>    to multiples of </a:t>
            </a:r>
            <a:r>
              <a:rPr lang="el-GR" sz="2000" b="1" dirty="0" smtClean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/2</a:t>
            </a:r>
            <a:endParaRPr lang="en-US" sz="2000" dirty="0">
              <a:latin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37376" y="1081622"/>
            <a:ext cx="5226048" cy="5021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1800" b="1" dirty="0" smtClean="0">
                <a:latin typeface="Arial" pitchFamily="34" charset="0"/>
              </a:rPr>
              <a:t>Step 1. Flattening + curvature concentration</a:t>
            </a:r>
          </a:p>
          <a:p>
            <a:pPr algn="l"/>
            <a:endParaRPr lang="en-US" sz="1800" dirty="0" smtClean="0">
              <a:latin typeface="Arial" pitchFamily="34" charset="0"/>
            </a:endParaRPr>
          </a:p>
          <a:p>
            <a:pPr algn="l"/>
            <a:r>
              <a:rPr lang="en-US" sz="1800" b="1" dirty="0" smtClean="0">
                <a:latin typeface="Arial" pitchFamily="34" charset="0"/>
              </a:rPr>
              <a:t>Step 2. Cone curvature rounding</a:t>
            </a:r>
          </a:p>
          <a:p>
            <a:pPr marL="231775" lvl="0" indent="-231775" algn="l" eaLnBrk="1" hangingPunct="1">
              <a:buClrTx/>
              <a:buSzTx/>
              <a:defRPr/>
            </a:pPr>
            <a:r>
              <a:rPr lang="en-US" sz="1800" kern="0" dirty="0" smtClean="0">
                <a:latin typeface="Arial" pitchFamily="34" charset="0"/>
              </a:rPr>
              <a:t>Repeat until (all </a:t>
            </a:r>
            <a:r>
              <a:rPr lang="en-US" sz="2400" i="1" dirty="0" smtClean="0">
                <a:solidFill>
                  <a:schemeClr val="tx2"/>
                </a:solidFill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K</a:t>
            </a:r>
            <a:r>
              <a:rPr lang="en-US" sz="2400" baseline="-25000" dirty="0" smtClean="0">
                <a:solidFill>
                  <a:schemeClr val="tx2"/>
                </a:solidFill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new</a:t>
            </a:r>
            <a:r>
              <a:rPr lang="en-US" sz="1800" kern="0" dirty="0" smtClean="0">
                <a:latin typeface="Arial" pitchFamily="34" charset="0"/>
              </a:rPr>
              <a:t> rounded)</a:t>
            </a:r>
          </a:p>
          <a:p>
            <a:pPr marL="342900" indent="-342900" algn="l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1800" kern="0" dirty="0" smtClean="0">
                <a:latin typeface="Arial" pitchFamily="34" charset="0"/>
              </a:rPr>
              <a:t>Round </a:t>
            </a:r>
            <a:r>
              <a:rPr lang="en-US" sz="2400" i="1" dirty="0" smtClean="0">
                <a:solidFill>
                  <a:schemeClr val="tx2"/>
                </a:solidFill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K</a:t>
            </a:r>
            <a:r>
              <a:rPr lang="en-US" sz="2400" baseline="-25000" dirty="0" smtClean="0">
                <a:solidFill>
                  <a:schemeClr val="tx2"/>
                </a:solidFill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new</a:t>
            </a:r>
            <a:r>
              <a:rPr lang="en-US" sz="1800" kern="0" dirty="0" smtClean="0">
                <a:latin typeface="Arial" pitchFamily="34" charset="0"/>
              </a:rPr>
              <a:t> closest to multiple of </a:t>
            </a:r>
            <a:r>
              <a:rPr lang="el-GR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/2</a:t>
            </a:r>
            <a:r>
              <a:rPr lang="en-US" dirty="0" smtClean="0">
                <a:latin typeface="Arial" pitchFamily="34" charset="0"/>
              </a:rPr>
              <a:t>	</a:t>
            </a:r>
            <a:br>
              <a:rPr lang="en-US" dirty="0" smtClean="0">
                <a:latin typeface="Arial" pitchFamily="34" charset="0"/>
              </a:rPr>
            </a:br>
            <a:endParaRPr lang="en-US" dirty="0" smtClean="0">
              <a:latin typeface="Arial" pitchFamily="34" charset="0"/>
            </a:endParaRPr>
          </a:p>
          <a:p>
            <a:pPr marL="342900" indent="-342900" algn="l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1800" dirty="0" smtClean="0">
                <a:latin typeface="Arial" pitchFamily="34" charset="0"/>
              </a:rPr>
              <a:t>Redistribute curvature same way</a:t>
            </a:r>
          </a:p>
        </p:txBody>
      </p:sp>
      <p:pic>
        <p:nvPicPr>
          <p:cNvPr id="17" name="Picture 16" descr="curv_hand_1987lef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7921" y="1224673"/>
            <a:ext cx="1329781" cy="1956816"/>
          </a:xfrm>
          <a:prstGeom prst="rect">
            <a:avLst/>
          </a:prstGeom>
        </p:spPr>
      </p:pic>
      <p:pic>
        <p:nvPicPr>
          <p:cNvPr id="26" name="Picture 25" descr="curv_hand_51lef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3917" y="1224673"/>
            <a:ext cx="1329781" cy="1956816"/>
          </a:xfrm>
          <a:prstGeom prst="rect">
            <a:avLst/>
          </a:prstGeom>
        </p:spPr>
      </p:pic>
      <p:sp>
        <p:nvSpPr>
          <p:cNvPr id="15" name="Right Arrow 14"/>
          <p:cNvSpPr/>
          <p:nvPr/>
        </p:nvSpPr>
        <p:spPr bwMode="auto">
          <a:xfrm>
            <a:off x="2845676" y="1907630"/>
            <a:ext cx="1001110" cy="672525"/>
          </a:xfrm>
          <a:prstGeom prst="rightArrow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rgbClr val="093680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Parametrization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09575" y="1336676"/>
            <a:ext cx="5206460" cy="4968875"/>
          </a:xfrm>
        </p:spPr>
        <p:txBody>
          <a:bodyPr/>
          <a:lstStyle/>
          <a:p>
            <a:pPr>
              <a:buClr>
                <a:schemeClr val="accent1"/>
              </a:buClr>
            </a:pPr>
            <a:r>
              <a:rPr lang="en-US" dirty="0" smtClean="0"/>
              <a:t>Flatten a surface to a plane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endParaRPr lang="en-US" dirty="0" smtClean="0"/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dirty="0" smtClean="0"/>
              <a:t>Texture mapping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dirty="0" smtClean="0"/>
              <a:t>Geometry images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dirty="0" err="1" smtClean="0"/>
              <a:t>Quadrangulation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 bwMode="auto">
          <a:xfrm>
            <a:off x="7416066" y="3858734"/>
            <a:ext cx="914862" cy="672525"/>
          </a:xfrm>
          <a:prstGeom prst="rightArrow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rgbClr val="093680"/>
              </a:solidFill>
              <a:effectLst/>
              <a:latin typeface="Arial" pitchFamily="34" charset="0"/>
            </a:endParaRPr>
          </a:p>
        </p:txBody>
      </p:sp>
      <p:pic>
        <p:nvPicPr>
          <p:cNvPr id="10" name="Picture 9" descr="julius_flat_domai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63678" y="2361727"/>
            <a:ext cx="3059068" cy="3174450"/>
          </a:xfrm>
          <a:prstGeom prst="rect">
            <a:avLst/>
          </a:prstGeom>
        </p:spPr>
      </p:pic>
      <p:pic>
        <p:nvPicPr>
          <p:cNvPr id="11" name="Picture 10" descr="julius_flat_surf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2147" y="2117246"/>
            <a:ext cx="2593525" cy="38430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and4k_flatten_coll_round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46786" y="3755555"/>
            <a:ext cx="1312504" cy="1870548"/>
          </a:xfrm>
          <a:prstGeom prst="rect">
            <a:avLst/>
          </a:prstGeom>
        </p:spPr>
      </p:pic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 overview</a:t>
            </a:r>
            <a:endParaRPr lang="en-US" dirty="0"/>
          </a:p>
        </p:txBody>
      </p:sp>
      <p:pic>
        <p:nvPicPr>
          <p:cNvPr id="22" name="Picture 21" descr="hand4k_mi_flatten_coll_cone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99754" y="3790007"/>
            <a:ext cx="1296374" cy="18705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437376" y="1081622"/>
            <a:ext cx="5302248" cy="5021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1800" b="1" dirty="0" smtClean="0">
                <a:latin typeface="Arial" pitchFamily="34" charset="0"/>
              </a:rPr>
              <a:t>Step 1. Flattening + curvature concentration</a:t>
            </a:r>
          </a:p>
          <a:p>
            <a:pPr algn="l"/>
            <a:endParaRPr lang="en-US" sz="1800" dirty="0" smtClean="0">
              <a:latin typeface="Arial" pitchFamily="34" charset="0"/>
            </a:endParaRPr>
          </a:p>
          <a:p>
            <a:pPr algn="l"/>
            <a:r>
              <a:rPr lang="en-US" sz="1800" b="1" dirty="0" smtClean="0">
                <a:latin typeface="Arial" pitchFamily="34" charset="0"/>
              </a:rPr>
              <a:t>Step 2. Cone curvature rounding</a:t>
            </a:r>
          </a:p>
          <a:p>
            <a:pPr algn="l"/>
            <a:endParaRPr lang="en-US" sz="1800" dirty="0" smtClean="0">
              <a:latin typeface="Arial" pitchFamily="34" charset="0"/>
            </a:endParaRPr>
          </a:p>
          <a:p>
            <a:pPr algn="l"/>
            <a:r>
              <a:rPr lang="en-US" sz="1800" b="1" dirty="0" smtClean="0">
                <a:latin typeface="Arial" pitchFamily="34" charset="0"/>
              </a:rPr>
              <a:t>Step 3.</a:t>
            </a:r>
            <a:r>
              <a:rPr lang="en-US" sz="1800" dirty="0" smtClean="0">
                <a:latin typeface="Arial" pitchFamily="34" charset="0"/>
              </a:rPr>
              <a:t> </a:t>
            </a:r>
            <a:r>
              <a:rPr lang="en-US" sz="1800" b="1" dirty="0" err="1" smtClean="0">
                <a:latin typeface="Arial" pitchFamily="34" charset="0"/>
              </a:rPr>
              <a:t>Parametrization</a:t>
            </a:r>
            <a:r>
              <a:rPr lang="en-US" sz="1800" b="1" dirty="0" smtClean="0">
                <a:latin typeface="Arial" pitchFamily="34" charset="0"/>
              </a:rPr>
              <a:t>  + distortion reduction</a:t>
            </a:r>
          </a:p>
          <a:p>
            <a:pPr algn="l"/>
            <a:r>
              <a:rPr lang="en-US" sz="1800" b="1" dirty="0" smtClean="0">
                <a:latin typeface="Arial" pitchFamily="34" charset="0"/>
              </a:rPr>
              <a:t>a.</a:t>
            </a:r>
            <a:r>
              <a:rPr lang="en-US" sz="1800" dirty="0" smtClean="0">
                <a:latin typeface="Arial" pitchFamily="34" charset="0"/>
              </a:rPr>
              <a:t> Leave conformal setting</a:t>
            </a:r>
          </a:p>
          <a:p>
            <a:pPr algn="l"/>
            <a:r>
              <a:rPr lang="en-US" sz="1800" b="1" dirty="0" smtClean="0">
                <a:latin typeface="Arial" pitchFamily="34" charset="0"/>
              </a:rPr>
              <a:t>b.</a:t>
            </a:r>
            <a:r>
              <a:rPr lang="en-US" sz="1800" dirty="0" smtClean="0">
                <a:latin typeface="Arial" pitchFamily="34" charset="0"/>
              </a:rPr>
              <a:t> Fix cones/curvatures</a:t>
            </a:r>
          </a:p>
          <a:p>
            <a:pPr algn="l"/>
            <a:r>
              <a:rPr lang="en-US" sz="1800" b="1" dirty="0" smtClean="0">
                <a:latin typeface="Arial" pitchFamily="34" charset="0"/>
              </a:rPr>
              <a:t>c.</a:t>
            </a:r>
            <a:r>
              <a:rPr lang="en-US" sz="1800" dirty="0" smtClean="0">
                <a:latin typeface="Arial" pitchFamily="34" charset="0"/>
              </a:rPr>
              <a:t> Minimize distortion further</a:t>
            </a:r>
            <a:br>
              <a:rPr lang="en-US" sz="1800" dirty="0" smtClean="0">
                <a:latin typeface="Arial" pitchFamily="34" charset="0"/>
              </a:rPr>
            </a:br>
            <a:endParaRPr lang="en-US" sz="1800" dirty="0" smtClean="0">
              <a:latin typeface="Arial" pitchFamily="34" charset="0"/>
            </a:endParaRPr>
          </a:p>
        </p:txBody>
      </p:sp>
      <p:pic>
        <p:nvPicPr>
          <p:cNvPr id="17" name="Picture 16" descr="curv_hand_1987lef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7921" y="1224673"/>
            <a:ext cx="1329781" cy="1956816"/>
          </a:xfrm>
          <a:prstGeom prst="rect">
            <a:avLst/>
          </a:prstGeom>
        </p:spPr>
      </p:pic>
      <p:pic>
        <p:nvPicPr>
          <p:cNvPr id="26" name="Picture 25" descr="curv_hand_51lef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53917" y="1224673"/>
            <a:ext cx="1329781" cy="1956816"/>
          </a:xfrm>
          <a:prstGeom prst="rect">
            <a:avLst/>
          </a:prstGeom>
        </p:spPr>
      </p:pic>
      <p:sp>
        <p:nvSpPr>
          <p:cNvPr id="15" name="Right Arrow 14"/>
          <p:cNvSpPr/>
          <p:nvPr/>
        </p:nvSpPr>
        <p:spPr bwMode="auto">
          <a:xfrm>
            <a:off x="2845676" y="1907630"/>
            <a:ext cx="1001110" cy="672525"/>
          </a:xfrm>
          <a:prstGeom prst="rightArrow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rgbClr val="093680"/>
              </a:solidFill>
              <a:effectLst/>
              <a:latin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50524" y="5537445"/>
            <a:ext cx="34868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>
                <a:latin typeface="Arial" pitchFamily="34" charset="0"/>
              </a:rPr>
              <a:t>3. Compute </a:t>
            </a:r>
            <a:r>
              <a:rPr lang="en-US" sz="2000" dirty="0" err="1" smtClean="0">
                <a:latin typeface="Arial" pitchFamily="34" charset="0"/>
              </a:rPr>
              <a:t>parametrization</a:t>
            </a:r>
            <a:endParaRPr lang="en-US" sz="2000" dirty="0" smtClean="0">
              <a:latin typeface="Arial" pitchFamily="34" charset="0"/>
            </a:endParaRPr>
          </a:p>
          <a:p>
            <a:pPr algn="l"/>
            <a:r>
              <a:rPr lang="en-US" sz="2000" dirty="0" smtClean="0">
                <a:latin typeface="Arial" pitchFamily="34" charset="0"/>
              </a:rPr>
              <a:t>    Further minimize distortion</a:t>
            </a:r>
            <a:endParaRPr lang="en-US" sz="2000" dirty="0">
              <a:latin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66413" y="2580155"/>
            <a:ext cx="2704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</a:rPr>
              <a:t>1. Curvature flattening</a:t>
            </a:r>
            <a:br>
              <a:rPr lang="en-US" sz="2000" dirty="0" smtClean="0">
                <a:latin typeface="Arial" pitchFamily="34" charset="0"/>
              </a:rPr>
            </a:br>
            <a:r>
              <a:rPr lang="en-US" sz="2000" dirty="0" smtClean="0">
                <a:latin typeface="Arial" pitchFamily="34" charset="0"/>
              </a:rPr>
              <a:t>and concentration</a:t>
            </a:r>
            <a:endParaRPr lang="en-US" sz="2000" dirty="0">
              <a:latin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9504" y="4998835"/>
            <a:ext cx="24577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>
                <a:latin typeface="Arial" pitchFamily="34" charset="0"/>
              </a:rPr>
              <a:t>2. Iterative</a:t>
            </a:r>
            <a:br>
              <a:rPr lang="en-US" sz="2000" dirty="0" smtClean="0">
                <a:latin typeface="Arial" pitchFamily="34" charset="0"/>
              </a:rPr>
            </a:br>
            <a:r>
              <a:rPr lang="en-US" sz="2000" dirty="0" smtClean="0">
                <a:latin typeface="Arial" pitchFamily="34" charset="0"/>
              </a:rPr>
              <a:t>    rounding</a:t>
            </a:r>
            <a:br>
              <a:rPr lang="en-US" sz="2000" dirty="0" smtClean="0">
                <a:latin typeface="Arial" pitchFamily="34" charset="0"/>
              </a:rPr>
            </a:br>
            <a:r>
              <a:rPr lang="en-US" sz="2000" dirty="0" smtClean="0">
                <a:latin typeface="Arial" pitchFamily="34" charset="0"/>
              </a:rPr>
              <a:t>    of curvatures</a:t>
            </a:r>
            <a:br>
              <a:rPr lang="en-US" sz="2000" dirty="0" smtClean="0">
                <a:latin typeface="Arial" pitchFamily="34" charset="0"/>
              </a:rPr>
            </a:br>
            <a:r>
              <a:rPr lang="en-US" sz="2000" dirty="0" smtClean="0">
                <a:latin typeface="Arial" pitchFamily="34" charset="0"/>
              </a:rPr>
              <a:t>    to multiples of </a:t>
            </a:r>
            <a:r>
              <a:rPr lang="el-GR" sz="2000" b="1" dirty="0" smtClean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/2</a:t>
            </a:r>
            <a:endParaRPr lang="en-US" sz="2000" dirty="0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6891565" y="5301359"/>
            <a:ext cx="2592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itchFamily="34" charset="0"/>
              </a:rPr>
              <a:t>No skew allowed</a:t>
            </a:r>
            <a:endParaRPr lang="en-US" sz="2000" b="1" dirty="0">
              <a:latin typeface="Arial" pitchFamily="34" charset="0"/>
            </a:endParaRPr>
          </a:p>
        </p:txBody>
      </p:sp>
      <p:pic>
        <p:nvPicPr>
          <p:cNvPr id="9" name="Picture 8" descr="map_conforma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46280" y="3104943"/>
            <a:ext cx="3331421" cy="1984791"/>
          </a:xfrm>
          <a:prstGeom prst="rect">
            <a:avLst/>
          </a:prstGeom>
        </p:spPr>
      </p:pic>
      <p:pic>
        <p:nvPicPr>
          <p:cNvPr id="11" name="Picture 10" descr="map_equiarea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91565" y="3045443"/>
            <a:ext cx="2592344" cy="19474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leave conformal setting?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09577" y="1336675"/>
            <a:ext cx="8254365" cy="1680845"/>
          </a:xfrm>
        </p:spPr>
        <p:txBody>
          <a:bodyPr>
            <a:normAutofit/>
          </a:bodyPr>
          <a:lstStyle/>
          <a:p>
            <a:r>
              <a:rPr lang="en-US" b="1" dirty="0" smtClean="0"/>
              <a:t>Reason 1:</a:t>
            </a:r>
          </a:p>
          <a:p>
            <a:pPr lvl="1"/>
            <a:r>
              <a:rPr lang="en-US" dirty="0" smtClean="0"/>
              <a:t>Conformal ⇒ no skew allowed</a:t>
            </a:r>
          </a:p>
          <a:p>
            <a:pPr lvl="1"/>
            <a:r>
              <a:rPr lang="en-US" dirty="0" smtClean="0"/>
              <a:t>Can minimize distortion further by allowing skew</a:t>
            </a:r>
            <a:endParaRPr lang="en-US" dirty="0"/>
          </a:p>
        </p:txBody>
      </p:sp>
      <p:pic>
        <p:nvPicPr>
          <p:cNvPr id="12" name="Picture 11" descr="hand4k_flatten_rnd_arap_dis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7372" y="3232958"/>
            <a:ext cx="2750042" cy="199220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536331" y="5284617"/>
            <a:ext cx="1037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itchFamily="34" charset="0"/>
              </a:rPr>
              <a:t>ARAP</a:t>
            </a:r>
            <a:endParaRPr lang="en-US" sz="2000" b="1" dirty="0">
              <a:latin typeface="Arial" pitchFamily="34" charset="0"/>
            </a:endParaRPr>
          </a:p>
        </p:txBody>
      </p:sp>
      <p:pic>
        <p:nvPicPr>
          <p:cNvPr id="16" name="Picture 15" descr="hand4k_flatten_rnd_conf_dis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8898" y="3232959"/>
            <a:ext cx="2744345" cy="200917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655336" y="5301589"/>
            <a:ext cx="1645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itchFamily="34" charset="0"/>
              </a:rPr>
              <a:t>Conformal</a:t>
            </a:r>
            <a:endParaRPr lang="en-US" sz="2000" b="1" dirty="0">
              <a:latin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196141" y="5739915"/>
            <a:ext cx="5565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i="1" dirty="0" smtClean="0">
                <a:solidFill>
                  <a:schemeClr val="tx2"/>
                </a:solidFill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ϕ</a:t>
            </a:r>
            <a:r>
              <a:rPr lang="en-US" sz="2400" baseline="30000" dirty="0" smtClean="0">
                <a:solidFill>
                  <a:schemeClr val="tx2"/>
                </a:solidFill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2 </a:t>
            </a:r>
            <a:endParaRPr lang="en-US" sz="2400" dirty="0">
              <a:latin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128358" y="5714620"/>
            <a:ext cx="35461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min</a:t>
            </a:r>
            <a:r>
              <a:rPr lang="en-US" sz="2400" i="1" baseline="-25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R,f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||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∇</a:t>
            </a:r>
            <a:r>
              <a:rPr lang="en-US" sz="2400" i="1" dirty="0" smtClean="0">
                <a:solidFill>
                  <a:schemeClr val="tx2"/>
                </a:solidFill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f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– </a:t>
            </a:r>
            <a:r>
              <a:rPr lang="en-US" sz="24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||</a:t>
            </a:r>
            <a:r>
              <a:rPr lang="en-US" sz="2400" baseline="30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latin typeface="Arial" pitchFamily="34" charset="0"/>
              </a:rPr>
              <a:t>  (</a:t>
            </a:r>
            <a:r>
              <a:rPr lang="en-US" sz="20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 </a:t>
            </a:r>
            <a:r>
              <a:rPr lang="en-US" sz="2000" dirty="0" smtClean="0">
                <a:latin typeface="Arial" pitchFamily="34" charset="0"/>
              </a:rPr>
              <a:t>rotation)</a:t>
            </a:r>
            <a:endParaRPr lang="en-US" sz="3200" dirty="0">
              <a:latin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394347" y="5602075"/>
            <a:ext cx="4667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≈</a:t>
            </a:r>
            <a:endParaRPr lang="en-US" sz="4000" b="1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1"/>
      <p:bldP spid="14" grpId="0"/>
      <p:bldP spid="19" grpId="0"/>
      <p:bldP spid="20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6115132" y="1253552"/>
            <a:ext cx="5306848" cy="2304407"/>
            <a:chOff x="4930024" y="1995363"/>
            <a:chExt cx="3735776" cy="1622197"/>
          </a:xfrm>
        </p:grpSpPr>
        <p:pic>
          <p:nvPicPr>
            <p:cNvPr id="5" name="Picture 4" descr="holonomy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30024" y="1995363"/>
              <a:ext cx="3735776" cy="148893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735641" y="3162573"/>
              <a:ext cx="599428" cy="4549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i="1" dirty="0" smtClean="0">
                  <a:solidFill>
                    <a:schemeClr val="tx2"/>
                  </a:solidFill>
                  <a:latin typeface="Times New Roman" pitchFamily="18" charset="0"/>
                  <a:ea typeface="DejaVu Serif" pitchFamily="18" charset="0"/>
                </a:rPr>
                <a:t>A</a:t>
              </a:r>
              <a:r>
                <a:rPr lang="en-US" sz="3600" i="1" baseline="30000" dirty="0" smtClean="0">
                  <a:solidFill>
                    <a:schemeClr val="tx2"/>
                  </a:solidFill>
                  <a:latin typeface="Times New Roman" pitchFamily="18" charset="0"/>
                  <a:ea typeface="DejaVu Serif" pitchFamily="18" charset="0"/>
                </a:rPr>
                <a:t>d</a:t>
              </a:r>
              <a:r>
                <a:rPr lang="en-US" sz="3600" dirty="0" smtClean="0">
                  <a:solidFill>
                    <a:schemeClr val="tx2"/>
                  </a:solidFill>
                  <a:latin typeface="Times New Roman" pitchFamily="18" charset="0"/>
                  <a:ea typeface="DejaVu Serif" pitchFamily="18" charset="0"/>
                </a:rPr>
                <a:t>  </a:t>
              </a:r>
              <a:endParaRPr lang="en-US" sz="3600" dirty="0">
                <a:solidFill>
                  <a:schemeClr val="tx2"/>
                </a:solidFill>
                <a:latin typeface="Times New Roman" pitchFamily="18" charset="0"/>
                <a:ea typeface="DejaVu Serif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811707" y="2367586"/>
              <a:ext cx="310546" cy="4549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i="1" dirty="0" smtClean="0">
                  <a:solidFill>
                    <a:schemeClr val="tx2"/>
                  </a:solidFill>
                  <a:latin typeface="Times New Roman" pitchFamily="18" charset="0"/>
                  <a:ea typeface="DejaVu Serif" pitchFamily="18" charset="0"/>
                </a:rPr>
                <a:t>L</a:t>
              </a:r>
              <a:endParaRPr lang="en-US" sz="3600" dirty="0">
                <a:solidFill>
                  <a:schemeClr val="tx2"/>
                </a:solidFill>
                <a:latin typeface="Times New Roman" pitchFamily="18" charset="0"/>
                <a:ea typeface="DejaVu Serif" pitchFamily="18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 bwMode="auto">
            <a:xfrm rot="5400000">
              <a:off x="5648792" y="3165675"/>
              <a:ext cx="481541" cy="155702"/>
            </a:xfrm>
            <a:prstGeom prst="lin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/>
            <p:cNvCxnSpPr/>
            <p:nvPr/>
          </p:nvCxnSpPr>
          <p:spPr bwMode="auto">
            <a:xfrm rot="10800000" flipV="1">
              <a:off x="7326313" y="3046416"/>
              <a:ext cx="274276" cy="211928"/>
            </a:xfrm>
            <a:prstGeom prst="lin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/>
            <p:cNvCxnSpPr/>
            <p:nvPr/>
          </p:nvCxnSpPr>
          <p:spPr bwMode="auto">
            <a:xfrm>
              <a:off x="8258587" y="3043241"/>
              <a:ext cx="263908" cy="211928"/>
            </a:xfrm>
            <a:prstGeom prst="lin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8" name="Group 27"/>
          <p:cNvGrpSpPr/>
          <p:nvPr/>
        </p:nvGrpSpPr>
        <p:grpSpPr>
          <a:xfrm>
            <a:off x="6070342" y="3759137"/>
            <a:ext cx="2691278" cy="1657994"/>
            <a:chOff x="4005044" y="3161213"/>
            <a:chExt cx="1891412" cy="1165226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05044" y="3161213"/>
              <a:ext cx="1891412" cy="1165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20" name="Straight Connector 19"/>
            <p:cNvCxnSpPr/>
            <p:nvPr/>
          </p:nvCxnSpPr>
          <p:spPr bwMode="auto">
            <a:xfrm rot="5400000">
              <a:off x="4601372" y="3903370"/>
              <a:ext cx="762000" cy="74612"/>
            </a:xfrm>
            <a:prstGeom prst="lin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6" name="Group 25"/>
          <p:cNvGrpSpPr/>
          <p:nvPr/>
        </p:nvGrpSpPr>
        <p:grpSpPr>
          <a:xfrm>
            <a:off x="8951513" y="3785282"/>
            <a:ext cx="2691278" cy="1657994"/>
            <a:chOff x="7223543" y="3017981"/>
            <a:chExt cx="1891412" cy="1165226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223543" y="3017981"/>
              <a:ext cx="1891412" cy="1165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25" name="Straight Connector 24"/>
            <p:cNvCxnSpPr/>
            <p:nvPr/>
          </p:nvCxnSpPr>
          <p:spPr bwMode="auto">
            <a:xfrm rot="5400000">
              <a:off x="7821118" y="3764901"/>
              <a:ext cx="762000" cy="74612"/>
            </a:xfrm>
            <a:prstGeom prst="lin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leave conformal setting?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09577" y="1336676"/>
            <a:ext cx="5827015" cy="4475731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Reason 2:</a:t>
            </a:r>
            <a:endParaRPr lang="en-US" dirty="0" smtClean="0"/>
          </a:p>
          <a:p>
            <a:r>
              <a:rPr lang="en-US" dirty="0" smtClean="0"/>
              <a:t>Loop </a:t>
            </a:r>
            <a:r>
              <a:rPr lang="en-US" dirty="0" err="1" smtClean="0"/>
              <a:t>holonomy</a:t>
            </a:r>
            <a:r>
              <a:rPr lang="en-US" dirty="0" smtClean="0"/>
              <a:t> angle </a:t>
            </a:r>
            <a:r>
              <a:rPr lang="en-US" i="1" dirty="0" smtClean="0">
                <a:solidFill>
                  <a:schemeClr val="tx2"/>
                </a:solidFill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A</a:t>
            </a:r>
            <a:r>
              <a:rPr lang="en-US" i="1" baseline="30000" dirty="0" smtClean="0">
                <a:solidFill>
                  <a:schemeClr val="tx2"/>
                </a:solidFill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d</a:t>
            </a:r>
            <a:r>
              <a:rPr lang="en-US" dirty="0" smtClean="0">
                <a:solidFill>
                  <a:schemeClr val="tx2"/>
                </a:solidFill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  </a:t>
            </a:r>
            <a:r>
              <a:rPr lang="en-US" dirty="0" smtClean="0"/>
              <a:t>  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dirty="0" smtClean="0"/>
              <a:t>Needs to be a multiple of </a:t>
            </a:r>
            <a:r>
              <a:rPr lang="el-GR" b="1" dirty="0" smtClean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/2</a:t>
            </a:r>
            <a:r>
              <a:rPr lang="en-US" dirty="0" smtClean="0"/>
              <a:t>   </a:t>
            </a:r>
          </a:p>
          <a:p>
            <a:endParaRPr lang="en-US" dirty="0" smtClean="0"/>
          </a:p>
          <a:p>
            <a:r>
              <a:rPr lang="en-US" b="1" dirty="0" smtClean="0"/>
              <a:t>Conformal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dirty="0" smtClean="0"/>
              <a:t>(Almost) completely determined by curvatures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dirty="0" smtClean="0"/>
              <a:t>No degrees of freedom left!</a:t>
            </a:r>
          </a:p>
          <a:p>
            <a:r>
              <a:rPr lang="en-US" dirty="0" smtClean="0"/>
              <a:t> 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435185" y="5494796"/>
            <a:ext cx="19527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itchFamily="34" charset="0"/>
              </a:rPr>
              <a:t>unconstrained</a:t>
            </a:r>
            <a:endParaRPr lang="en-US" sz="2000" b="1" dirty="0">
              <a:latin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231008" y="5383311"/>
            <a:ext cx="21643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itchFamily="34" charset="0"/>
              </a:rPr>
              <a:t>rounded  </a:t>
            </a:r>
            <a:r>
              <a:rPr lang="en-US" sz="2800" i="1" dirty="0" smtClean="0">
                <a:solidFill>
                  <a:schemeClr val="tx2"/>
                </a:solidFill>
                <a:latin typeface="Times New Roman" pitchFamily="18" charset="0"/>
                <a:ea typeface="DejaVu Serif" pitchFamily="18" charset="0"/>
              </a:rPr>
              <a:t>A</a:t>
            </a:r>
            <a:r>
              <a:rPr lang="en-US" sz="2800" i="1" baseline="30000" dirty="0" smtClean="0">
                <a:solidFill>
                  <a:schemeClr val="tx2"/>
                </a:solidFill>
                <a:latin typeface="Times New Roman" pitchFamily="18" charset="0"/>
                <a:ea typeface="DejaVu Serif" pitchFamily="18" charset="0"/>
              </a:rPr>
              <a:t>d</a:t>
            </a:r>
            <a:r>
              <a:rPr lang="en-US" sz="2000" b="1" dirty="0" smtClean="0">
                <a:latin typeface="Arial" pitchFamily="34" charset="0"/>
              </a:rPr>
              <a:t/>
            </a:r>
            <a:br>
              <a:rPr lang="en-US" sz="2000" b="1" dirty="0" smtClean="0">
                <a:latin typeface="Arial" pitchFamily="34" charset="0"/>
              </a:rPr>
            </a:br>
            <a:r>
              <a:rPr lang="en-US" sz="2000" b="1" dirty="0" smtClean="0">
                <a:latin typeface="Arial" pitchFamily="34" charset="0"/>
              </a:rPr>
              <a:t>and translations</a:t>
            </a:r>
            <a:endParaRPr lang="en-US" sz="2000" b="1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hand4k_flatten_rnd_arap_dis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05911" y="850349"/>
            <a:ext cx="2292388" cy="166066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032586" y="2525165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itchFamily="34" charset="0"/>
              </a:rPr>
              <a:t>ARAP</a:t>
            </a:r>
            <a:endParaRPr lang="en-US" sz="2400" b="1" dirty="0">
              <a:latin typeface="Arial" pitchFamily="34" charset="0"/>
            </a:endParaRPr>
          </a:p>
        </p:txBody>
      </p:sp>
      <p:pic>
        <p:nvPicPr>
          <p:cNvPr id="23" name="Picture 22" descr="hand4k_flatten_rnd_conf_dis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22003" y="850349"/>
            <a:ext cx="2287639" cy="167481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667863" y="2525165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itchFamily="34" charset="0"/>
              </a:rPr>
              <a:t>Conformal</a:t>
            </a:r>
            <a:endParaRPr lang="en-US" sz="2400" b="1" dirty="0">
              <a:latin typeface="Arial" pitchFamily="34" charset="0"/>
            </a:endParaRPr>
          </a:p>
        </p:txBody>
      </p:sp>
      <p:sp>
        <p:nvSpPr>
          <p:cNvPr id="27" name="Right Arrow 26"/>
          <p:cNvSpPr/>
          <p:nvPr/>
        </p:nvSpPr>
        <p:spPr bwMode="auto">
          <a:xfrm>
            <a:off x="8940268" y="1498687"/>
            <a:ext cx="357863" cy="449580"/>
          </a:xfrm>
          <a:prstGeom prst="rightArrow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rgbClr val="093680"/>
              </a:solidFill>
              <a:effectLst/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Minimize ARAP energy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574" y="1336676"/>
            <a:ext cx="6455896" cy="4968875"/>
          </a:xfrm>
        </p:spPr>
        <p:txBody>
          <a:bodyPr>
            <a:normAutofit/>
          </a:bodyPr>
          <a:lstStyle/>
          <a:p>
            <a:r>
              <a:rPr lang="en-US" b="1" dirty="0" smtClean="0"/>
              <a:t>Input:</a:t>
            </a:r>
          </a:p>
          <a:p>
            <a:pPr lvl="1"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dirty="0" smtClean="0"/>
              <a:t>Fixed curvatures</a:t>
            </a:r>
          </a:p>
          <a:p>
            <a:pPr lvl="1"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dirty="0" smtClean="0"/>
              <a:t>Initial </a:t>
            </a:r>
            <a:r>
              <a:rPr lang="en-US" dirty="0" err="1" smtClean="0"/>
              <a:t>parametrization</a:t>
            </a:r>
            <a:r>
              <a:rPr lang="en-US" dirty="0" smtClean="0"/>
              <a:t>  </a:t>
            </a:r>
            <a:r>
              <a:rPr lang="en-US" i="1" dirty="0" smtClean="0">
                <a:solidFill>
                  <a:schemeClr val="tx2"/>
                </a:solidFill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f</a:t>
            </a:r>
            <a:r>
              <a:rPr lang="en-US" dirty="0" smtClean="0"/>
              <a:t>   (conformal)</a:t>
            </a:r>
          </a:p>
          <a:p>
            <a:endParaRPr lang="en-US" dirty="0" smtClean="0"/>
          </a:p>
          <a:p>
            <a:r>
              <a:rPr lang="en-US" dirty="0" smtClean="0"/>
              <a:t>Further minimize ARAP</a:t>
            </a:r>
          </a:p>
          <a:p>
            <a:r>
              <a:rPr lang="en-US" sz="2200" dirty="0" smtClean="0"/>
              <a:t>	</a:t>
            </a:r>
            <a:r>
              <a:rPr lang="en-US" sz="3600" dirty="0" smtClean="0"/>
              <a:t> </a:t>
            </a:r>
            <a:r>
              <a:rPr lang="en-US" sz="36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min</a:t>
            </a:r>
            <a:r>
              <a:rPr lang="en-US" sz="3600" i="1" baseline="-25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R,f</a:t>
            </a:r>
            <a:r>
              <a:rPr lang="en-US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||</a:t>
            </a:r>
            <a:r>
              <a:rPr lang="en-US" sz="3600" dirty="0" smtClean="0">
                <a:solidFill>
                  <a:schemeClr val="tx2"/>
                </a:solidFill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∇</a:t>
            </a:r>
            <a:r>
              <a:rPr lang="en-US" sz="3600" i="1" dirty="0" smtClean="0">
                <a:solidFill>
                  <a:schemeClr val="tx2"/>
                </a:solidFill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f</a:t>
            </a:r>
            <a:r>
              <a:rPr lang="en-US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– </a:t>
            </a:r>
            <a:r>
              <a:rPr lang="en-US" sz="3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||</a:t>
            </a:r>
            <a:r>
              <a:rPr lang="en-US" sz="3600" baseline="30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200" baseline="30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/>
              <a:t>  (</a:t>
            </a:r>
            <a:r>
              <a:rPr lang="en-US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dirty="0" smtClean="0"/>
              <a:t> rotation)</a:t>
            </a:r>
          </a:p>
          <a:p>
            <a:pPr lvl="1"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dirty="0" smtClean="0"/>
              <a:t>Local/Global iterations [Liu 2008]</a:t>
            </a:r>
          </a:p>
          <a:p>
            <a:pPr lvl="1"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dirty="0" smtClean="0"/>
              <a:t>Newton iterations [Chao 2010]</a:t>
            </a:r>
          </a:p>
          <a:p>
            <a:pPr lvl="1">
              <a:buClr>
                <a:schemeClr val="accent1"/>
              </a:buClr>
              <a:buNone/>
            </a:pPr>
            <a:endParaRPr lang="en-US" dirty="0" smtClean="0"/>
          </a:p>
          <a:p>
            <a:r>
              <a:rPr lang="en-US" b="1" dirty="0" smtClean="0"/>
              <a:t>Output:</a:t>
            </a:r>
            <a:r>
              <a:rPr lang="en-US" dirty="0" smtClean="0"/>
              <a:t> Low-distortion </a:t>
            </a:r>
            <a:r>
              <a:rPr lang="en-US" dirty="0" err="1" smtClean="0"/>
              <a:t>parametrization</a:t>
            </a:r>
            <a:endParaRPr lang="en-US" dirty="0" smtClean="0"/>
          </a:p>
        </p:txBody>
      </p:sp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1" y="0"/>
            <a:ext cx="18473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latin typeface="Arial" pitchFamily="34" charset="0"/>
            </a:endParaRPr>
          </a:p>
        </p:txBody>
      </p:sp>
      <p:pic>
        <p:nvPicPr>
          <p:cNvPr id="26" name="Picture 25" descr="hand4k_flatten_coll_rounde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08287" y="2923847"/>
            <a:ext cx="2303326" cy="3282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and4k_flatten_coll_round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65359" y="3755555"/>
            <a:ext cx="1312504" cy="187054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337004" y="5579936"/>
            <a:ext cx="37818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 smtClean="0">
                <a:latin typeface="Arial" pitchFamily="34" charset="0"/>
              </a:rPr>
              <a:t>3. Compute </a:t>
            </a:r>
            <a:r>
              <a:rPr lang="en-US" sz="2000" b="1" dirty="0" err="1" smtClean="0">
                <a:latin typeface="Arial" pitchFamily="34" charset="0"/>
              </a:rPr>
              <a:t>parametrization</a:t>
            </a:r>
            <a:r>
              <a:rPr lang="en-US" sz="2000" b="1" dirty="0" smtClean="0">
                <a:latin typeface="Arial" pitchFamily="34" charset="0"/>
              </a:rPr>
              <a:t/>
            </a:r>
            <a:br>
              <a:rPr lang="en-US" sz="2000" b="1" dirty="0" smtClean="0">
                <a:latin typeface="Arial" pitchFamily="34" charset="0"/>
              </a:rPr>
            </a:br>
            <a:r>
              <a:rPr lang="en-US" sz="2000" b="1" dirty="0" smtClean="0">
                <a:latin typeface="Arial" pitchFamily="34" charset="0"/>
              </a:rPr>
              <a:t>    Further minimize distortion</a:t>
            </a:r>
            <a:endParaRPr lang="en-US" sz="2000" b="1" dirty="0">
              <a:latin typeface="Arial" pitchFamily="34" charset="0"/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 summary</a:t>
            </a:r>
            <a:endParaRPr lang="en-US" dirty="0"/>
          </a:p>
        </p:txBody>
      </p:sp>
      <p:pic>
        <p:nvPicPr>
          <p:cNvPr id="22" name="Picture 21" descr="hand4k_mi_flatten_coll_cone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19592" y="3790007"/>
            <a:ext cx="1296374" cy="187054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09577" y="4964383"/>
            <a:ext cx="262604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 smtClean="0">
                <a:latin typeface="Arial" pitchFamily="34" charset="0"/>
              </a:rPr>
              <a:t>2. Iterative</a:t>
            </a:r>
            <a:br>
              <a:rPr lang="en-US" sz="2000" b="1" dirty="0" smtClean="0">
                <a:latin typeface="Arial" pitchFamily="34" charset="0"/>
              </a:rPr>
            </a:br>
            <a:r>
              <a:rPr lang="en-US" sz="2000" b="1" dirty="0" smtClean="0">
                <a:latin typeface="Arial" pitchFamily="34" charset="0"/>
              </a:rPr>
              <a:t>    rounding</a:t>
            </a:r>
            <a:br>
              <a:rPr lang="en-US" sz="2000" b="1" dirty="0" smtClean="0">
                <a:latin typeface="Arial" pitchFamily="34" charset="0"/>
              </a:rPr>
            </a:br>
            <a:r>
              <a:rPr lang="en-US" sz="2000" b="1" dirty="0" smtClean="0">
                <a:latin typeface="Arial" pitchFamily="34" charset="0"/>
              </a:rPr>
              <a:t>    of curvatures</a:t>
            </a:r>
            <a:br>
              <a:rPr lang="en-US" sz="2000" b="1" dirty="0" smtClean="0">
                <a:latin typeface="Arial" pitchFamily="34" charset="0"/>
              </a:rPr>
            </a:br>
            <a:r>
              <a:rPr lang="en-US" sz="2000" b="1" dirty="0" smtClean="0">
                <a:latin typeface="Arial" pitchFamily="34" charset="0"/>
              </a:rPr>
              <a:t>    to multiples of </a:t>
            </a:r>
            <a:r>
              <a:rPr lang="el-GR" sz="2000" b="1" dirty="0" smtClean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/2</a:t>
            </a:r>
            <a:endParaRPr lang="en-US" sz="2000" b="1" dirty="0">
              <a:latin typeface="Arial" pitchFamily="34" charset="0"/>
            </a:endParaRPr>
          </a:p>
        </p:txBody>
      </p:sp>
      <p:pic>
        <p:nvPicPr>
          <p:cNvPr id="15" name="Picture 14" descr="curv_hand_1987lef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7921" y="1224673"/>
            <a:ext cx="1329781" cy="1956816"/>
          </a:xfrm>
          <a:prstGeom prst="rect">
            <a:avLst/>
          </a:prstGeom>
        </p:spPr>
      </p:pic>
      <p:pic>
        <p:nvPicPr>
          <p:cNvPr id="17" name="Picture 16" descr="curv_hand_51lef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52393" y="1224673"/>
            <a:ext cx="1329781" cy="19568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819592" y="2696530"/>
            <a:ext cx="29033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itchFamily="34" charset="0"/>
              </a:rPr>
              <a:t>1. Curvature flattening</a:t>
            </a:r>
            <a:br>
              <a:rPr lang="en-US" sz="2000" b="1" dirty="0" smtClean="0">
                <a:latin typeface="Arial" pitchFamily="34" charset="0"/>
              </a:rPr>
            </a:br>
            <a:r>
              <a:rPr lang="en-US" sz="2000" b="1" dirty="0" smtClean="0">
                <a:latin typeface="Arial" pitchFamily="34" charset="0"/>
              </a:rPr>
              <a:t>and concentration</a:t>
            </a:r>
            <a:endParaRPr lang="en-US" sz="2000" b="1" dirty="0">
              <a:latin typeface="Arial" pitchFamily="34" charset="0"/>
            </a:endParaRPr>
          </a:p>
        </p:txBody>
      </p:sp>
      <p:sp>
        <p:nvSpPr>
          <p:cNvPr id="26" name="Right Arrow 25"/>
          <p:cNvSpPr/>
          <p:nvPr/>
        </p:nvSpPr>
        <p:spPr bwMode="auto">
          <a:xfrm>
            <a:off x="2845676" y="1907630"/>
            <a:ext cx="1001110" cy="672525"/>
          </a:xfrm>
          <a:prstGeom prst="rightArrow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rgbClr val="093680"/>
              </a:solidFill>
              <a:effectLst/>
              <a:latin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69831" y="1081622"/>
            <a:ext cx="5628468" cy="5021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2800" b="1" dirty="0" smtClean="0">
                <a:latin typeface="Arial" pitchFamily="34" charset="0"/>
              </a:rPr>
              <a:t>Step 1. </a:t>
            </a:r>
            <a:r>
              <a:rPr lang="en-US" sz="2800" dirty="0" smtClean="0">
                <a:latin typeface="Arial" pitchFamily="34" charset="0"/>
              </a:rPr>
              <a:t>Flatten and concentrate</a:t>
            </a:r>
            <a:br>
              <a:rPr lang="en-US" sz="2800" dirty="0" smtClean="0">
                <a:latin typeface="Arial" pitchFamily="34" charset="0"/>
              </a:rPr>
            </a:br>
            <a:endParaRPr lang="en-US" sz="2800" dirty="0" smtClean="0">
              <a:latin typeface="Arial" pitchFamily="34" charset="0"/>
            </a:endParaRPr>
          </a:p>
          <a:p>
            <a:pPr algn="l"/>
            <a:r>
              <a:rPr lang="en-US" sz="2800" b="1" dirty="0" smtClean="0">
                <a:latin typeface="Arial" pitchFamily="34" charset="0"/>
              </a:rPr>
              <a:t>Step 2.</a:t>
            </a:r>
            <a:r>
              <a:rPr lang="en-US" sz="2800" dirty="0" smtClean="0">
                <a:latin typeface="Arial" pitchFamily="34" charset="0"/>
              </a:rPr>
              <a:t> Round remaining</a:t>
            </a:r>
            <a:br>
              <a:rPr lang="en-US" sz="2800" dirty="0" smtClean="0">
                <a:latin typeface="Arial" pitchFamily="34" charset="0"/>
              </a:rPr>
            </a:br>
            <a:r>
              <a:rPr lang="en-US" sz="2800" dirty="0" smtClean="0">
                <a:latin typeface="Arial" pitchFamily="34" charset="0"/>
              </a:rPr>
              <a:t>             curvature</a:t>
            </a:r>
          </a:p>
          <a:p>
            <a:pPr algn="l"/>
            <a:endParaRPr lang="en-US" sz="2800" dirty="0" smtClean="0">
              <a:latin typeface="Arial" pitchFamily="34" charset="0"/>
            </a:endParaRPr>
          </a:p>
          <a:p>
            <a:pPr algn="l"/>
            <a:r>
              <a:rPr lang="en-US" sz="2800" b="1" dirty="0" smtClean="0">
                <a:latin typeface="Arial" pitchFamily="34" charset="0"/>
              </a:rPr>
              <a:t>Step 3.</a:t>
            </a:r>
            <a:r>
              <a:rPr lang="en-US" sz="2800" dirty="0" smtClean="0">
                <a:latin typeface="Arial" pitchFamily="34" charset="0"/>
              </a:rPr>
              <a:t> Local/global or Newton</a:t>
            </a:r>
            <a:endParaRPr lang="en-US" sz="2800" b="1" dirty="0" smtClean="0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20006" y="1616363"/>
            <a:ext cx="3442106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20006" y="3524251"/>
            <a:ext cx="3442106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83970" y="3524251"/>
            <a:ext cx="341880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89254" y="1616900"/>
            <a:ext cx="3412986" cy="182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Comparisons with Almost Isomeric </a:t>
            </a:r>
            <a:r>
              <a:rPr lang="en-US" dirty="0" err="1" smtClean="0"/>
              <a:t>Parametrization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691059" y="5426244"/>
            <a:ext cx="2372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</a:rPr>
              <a:t>Area distortion</a:t>
            </a:r>
            <a:endParaRPr lang="en-US" sz="2400" b="1" dirty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62604" y="5409367"/>
            <a:ext cx="2554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</a:rPr>
              <a:t>ARAP distortion</a:t>
            </a:r>
            <a:endParaRPr lang="en-US" sz="2400" b="1" dirty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1364" y="2002157"/>
            <a:ext cx="26821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</a:rPr>
              <a:t>Almost Isometric</a:t>
            </a:r>
            <a:br>
              <a:rPr lang="en-US" sz="2400" b="1" dirty="0" smtClean="0">
                <a:solidFill>
                  <a:schemeClr val="tx2"/>
                </a:solidFill>
                <a:latin typeface="Arial" pitchFamily="34" charset="0"/>
              </a:rPr>
            </a:br>
            <a:r>
              <a:rPr lang="en-US" sz="2400" b="1" dirty="0" err="1" smtClean="0">
                <a:solidFill>
                  <a:schemeClr val="tx2"/>
                </a:solidFill>
                <a:latin typeface="Arial" pitchFamily="34" charset="0"/>
              </a:rPr>
              <a:t>Parametrization</a:t>
            </a:r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</a:rPr>
              <a:t/>
            </a:r>
            <a:br>
              <a:rPr lang="en-US" sz="2400" b="1" dirty="0" smtClean="0">
                <a:solidFill>
                  <a:schemeClr val="tx2"/>
                </a:solidFill>
                <a:latin typeface="Arial" pitchFamily="34" charset="0"/>
              </a:rPr>
            </a:br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</a:rPr>
              <a:t>[</a:t>
            </a:r>
            <a:r>
              <a:rPr lang="en-US" sz="2400" b="1" dirty="0" err="1" smtClean="0">
                <a:solidFill>
                  <a:schemeClr val="tx2"/>
                </a:solidFill>
                <a:latin typeface="Arial" pitchFamily="34" charset="0"/>
              </a:rPr>
              <a:t>Pietroni</a:t>
            </a:r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</a:rPr>
              <a:t> 2009]</a:t>
            </a:r>
            <a:endParaRPr lang="en-US" sz="2400" b="1" dirty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28776" y="4016663"/>
            <a:ext cx="16530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</a:rPr>
              <a:t>Iterative</a:t>
            </a:r>
            <a:br>
              <a:rPr lang="en-US" sz="2400" b="1" dirty="0" smtClean="0">
                <a:solidFill>
                  <a:schemeClr val="tx2"/>
                </a:solidFill>
                <a:latin typeface="Arial" pitchFamily="34" charset="0"/>
              </a:rPr>
            </a:br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</a:rPr>
              <a:t>Flattening</a:t>
            </a:r>
            <a:endParaRPr lang="en-US" sz="2400" b="1" dirty="0">
              <a:solidFill>
                <a:schemeClr val="tx2"/>
              </a:solidFill>
              <a:latin typeface="Arial" pitchFamily="34" charset="0"/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184666" y="2520340"/>
            <a:ext cx="695521" cy="2327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03055" y="2523744"/>
            <a:ext cx="549428" cy="233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to top-down approaches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577" y="1336678"/>
            <a:ext cx="8366125" cy="2344572"/>
          </a:xfrm>
        </p:spPr>
        <p:txBody>
          <a:bodyPr>
            <a:normAutofit fontScale="92500" lnSpcReduction="20000"/>
          </a:bodyPr>
          <a:lstStyle/>
          <a:p>
            <a:pPr>
              <a:buClr>
                <a:schemeClr val="accent1"/>
              </a:buClr>
            </a:pPr>
            <a:r>
              <a:rPr lang="en-US" dirty="0" smtClean="0"/>
              <a:t>[Ben-Chen 2008], [</a:t>
            </a:r>
            <a:r>
              <a:rPr lang="en-US" dirty="0" err="1" smtClean="0"/>
              <a:t>Springborn</a:t>
            </a:r>
            <a:r>
              <a:rPr lang="en-US" dirty="0" smtClean="0"/>
              <a:t> 2008]</a:t>
            </a:r>
          </a:p>
          <a:p>
            <a:pPr lvl="1"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dirty="0" smtClean="0"/>
              <a:t>Start with a flat </a:t>
            </a:r>
            <a:r>
              <a:rPr lang="en-US" dirty="0" err="1" smtClean="0"/>
              <a:t>parametrization</a:t>
            </a:r>
            <a:r>
              <a:rPr lang="en-US" dirty="0" smtClean="0"/>
              <a:t>, high distortion</a:t>
            </a:r>
          </a:p>
          <a:p>
            <a:pPr lvl="1"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dirty="0" smtClean="0"/>
              <a:t>Keep adding cones until distortion low</a:t>
            </a:r>
          </a:p>
          <a:p>
            <a:pPr>
              <a:buClr>
                <a:schemeClr val="accent1"/>
              </a:buClr>
              <a:buSzPct val="100000"/>
            </a:pPr>
            <a:r>
              <a:rPr lang="en-US" dirty="0" smtClean="0"/>
              <a:t>Problems</a:t>
            </a:r>
          </a:p>
          <a:p>
            <a:pPr lvl="1"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i="1" dirty="0" smtClean="0"/>
              <a:t>Dramatic</a:t>
            </a:r>
            <a:r>
              <a:rPr lang="en-US" dirty="0" smtClean="0"/>
              <a:t> changes in distortion/</a:t>
            </a:r>
            <a:r>
              <a:rPr lang="en-US" dirty="0" err="1" smtClean="0"/>
              <a:t>parametrization</a:t>
            </a:r>
            <a:endParaRPr lang="en-US" dirty="0" smtClean="0"/>
          </a:p>
          <a:p>
            <a:pPr lvl="1"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dirty="0" smtClean="0"/>
              <a:t>No clear strategy for round curvatures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endParaRPr lang="en-US" dirty="0"/>
          </a:p>
        </p:txBody>
      </p:sp>
      <p:pic>
        <p:nvPicPr>
          <p:cNvPr id="13" name="Picture 12" descr="hand4k_mi_flatten_36con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2828" y="3468791"/>
            <a:ext cx="1540318" cy="2215021"/>
          </a:xfrm>
          <a:prstGeom prst="rect">
            <a:avLst/>
          </a:prstGeom>
        </p:spPr>
      </p:pic>
      <p:grpSp>
        <p:nvGrpSpPr>
          <p:cNvPr id="4" name="Group 20"/>
          <p:cNvGrpSpPr/>
          <p:nvPr/>
        </p:nvGrpSpPr>
        <p:grpSpPr>
          <a:xfrm>
            <a:off x="7360252" y="3515087"/>
            <a:ext cx="2209259" cy="2851959"/>
            <a:chOff x="5340597" y="3515086"/>
            <a:chExt cx="2209259" cy="2851959"/>
          </a:xfrm>
        </p:grpSpPr>
        <p:pic>
          <p:nvPicPr>
            <p:cNvPr id="12" name="Picture 11" descr="hand4k_benchen_arap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50930" y="3515086"/>
              <a:ext cx="1505270" cy="221502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5340597" y="5659159"/>
              <a:ext cx="220925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itchFamily="34" charset="0"/>
                </a:rPr>
                <a:t>[Ben-Chen 2008]</a:t>
              </a:r>
              <a:r>
                <a:rPr lang="en-US" sz="2000" dirty="0" smtClean="0">
                  <a:latin typeface="Arial" pitchFamily="34" charset="0"/>
                </a:rPr>
                <a:t/>
              </a:r>
              <a:br>
                <a:rPr lang="en-US" sz="2000" dirty="0" smtClean="0">
                  <a:latin typeface="Arial" pitchFamily="34" charset="0"/>
                </a:rPr>
              </a:br>
              <a:r>
                <a:rPr lang="en-US" sz="2000" dirty="0" smtClean="0">
                  <a:latin typeface="Arial" pitchFamily="34" charset="0"/>
                </a:rPr>
                <a:t>+ round cones</a:t>
              </a:r>
              <a:endParaRPr lang="en-US" sz="2000" dirty="0">
                <a:latin typeface="Arial" pitchFamily="34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9946836" y="5637513"/>
            <a:ext cx="13372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</a:rPr>
              <a:t>gradual,</a:t>
            </a:r>
            <a:br>
              <a:rPr lang="en-US" sz="2000" dirty="0" smtClean="0">
                <a:latin typeface="Arial" pitchFamily="34" charset="0"/>
              </a:rPr>
            </a:br>
            <a:r>
              <a:rPr lang="en-US" sz="2000" dirty="0" smtClean="0">
                <a:latin typeface="Arial" pitchFamily="34" charset="0"/>
              </a:rPr>
              <a:t>bottom-up</a:t>
            </a:r>
            <a:endParaRPr lang="en-US" sz="2000" dirty="0">
              <a:latin typeface="Arial" pitchFamily="34" charset="0"/>
            </a:endParaRPr>
          </a:p>
        </p:txBody>
      </p:sp>
      <p:grpSp>
        <p:nvGrpSpPr>
          <p:cNvPr id="5" name="Group 21"/>
          <p:cNvGrpSpPr/>
          <p:nvPr/>
        </p:nvGrpSpPr>
        <p:grpSpPr>
          <a:xfrm>
            <a:off x="1391900" y="3521083"/>
            <a:ext cx="5726248" cy="2866297"/>
            <a:chOff x="-409305" y="3515086"/>
            <a:chExt cx="5726248" cy="2866296"/>
          </a:xfrm>
        </p:grpSpPr>
        <p:pic>
          <p:nvPicPr>
            <p:cNvPr id="9" name="Picture 8" descr="hand4k_30_rnd_arap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473" y="3515086"/>
              <a:ext cx="1496752" cy="2215021"/>
            </a:xfrm>
            <a:prstGeom prst="rect">
              <a:avLst/>
            </a:prstGeom>
          </p:spPr>
        </p:pic>
        <p:pic>
          <p:nvPicPr>
            <p:cNvPr id="10" name="Picture 9" descr="hand4k_33_rnd_arap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62745" y="3515087"/>
              <a:ext cx="1496752" cy="2215021"/>
            </a:xfrm>
            <a:prstGeom prst="rect">
              <a:avLst/>
            </a:prstGeom>
          </p:spPr>
        </p:pic>
        <p:pic>
          <p:nvPicPr>
            <p:cNvPr id="11" name="Picture 10" descr="hand4k_35_rnd_arap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81417" y="3515087"/>
              <a:ext cx="1496752" cy="2215021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35161" y="5674927"/>
              <a:ext cx="122501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Arial" pitchFamily="34" charset="0"/>
                </a:rPr>
                <a:t>30 cones</a:t>
              </a:r>
              <a:endParaRPr lang="en-US" sz="2000" dirty="0">
                <a:latin typeface="Arial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882166" y="5674927"/>
              <a:ext cx="122501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Arial" pitchFamily="34" charset="0"/>
                </a:rPr>
                <a:t>33 cones</a:t>
              </a:r>
              <a:endParaRPr lang="en-US" sz="2000" dirty="0">
                <a:latin typeface="Arial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564873" y="5674927"/>
              <a:ext cx="122501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Arial" pitchFamily="34" charset="0"/>
                </a:rPr>
                <a:t>35 cones</a:t>
              </a:r>
              <a:endParaRPr lang="en-US" sz="2000" dirty="0">
                <a:latin typeface="Arial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-409305" y="5981272"/>
              <a:ext cx="57262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itchFamily="34" charset="0"/>
                </a:rPr>
                <a:t>[</a:t>
              </a:r>
              <a:r>
                <a:rPr lang="en-US" sz="2000" b="1" dirty="0" err="1" smtClean="0">
                  <a:latin typeface="Arial" pitchFamily="34" charset="0"/>
                </a:rPr>
                <a:t>Springborn</a:t>
              </a:r>
              <a:r>
                <a:rPr lang="en-US" sz="2000" b="1" dirty="0" smtClean="0">
                  <a:latin typeface="Arial" pitchFamily="34" charset="0"/>
                </a:rPr>
                <a:t> 2008]</a:t>
              </a:r>
              <a:r>
                <a:rPr lang="en-US" sz="2000" dirty="0" smtClean="0">
                  <a:latin typeface="Arial" pitchFamily="34" charset="0"/>
                </a:rPr>
                <a:t> – add N cones then round all</a:t>
              </a:r>
              <a:endParaRPr lang="en-US" sz="2000" dirty="0">
                <a:latin typeface="Arial" pitchFamily="34" charset="0"/>
              </a:endParaRPr>
            </a:p>
          </p:txBody>
        </p:sp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9166" y="3707518"/>
            <a:ext cx="722830" cy="202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to field-aligned</a:t>
            </a:r>
            <a:endParaRPr lang="en-US" dirty="0"/>
          </a:p>
        </p:txBody>
      </p:sp>
      <p:grpSp>
        <p:nvGrpSpPr>
          <p:cNvPr id="4" name="Group 16"/>
          <p:cNvGrpSpPr/>
          <p:nvPr/>
        </p:nvGrpSpPr>
        <p:grpSpPr>
          <a:xfrm>
            <a:off x="6881401" y="3111174"/>
            <a:ext cx="3053246" cy="3050300"/>
            <a:chOff x="6586922" y="3577802"/>
            <a:chExt cx="2108096" cy="2106062"/>
          </a:xfrm>
        </p:grpSpPr>
        <p:pic>
          <p:nvPicPr>
            <p:cNvPr id="18" name="Content Placeholder 4" descr="sculpt_quad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6586922" y="3577802"/>
              <a:ext cx="2108096" cy="210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oup 5"/>
            <p:cNvGrpSpPr/>
            <p:nvPr/>
          </p:nvGrpSpPr>
          <p:grpSpPr>
            <a:xfrm>
              <a:off x="7258947" y="4074181"/>
              <a:ext cx="593724" cy="989004"/>
              <a:chOff x="6940558" y="4074181"/>
              <a:chExt cx="593724" cy="989004"/>
            </a:xfrm>
            <a:solidFill>
              <a:srgbClr val="FF8205"/>
            </a:solidFill>
          </p:grpSpPr>
          <p:sp>
            <p:nvSpPr>
              <p:cNvPr id="20" name="Oval 21"/>
              <p:cNvSpPr>
                <a:spLocks noChangeArrowheads="1"/>
              </p:cNvSpPr>
              <p:nvPr/>
            </p:nvSpPr>
            <p:spPr bwMode="auto">
              <a:xfrm>
                <a:off x="7456523" y="4074181"/>
                <a:ext cx="77759" cy="77807"/>
              </a:xfrm>
              <a:prstGeom prst="ellipse">
                <a:avLst/>
              </a:pr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Arial" pitchFamily="34" charset="0"/>
                </a:endParaRPr>
              </a:p>
            </p:txBody>
          </p:sp>
          <p:sp>
            <p:nvSpPr>
              <p:cNvPr id="21" name="Oval 21"/>
              <p:cNvSpPr>
                <a:spLocks noChangeArrowheads="1"/>
              </p:cNvSpPr>
              <p:nvPr/>
            </p:nvSpPr>
            <p:spPr bwMode="auto">
              <a:xfrm>
                <a:off x="6940558" y="4985378"/>
                <a:ext cx="77759" cy="77807"/>
              </a:xfrm>
              <a:prstGeom prst="ellipse">
                <a:avLst/>
              </a:pr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Arial" pitchFamily="34" charset="0"/>
                </a:endParaRPr>
              </a:p>
            </p:txBody>
          </p:sp>
          <p:sp>
            <p:nvSpPr>
              <p:cNvPr id="22" name="Oval 21"/>
              <p:cNvSpPr>
                <a:spLocks noChangeArrowheads="1"/>
              </p:cNvSpPr>
              <p:nvPr/>
            </p:nvSpPr>
            <p:spPr bwMode="auto">
              <a:xfrm>
                <a:off x="6984970" y="4231344"/>
                <a:ext cx="77759" cy="77807"/>
              </a:xfrm>
              <a:prstGeom prst="ellipse">
                <a:avLst/>
              </a:pr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Arial" pitchFamily="34" charset="0"/>
                </a:endParaRPr>
              </a:p>
            </p:txBody>
          </p:sp>
        </p:grpSp>
      </p:grpSp>
      <p:grpSp>
        <p:nvGrpSpPr>
          <p:cNvPr id="6" name="Group 22"/>
          <p:cNvGrpSpPr/>
          <p:nvPr/>
        </p:nvGrpSpPr>
        <p:grpSpPr>
          <a:xfrm>
            <a:off x="2255363" y="3111171"/>
            <a:ext cx="3053246" cy="3050303"/>
            <a:chOff x="2827268" y="3670268"/>
            <a:chExt cx="2108096" cy="2106064"/>
          </a:xfrm>
        </p:grpSpPr>
        <p:pic>
          <p:nvPicPr>
            <p:cNvPr id="24" name="Picture 4" descr="sculpt_tri_field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27268" y="3670268"/>
              <a:ext cx="2108096" cy="2106064"/>
            </a:xfrm>
            <a:prstGeom prst="rect">
              <a:avLst/>
            </a:prstGeom>
          </p:spPr>
        </p:pic>
        <p:grpSp>
          <p:nvGrpSpPr>
            <p:cNvPr id="7" name="Group 24"/>
            <p:cNvGrpSpPr/>
            <p:nvPr/>
          </p:nvGrpSpPr>
          <p:grpSpPr>
            <a:xfrm>
              <a:off x="3504040" y="4151988"/>
              <a:ext cx="593724" cy="989004"/>
              <a:chOff x="6940558" y="4074181"/>
              <a:chExt cx="593724" cy="989004"/>
            </a:xfrm>
            <a:solidFill>
              <a:srgbClr val="FF8205"/>
            </a:solidFill>
          </p:grpSpPr>
          <p:sp>
            <p:nvSpPr>
              <p:cNvPr id="26" name="Oval 21"/>
              <p:cNvSpPr>
                <a:spLocks noChangeArrowheads="1"/>
              </p:cNvSpPr>
              <p:nvPr/>
            </p:nvSpPr>
            <p:spPr bwMode="auto">
              <a:xfrm>
                <a:off x="7456523" y="4074181"/>
                <a:ext cx="77759" cy="77807"/>
              </a:xfrm>
              <a:prstGeom prst="ellipse">
                <a:avLst/>
              </a:pr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Arial" pitchFamily="34" charset="0"/>
                </a:endParaRPr>
              </a:p>
            </p:txBody>
          </p:sp>
          <p:sp>
            <p:nvSpPr>
              <p:cNvPr id="27" name="Oval 21"/>
              <p:cNvSpPr>
                <a:spLocks noChangeArrowheads="1"/>
              </p:cNvSpPr>
              <p:nvPr/>
            </p:nvSpPr>
            <p:spPr bwMode="auto">
              <a:xfrm>
                <a:off x="6940558" y="4985378"/>
                <a:ext cx="77759" cy="77807"/>
              </a:xfrm>
              <a:prstGeom prst="ellipse">
                <a:avLst/>
              </a:pr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Arial" pitchFamily="34" charset="0"/>
                </a:endParaRPr>
              </a:p>
            </p:txBody>
          </p:sp>
          <p:sp>
            <p:nvSpPr>
              <p:cNvPr id="28" name="Oval 27"/>
              <p:cNvSpPr>
                <a:spLocks noChangeArrowheads="1"/>
              </p:cNvSpPr>
              <p:nvPr/>
            </p:nvSpPr>
            <p:spPr bwMode="auto">
              <a:xfrm>
                <a:off x="6984970" y="4231344"/>
                <a:ext cx="77759" cy="77807"/>
              </a:xfrm>
              <a:prstGeom prst="ellipse">
                <a:avLst/>
              </a:pr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Arial" pitchFamily="34" charset="0"/>
                </a:endParaRPr>
              </a:p>
            </p:txBody>
          </p:sp>
        </p:grpSp>
      </p:grpSp>
      <p:sp>
        <p:nvSpPr>
          <p:cNvPr id="30" name="Right Arrow 29"/>
          <p:cNvSpPr/>
          <p:nvPr/>
        </p:nvSpPr>
        <p:spPr bwMode="auto">
          <a:xfrm>
            <a:off x="5829300" y="4149185"/>
            <a:ext cx="605277" cy="672525"/>
          </a:xfrm>
          <a:prstGeom prst="rightArrow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rgbClr val="093680"/>
              </a:solidFill>
              <a:effectLst/>
              <a:latin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576" y="1336676"/>
            <a:ext cx="8366125" cy="4968875"/>
          </a:xfrm>
        </p:spPr>
        <p:txBody>
          <a:bodyPr/>
          <a:lstStyle/>
          <a:p>
            <a:pPr>
              <a:buClr>
                <a:schemeClr val="accent1"/>
              </a:buClr>
            </a:pPr>
            <a:r>
              <a:rPr lang="en-US" dirty="0" smtClean="0"/>
              <a:t>Design </a:t>
            </a:r>
            <a:r>
              <a:rPr lang="en-US" b="1" dirty="0" smtClean="0"/>
              <a:t>smooth</a:t>
            </a:r>
            <a:r>
              <a:rPr lang="en-US" dirty="0" smtClean="0"/>
              <a:t> cross-field</a:t>
            </a:r>
            <a:br>
              <a:rPr lang="en-US" dirty="0" smtClean="0"/>
            </a:br>
            <a:r>
              <a:rPr lang="en-US" sz="1800" dirty="0" smtClean="0"/>
              <a:t>PGP [Ray ‘06],  [Palacios ‘07],  MIQ [</a:t>
            </a:r>
            <a:r>
              <a:rPr lang="en-US" sz="1800" dirty="0" err="1" smtClean="0"/>
              <a:t>Bommes</a:t>
            </a:r>
            <a:r>
              <a:rPr lang="en-US" sz="1800" dirty="0" smtClean="0"/>
              <a:t> ‘09],  </a:t>
            </a:r>
            <a:r>
              <a:rPr lang="en-US" sz="1800" dirty="0" err="1" smtClean="0"/>
              <a:t>Geom</a:t>
            </a:r>
            <a:r>
              <a:rPr lang="en-US" sz="1800" dirty="0" smtClean="0"/>
              <a:t>-aware [Ray, ‘07]</a:t>
            </a:r>
            <a:endParaRPr lang="en-US" dirty="0" smtClean="0"/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dirty="0" smtClean="0"/>
              <a:t>Field singularities = cone singularities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Comparisons with MIQ</a:t>
            </a:r>
            <a:endParaRPr lang="en-US" dirty="0"/>
          </a:p>
        </p:txBody>
      </p:sp>
      <p:pic>
        <p:nvPicPr>
          <p:cNvPr id="4" name="Picture 3" descr="bunny_mi_arap_rounded_quadcolor_con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0803" y="2255085"/>
            <a:ext cx="3213552" cy="3238207"/>
          </a:xfrm>
          <a:prstGeom prst="rect">
            <a:avLst/>
          </a:prstGeom>
        </p:spPr>
      </p:pic>
      <p:pic>
        <p:nvPicPr>
          <p:cNvPr id="5" name="Picture 4" descr="bunny_mi_flatten_rounded_quadcolor_cone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71265" y="2255085"/>
            <a:ext cx="3136761" cy="32382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11861" y="5502530"/>
            <a:ext cx="2148345" cy="63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itchFamily="34" charset="0"/>
              </a:rPr>
              <a:t>MIQ [</a:t>
            </a:r>
            <a:r>
              <a:rPr lang="en-US" b="1" dirty="0" err="1" smtClean="0">
                <a:latin typeface="Arial" pitchFamily="34" charset="0"/>
              </a:rPr>
              <a:t>Bommes</a:t>
            </a:r>
            <a:r>
              <a:rPr lang="en-US" b="1" dirty="0" smtClean="0">
                <a:latin typeface="Arial" pitchFamily="34" charset="0"/>
              </a:rPr>
              <a:t> 2009]</a:t>
            </a:r>
          </a:p>
          <a:p>
            <a:r>
              <a:rPr lang="en-US" b="1" dirty="0" smtClean="0">
                <a:latin typeface="Arial" pitchFamily="34" charset="0"/>
              </a:rPr>
              <a:t>36 cones</a:t>
            </a:r>
            <a:endParaRPr lang="en-US" b="1" dirty="0">
              <a:latin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57541" y="5493293"/>
            <a:ext cx="1955985" cy="63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itchFamily="34" charset="0"/>
              </a:rPr>
              <a:t>Iterative flattening</a:t>
            </a:r>
          </a:p>
          <a:p>
            <a:r>
              <a:rPr lang="en-US" b="1" dirty="0" smtClean="0">
                <a:latin typeface="Arial" pitchFamily="34" charset="0"/>
              </a:rPr>
              <a:t>44 cones</a:t>
            </a:r>
            <a:endParaRPr lang="en-US" b="1" dirty="0">
              <a:latin typeface="Arial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022940" y="5394960"/>
            <a:ext cx="2079742" cy="748409"/>
            <a:chOff x="3619502" y="5165795"/>
            <a:chExt cx="1385016" cy="498406"/>
          </a:xfrm>
        </p:grpSpPr>
        <p:sp>
          <p:nvSpPr>
            <p:cNvPr id="11" name="Oval 10"/>
            <p:cNvSpPr/>
            <p:nvPr/>
          </p:nvSpPr>
          <p:spPr bwMode="auto">
            <a:xfrm>
              <a:off x="3715418" y="5210245"/>
              <a:ext cx="171450" cy="171450"/>
            </a:xfrm>
            <a:prstGeom prst="ellipse">
              <a:avLst/>
            </a:prstGeom>
            <a:solidFill>
              <a:srgbClr val="C8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rgbClr val="093680"/>
                  </a:solidFill>
                  <a:effectLst/>
                  <a:latin typeface="Arial" pitchFamily="34" charset="0"/>
                </a:rPr>
                <a:t>    valence 3 cone</a:t>
              </a: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3717925" y="5422970"/>
              <a:ext cx="171450" cy="171450"/>
            </a:xfrm>
            <a:prstGeom prst="ellipse">
              <a:avLst/>
            </a:prstGeom>
            <a:solidFill>
              <a:srgbClr val="0000C8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227013" indent="-227013" algn="l"/>
              <a:r>
                <a:rPr lang="en-US" dirty="0" smtClean="0">
                  <a:latin typeface="Arial" pitchFamily="34" charset="0"/>
                </a:rPr>
                <a:t>    valence 5 cone</a:t>
              </a:r>
              <a:endPara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93680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619502" y="5165795"/>
              <a:ext cx="1385016" cy="498406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93680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16" name="Content Placeholder 15"/>
          <p:cNvSpPr>
            <a:spLocks noGrp="1"/>
          </p:cNvSpPr>
          <p:nvPr>
            <p:ph idx="4294967295"/>
          </p:nvPr>
        </p:nvSpPr>
        <p:spPr>
          <a:xfrm>
            <a:off x="681644" y="1158438"/>
            <a:ext cx="11116655" cy="4968875"/>
          </a:xfrm>
        </p:spPr>
        <p:txBody>
          <a:bodyPr/>
          <a:lstStyle/>
          <a:p>
            <a:r>
              <a:rPr lang="en-US" dirty="0" smtClean="0"/>
              <a:t>(</a:t>
            </a:r>
            <a:r>
              <a:rPr lang="en-US" dirty="0" err="1" smtClean="0"/>
              <a:t>crossfield</a:t>
            </a:r>
            <a:r>
              <a:rPr lang="en-US" dirty="0" smtClean="0"/>
              <a:t> smoothing, no feature alignment)</a:t>
            </a:r>
          </a:p>
          <a:p>
            <a:r>
              <a:rPr lang="en-US" dirty="0" smtClean="0"/>
              <a:t>May eliminate too many cones</a:t>
            </a:r>
          </a:p>
          <a:p>
            <a:endParaRPr lang="en-US" dirty="0"/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01142" y="2737946"/>
            <a:ext cx="898122" cy="2520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8762703" y="1173422"/>
            <a:ext cx="1903030" cy="4962525"/>
            <a:chOff x="1624246" y="1281718"/>
            <a:chExt cx="1903030" cy="4962525"/>
          </a:xfrm>
        </p:grpSpPr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24246" y="1281718"/>
              <a:ext cx="1188210" cy="4962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6" name="TextBox 15"/>
            <p:cNvSpPr txBox="1"/>
            <p:nvPr/>
          </p:nvSpPr>
          <p:spPr>
            <a:xfrm>
              <a:off x="2244716" y="4721934"/>
              <a:ext cx="8018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tx2"/>
                  </a:solidFill>
                  <a:latin typeface="Arial" pitchFamily="34" charset="0"/>
                </a:rPr>
                <a:t>90%</a:t>
              </a:r>
              <a:endParaRPr lang="en-US" sz="2400" b="1" dirty="0">
                <a:solidFill>
                  <a:schemeClr val="tx2"/>
                </a:solidFill>
                <a:latin typeface="Arial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024941" y="5682883"/>
              <a:ext cx="15023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Arial" pitchFamily="34" charset="0"/>
                </a:rPr>
                <a:t>87 cones</a:t>
              </a:r>
              <a:endParaRPr lang="en-US" sz="2400" b="1" dirty="0">
                <a:latin typeface="Arial" pitchFamily="34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537414" y="4256417"/>
            <a:ext cx="2378635" cy="2111279"/>
            <a:chOff x="5754815" y="4256416"/>
            <a:chExt cx="2378635" cy="2111279"/>
          </a:xfrm>
        </p:grpSpPr>
        <p:pic>
          <p:nvPicPr>
            <p:cNvPr id="27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54815" y="4256416"/>
              <a:ext cx="2067204" cy="1927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9" name="TextBox 28"/>
            <p:cNvSpPr txBox="1"/>
            <p:nvPr/>
          </p:nvSpPr>
          <p:spPr>
            <a:xfrm>
              <a:off x="6655112" y="5450671"/>
              <a:ext cx="8018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tx2"/>
                  </a:solidFill>
                  <a:latin typeface="Arial" pitchFamily="34" charset="0"/>
                </a:rPr>
                <a:t>91%</a:t>
              </a:r>
              <a:endParaRPr lang="en-US" sz="2400" b="1" dirty="0">
                <a:solidFill>
                  <a:schemeClr val="tx2"/>
                </a:solidFill>
                <a:latin typeface="Arial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631115" y="5906030"/>
              <a:ext cx="15023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Arial" pitchFamily="34" charset="0"/>
                </a:rPr>
                <a:t>70 cones</a:t>
              </a:r>
              <a:endParaRPr lang="en-US" sz="2400" b="1" dirty="0">
                <a:latin typeface="Arial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Distortion comparison with MIQ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409577" y="1467790"/>
            <a:ext cx="30668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</a:rPr>
              <a:t>Shown % triangles</a:t>
            </a:r>
            <a:br>
              <a:rPr lang="en-US" sz="2400" b="1" dirty="0" smtClean="0">
                <a:solidFill>
                  <a:schemeClr val="tx2"/>
                </a:solidFill>
                <a:latin typeface="Arial" pitchFamily="34" charset="0"/>
              </a:rPr>
            </a:br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</a:rPr>
              <a:t> with distortion ≤0.2</a:t>
            </a:r>
            <a:endParaRPr lang="en-US" sz="2400" b="1" dirty="0">
              <a:solidFill>
                <a:schemeClr val="tx2"/>
              </a:solidFill>
              <a:latin typeface="Arial" pitchFamily="34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7158962" y="1159798"/>
            <a:ext cx="1900406" cy="4967184"/>
            <a:chOff x="20505" y="1268095"/>
            <a:chExt cx="1900406" cy="4967184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505" y="1268095"/>
              <a:ext cx="1174231" cy="4967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5" name="TextBox 14"/>
            <p:cNvSpPr txBox="1"/>
            <p:nvPr/>
          </p:nvSpPr>
          <p:spPr>
            <a:xfrm>
              <a:off x="602945" y="4712970"/>
              <a:ext cx="8018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tx2"/>
                  </a:solidFill>
                  <a:latin typeface="Arial" pitchFamily="34" charset="0"/>
                </a:rPr>
                <a:t>61%</a:t>
              </a:r>
              <a:endParaRPr lang="en-US" sz="2400" b="1" dirty="0">
                <a:solidFill>
                  <a:schemeClr val="tx2"/>
                </a:solidFill>
                <a:latin typeface="Arial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18576" y="5682883"/>
              <a:ext cx="15023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Arial" pitchFamily="34" charset="0"/>
                </a:rPr>
                <a:t>71 cones</a:t>
              </a:r>
              <a:endParaRPr lang="en-US" sz="2400" b="1" dirty="0">
                <a:latin typeface="Arial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219916" y="4262694"/>
            <a:ext cx="2539796" cy="2105003"/>
            <a:chOff x="3437315" y="4262692"/>
            <a:chExt cx="2539796" cy="2105003"/>
          </a:xfrm>
        </p:grpSpPr>
        <p:pic>
          <p:nvPicPr>
            <p:cNvPr id="26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37315" y="4262692"/>
              <a:ext cx="2051642" cy="1921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8" name="TextBox 27"/>
            <p:cNvSpPr txBox="1"/>
            <p:nvPr/>
          </p:nvSpPr>
          <p:spPr>
            <a:xfrm>
              <a:off x="4326474" y="5469087"/>
              <a:ext cx="8018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tx2"/>
                  </a:solidFill>
                  <a:latin typeface="Arial" pitchFamily="34" charset="0"/>
                </a:rPr>
                <a:t>60%</a:t>
              </a:r>
              <a:endParaRPr lang="en-US" sz="2400" b="1" dirty="0">
                <a:solidFill>
                  <a:schemeClr val="tx2"/>
                </a:solidFill>
                <a:latin typeface="Arial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337495" y="5906030"/>
              <a:ext cx="16396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Arial" pitchFamily="34" charset="0"/>
                </a:rPr>
                <a:t>111 cones</a:t>
              </a:r>
              <a:endParaRPr lang="en-US" sz="2400" b="1" dirty="0">
                <a:latin typeface="Arial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594114" y="1159798"/>
            <a:ext cx="1739499" cy="3028048"/>
            <a:chOff x="3348179" y="1159798"/>
            <a:chExt cx="1739499" cy="3028048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613891" y="1159798"/>
              <a:ext cx="1323689" cy="26186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2" name="TextBox 31"/>
            <p:cNvSpPr txBox="1"/>
            <p:nvPr/>
          </p:nvSpPr>
          <p:spPr>
            <a:xfrm>
              <a:off x="3348179" y="1393513"/>
              <a:ext cx="8018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tx2"/>
                  </a:solidFill>
                  <a:latin typeface="Arial" pitchFamily="34" charset="0"/>
                </a:rPr>
                <a:t>61%</a:t>
              </a:r>
              <a:endParaRPr lang="en-US" sz="2400" b="1" dirty="0">
                <a:solidFill>
                  <a:schemeClr val="tx2"/>
                </a:solidFill>
                <a:latin typeface="Arial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585343" y="3726181"/>
              <a:ext cx="15023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Arial" pitchFamily="34" charset="0"/>
                </a:rPr>
                <a:t>80 cones</a:t>
              </a:r>
              <a:endParaRPr lang="en-US" sz="2400" b="1" dirty="0">
                <a:latin typeface="Arial" pitchFamily="34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190621" y="1144559"/>
            <a:ext cx="1766586" cy="3043288"/>
            <a:chOff x="4944688" y="1144558"/>
            <a:chExt cx="1766586" cy="3043288"/>
          </a:xfrm>
        </p:grpSpPr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223839" y="1144558"/>
              <a:ext cx="1323689" cy="2657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3" name="TextBox 32"/>
            <p:cNvSpPr txBox="1"/>
            <p:nvPr/>
          </p:nvSpPr>
          <p:spPr>
            <a:xfrm>
              <a:off x="4944688" y="1372253"/>
              <a:ext cx="8018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tx2"/>
                  </a:solidFill>
                  <a:latin typeface="Arial" pitchFamily="34" charset="0"/>
                </a:rPr>
                <a:t>96%</a:t>
              </a:r>
              <a:endParaRPr lang="en-US" sz="2400" b="1" dirty="0">
                <a:solidFill>
                  <a:schemeClr val="tx2"/>
                </a:solidFill>
                <a:latin typeface="Arial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208939" y="3726181"/>
              <a:ext cx="15023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Arial" pitchFamily="34" charset="0"/>
                </a:rPr>
                <a:t>89 cones</a:t>
              </a:r>
              <a:endParaRPr lang="en-US" sz="2400" b="1" dirty="0">
                <a:latin typeface="Arial" pitchFamily="34" charset="0"/>
              </a:endParaRPr>
            </a:p>
          </p:txBody>
        </p:sp>
      </p:grp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33786" y="2906973"/>
            <a:ext cx="797218" cy="266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julius_1cone_part0_surf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33492" y="3876616"/>
            <a:ext cx="1530403" cy="2267712"/>
          </a:xfrm>
          <a:prstGeom prst="rect">
            <a:avLst/>
          </a:prstGeom>
        </p:spPr>
      </p:pic>
      <p:pic>
        <p:nvPicPr>
          <p:cNvPr id="30" name="Picture 29" descr="julius_1cone_part0_surf_dis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7417" y="3876616"/>
            <a:ext cx="1530403" cy="2267712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792163"/>
          </a:xfrm>
        </p:spPr>
        <p:txBody>
          <a:bodyPr/>
          <a:lstStyle/>
          <a:p>
            <a:r>
              <a:rPr lang="en-US" dirty="0" err="1" smtClean="0">
                <a:solidFill>
                  <a:schemeClr val="tx2"/>
                </a:solidFill>
              </a:rPr>
              <a:t>Parametrizations</a:t>
            </a:r>
            <a:r>
              <a:rPr lang="en-US" dirty="0" smtClean="0">
                <a:solidFill>
                  <a:schemeClr val="tx2"/>
                </a:solidFill>
              </a:rPr>
              <a:t> with cuts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38" name="Picture 37" descr="julius_flat_domai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64640" y="1550986"/>
            <a:ext cx="2146716" cy="2227684"/>
          </a:xfrm>
          <a:prstGeom prst="rect">
            <a:avLst/>
          </a:prstGeom>
        </p:spPr>
      </p:pic>
      <p:pic>
        <p:nvPicPr>
          <p:cNvPr id="39" name="Picture 38" descr="julius_flat_surf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33490" y="1510555"/>
            <a:ext cx="1530674" cy="2268115"/>
          </a:xfrm>
          <a:prstGeom prst="rect">
            <a:avLst/>
          </a:prstGeom>
        </p:spPr>
      </p:pic>
      <p:pic>
        <p:nvPicPr>
          <p:cNvPr id="40" name="Picture 39" descr="julius_flat_surf_dis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7416" y="1510555"/>
            <a:ext cx="1530674" cy="226811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157736" y="1045219"/>
            <a:ext cx="1314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itchFamily="34" charset="0"/>
              </a:rPr>
              <a:t>Surface</a:t>
            </a:r>
            <a:endParaRPr lang="en-US" b="1" dirty="0">
              <a:latin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69807" y="1048890"/>
            <a:ext cx="2494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Arial" pitchFamily="34" charset="0"/>
              </a:rPr>
              <a:t>Parametrization</a:t>
            </a:r>
            <a:endParaRPr lang="en-US" b="1" dirty="0">
              <a:latin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27417" y="1050176"/>
            <a:ext cx="1636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itchFamily="34" charset="0"/>
              </a:rPr>
              <a:t>Distortion</a:t>
            </a:r>
            <a:endParaRPr lang="en-US" b="1" dirty="0">
              <a:latin typeface="Arial" pitchFamily="34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4273226" y="4181088"/>
            <a:ext cx="91189" cy="91189"/>
          </a:xfrm>
          <a:prstGeom prst="ellipse">
            <a:avLst/>
          </a:prstGeom>
          <a:solidFill>
            <a:srgbClr val="FF8205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itchFamily="34" charset="0"/>
            </a:endParaRPr>
          </a:p>
        </p:txBody>
      </p:sp>
      <p:sp>
        <p:nvSpPr>
          <p:cNvPr id="24" name="Right Arrow 23"/>
          <p:cNvSpPr/>
          <p:nvPr/>
        </p:nvSpPr>
        <p:spPr bwMode="auto">
          <a:xfrm>
            <a:off x="4677464" y="2297053"/>
            <a:ext cx="422822" cy="672525"/>
          </a:xfrm>
          <a:prstGeom prst="rightArrow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rgbClr val="093680"/>
              </a:solidFill>
              <a:effectLst/>
              <a:latin typeface="Arial" pitchFamily="34" charset="0"/>
            </a:endParaRPr>
          </a:p>
        </p:txBody>
      </p:sp>
      <p:sp>
        <p:nvSpPr>
          <p:cNvPr id="29" name="Right Arrow 28"/>
          <p:cNvSpPr/>
          <p:nvPr/>
        </p:nvSpPr>
        <p:spPr bwMode="auto">
          <a:xfrm>
            <a:off x="4789989" y="4706506"/>
            <a:ext cx="422822" cy="672525"/>
          </a:xfrm>
          <a:prstGeom prst="rightArrow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rgbClr val="093680"/>
              </a:solidFill>
              <a:effectLst/>
              <a:latin typeface="Arial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5629290" y="3778670"/>
            <a:ext cx="1524165" cy="2455196"/>
            <a:chOff x="4342048" y="3665483"/>
            <a:chExt cx="1524165" cy="2455196"/>
          </a:xfrm>
        </p:grpSpPr>
        <p:pic>
          <p:nvPicPr>
            <p:cNvPr id="27" name="Picture 26" descr="julius_1cone_part0_domain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42048" y="3665483"/>
              <a:ext cx="1524165" cy="2455196"/>
            </a:xfrm>
            <a:prstGeom prst="rect">
              <a:avLst/>
            </a:prstGeom>
          </p:spPr>
        </p:pic>
        <p:sp>
          <p:nvSpPr>
            <p:cNvPr id="31" name="Oval 30"/>
            <p:cNvSpPr/>
            <p:nvPr/>
          </p:nvSpPr>
          <p:spPr>
            <a:xfrm flipH="1">
              <a:off x="4958079" y="4824655"/>
              <a:ext cx="78165" cy="78165"/>
            </a:xfrm>
            <a:prstGeom prst="ellipse">
              <a:avLst/>
            </a:prstGeom>
            <a:solidFill>
              <a:srgbClr val="FF8205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itchFamily="34" charset="0"/>
              </a:endParaRPr>
            </a:p>
          </p:txBody>
        </p:sp>
      </p:grpSp>
      <p:cxnSp>
        <p:nvCxnSpPr>
          <p:cNvPr id="41" name="Straight Arrow Connector 40"/>
          <p:cNvCxnSpPr>
            <a:stCxn id="45" idx="0"/>
          </p:cNvCxnSpPr>
          <p:nvPr/>
        </p:nvCxnSpPr>
        <p:spPr bwMode="auto">
          <a:xfrm rot="5400000" flipH="1" flipV="1">
            <a:off x="2785275" y="4507281"/>
            <a:ext cx="511147" cy="1097807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cxnSp>
      <p:sp>
        <p:nvSpPr>
          <p:cNvPr id="45" name="TextBox 44"/>
          <p:cNvSpPr txBox="1"/>
          <p:nvPr/>
        </p:nvSpPr>
        <p:spPr>
          <a:xfrm>
            <a:off x="1699100" y="5311757"/>
            <a:ext cx="1585690" cy="58477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itchFamily="34" charset="0"/>
              </a:rPr>
              <a:t>discontinuous</a:t>
            </a:r>
            <a:br>
              <a:rPr lang="en-US" b="1" dirty="0" smtClean="0">
                <a:latin typeface="Arial" pitchFamily="34" charset="0"/>
              </a:rPr>
            </a:br>
            <a:r>
              <a:rPr lang="en-US" b="1" dirty="0" smtClean="0">
                <a:latin typeface="Arial" pitchFamily="34" charset="0"/>
              </a:rPr>
              <a:t>grid lines</a:t>
            </a:r>
            <a:endParaRPr lang="en-US" b="1" dirty="0">
              <a:latin typeface="Arial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9464404" y="4272277"/>
            <a:ext cx="2451312" cy="144655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</a:rPr>
              <a:t>Bad for</a:t>
            </a:r>
          </a:p>
          <a:p>
            <a:pPr algn="l">
              <a:buSzPct val="100000"/>
              <a:buFont typeface="Wingdings" pitchFamily="2" charset="2"/>
              <a:buChar char="§"/>
            </a:pP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</a:rPr>
              <a:t>quadrangulation</a:t>
            </a:r>
            <a:endParaRPr lang="en-US" sz="2000" b="1" dirty="0" smtClean="0">
              <a:solidFill>
                <a:schemeClr val="tx1"/>
              </a:solidFill>
              <a:latin typeface="Arial" pitchFamily="34" charset="0"/>
            </a:endParaRPr>
          </a:p>
          <a:p>
            <a:pPr algn="l">
              <a:buSzPct val="100000"/>
              <a:buFont typeface="Wingdings" pitchFamily="2" charset="2"/>
              <a:buChar char="§"/>
            </a:pP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</a:rPr>
              <a:t> seamless texture</a:t>
            </a:r>
            <a:br>
              <a:rPr lang="en-US" sz="2000" b="1" dirty="0" smtClean="0">
                <a:solidFill>
                  <a:schemeClr val="tx1"/>
                </a:solidFill>
                <a:latin typeface="Arial" pitchFamily="34" charset="0"/>
              </a:rPr>
            </a:b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</a:rPr>
              <a:t>   mapping</a:t>
            </a:r>
            <a:endParaRPr lang="en-US" sz="2000" b="1" dirty="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1" animBg="1"/>
      <p:bldP spid="29" grpId="1" animBg="1"/>
      <p:bldP spid="45" grpId="1" animBg="1"/>
      <p:bldP spid="8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work: feature alignment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4703" y="1145828"/>
            <a:ext cx="1922120" cy="2398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1101" y="1145828"/>
            <a:ext cx="1922120" cy="2398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6110" y="1145828"/>
            <a:ext cx="1910645" cy="2398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64703" y="3889938"/>
            <a:ext cx="1922120" cy="2398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61101" y="3889938"/>
            <a:ext cx="1922120" cy="2398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66110" y="3889938"/>
            <a:ext cx="1910645" cy="2398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2549353" y="3518775"/>
            <a:ext cx="21595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itchFamily="34" charset="0"/>
              </a:rPr>
              <a:t>Feature-aligned MIQ</a:t>
            </a:r>
            <a:endParaRPr lang="en-US" b="1" dirty="0">
              <a:latin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56547" y="3518775"/>
            <a:ext cx="2066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itchFamily="34" charset="0"/>
              </a:rPr>
              <a:t>Unconstrained MIQ</a:t>
            </a:r>
            <a:endParaRPr lang="en-US" b="1" dirty="0">
              <a:latin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57835" y="3518775"/>
            <a:ext cx="19559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itchFamily="34" charset="0"/>
              </a:rPr>
              <a:t>Iterative flattening</a:t>
            </a:r>
            <a:endParaRPr lang="en-US" b="1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and4k_flatten_coll_round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65359" y="3755555"/>
            <a:ext cx="1312504" cy="1870548"/>
          </a:xfrm>
          <a:prstGeom prst="rect">
            <a:avLst/>
          </a:prstGeom>
        </p:spPr>
      </p:pic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22" name="Picture 21" descr="hand4k_mi_flatten_coll_cone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19592" y="3790007"/>
            <a:ext cx="1296374" cy="18705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371475" y="1081622"/>
            <a:ext cx="5426824" cy="5021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2800" b="1" dirty="0" smtClean="0">
                <a:latin typeface="Arial" pitchFamily="34" charset="0"/>
              </a:rPr>
              <a:t>Step 1. </a:t>
            </a:r>
            <a:r>
              <a:rPr lang="en-US" sz="2800" dirty="0" smtClean="0">
                <a:latin typeface="Arial" pitchFamily="34" charset="0"/>
              </a:rPr>
              <a:t>Flatten and concentrate</a:t>
            </a:r>
          </a:p>
          <a:p>
            <a:pPr algn="l"/>
            <a:r>
              <a:rPr lang="en-US" sz="2800" b="1" dirty="0" smtClean="0">
                <a:latin typeface="Arial" pitchFamily="34" charset="0"/>
              </a:rPr>
              <a:t>Step 2.</a:t>
            </a:r>
            <a:r>
              <a:rPr lang="en-US" sz="2800" dirty="0" smtClean="0">
                <a:latin typeface="Arial" pitchFamily="34" charset="0"/>
              </a:rPr>
              <a:t> Round remaining</a:t>
            </a:r>
            <a:br>
              <a:rPr lang="en-US" sz="2800" dirty="0" smtClean="0">
                <a:latin typeface="Arial" pitchFamily="34" charset="0"/>
              </a:rPr>
            </a:br>
            <a:r>
              <a:rPr lang="en-US" sz="2800" dirty="0" smtClean="0">
                <a:latin typeface="Arial" pitchFamily="34" charset="0"/>
              </a:rPr>
              <a:t>             curvature</a:t>
            </a:r>
          </a:p>
          <a:p>
            <a:pPr algn="l"/>
            <a:r>
              <a:rPr lang="en-US" sz="2800" b="1" dirty="0" smtClean="0">
                <a:latin typeface="Arial" pitchFamily="34" charset="0"/>
              </a:rPr>
              <a:t>Step 3.</a:t>
            </a:r>
            <a:r>
              <a:rPr lang="en-US" sz="2800" dirty="0" smtClean="0">
                <a:latin typeface="Arial" pitchFamily="34" charset="0"/>
              </a:rPr>
              <a:t> Local/global or Newton</a:t>
            </a:r>
            <a:endParaRPr lang="en-US" sz="2800" b="1" dirty="0" smtClean="0">
              <a:latin typeface="Arial" pitchFamily="34" charset="0"/>
            </a:endParaRPr>
          </a:p>
          <a:p>
            <a:pPr algn="l">
              <a:buClr>
                <a:schemeClr val="tx1"/>
              </a:buClr>
              <a:buSzPct val="100000"/>
            </a:pPr>
            <a:endParaRPr lang="en-US" sz="2800" b="1" dirty="0" smtClean="0">
              <a:latin typeface="Arial" pitchFamily="34" charset="0"/>
            </a:endParaRPr>
          </a:p>
          <a:p>
            <a:pPr algn="l">
              <a:buClr>
                <a:schemeClr val="tx1"/>
              </a:buClr>
              <a:buSzPct val="100000"/>
            </a:pPr>
            <a:r>
              <a:rPr lang="en-US" sz="2800" b="1" dirty="0" smtClean="0">
                <a:latin typeface="Arial" pitchFamily="34" charset="0"/>
              </a:rPr>
              <a:t>Output:</a:t>
            </a:r>
            <a:r>
              <a:rPr lang="en-US" sz="2800" dirty="0" smtClean="0">
                <a:latin typeface="Arial" pitchFamily="34" charset="0"/>
              </a:rPr>
              <a:t> Low-distortion</a:t>
            </a:r>
            <a:br>
              <a:rPr lang="en-US" sz="2800" dirty="0" smtClean="0">
                <a:latin typeface="Arial" pitchFamily="34" charset="0"/>
              </a:rPr>
            </a:br>
            <a:r>
              <a:rPr lang="en-US" sz="2800" dirty="0" smtClean="0">
                <a:latin typeface="Arial" pitchFamily="34" charset="0"/>
              </a:rPr>
              <a:t>              </a:t>
            </a:r>
            <a:r>
              <a:rPr lang="en-US" sz="2800" dirty="0" err="1" smtClean="0">
                <a:latin typeface="Arial" pitchFamily="34" charset="0"/>
              </a:rPr>
              <a:t>parametrization</a:t>
            </a:r>
            <a:endParaRPr lang="en-US" sz="2800" dirty="0" smtClean="0">
              <a:latin typeface="Arial" pitchFamily="34" charset="0"/>
            </a:endParaRPr>
          </a:p>
          <a:p>
            <a:pPr algn="l">
              <a:buClr>
                <a:schemeClr val="tx1"/>
              </a:buClr>
              <a:buSzPct val="100000"/>
            </a:pPr>
            <a:endParaRPr lang="en-US" sz="2800" b="1" dirty="0" smtClean="0">
              <a:latin typeface="Arial" pitchFamily="34" charset="0"/>
            </a:endParaRPr>
          </a:p>
          <a:p>
            <a:pPr algn="l">
              <a:buClr>
                <a:schemeClr val="tx1"/>
              </a:buClr>
              <a:buSzPct val="100000"/>
            </a:pPr>
            <a:r>
              <a:rPr lang="en-US" sz="2800" b="1" dirty="0" smtClean="0">
                <a:latin typeface="Arial" pitchFamily="34" charset="0"/>
              </a:rPr>
              <a:t>Future work:</a:t>
            </a:r>
            <a:r>
              <a:rPr lang="en-US" sz="2800" dirty="0" smtClean="0">
                <a:latin typeface="Arial" pitchFamily="34" charset="0"/>
              </a:rPr>
              <a:t> Feature alignment</a:t>
            </a:r>
            <a:endParaRPr lang="en-US" sz="2800" b="1" dirty="0" smtClean="0">
              <a:latin typeface="Arial" pitchFamily="34" charset="0"/>
            </a:endParaRPr>
          </a:p>
        </p:txBody>
      </p:sp>
      <p:pic>
        <p:nvPicPr>
          <p:cNvPr id="15" name="Picture 14" descr="curv_hand_1987lef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7921" y="1224673"/>
            <a:ext cx="1329781" cy="1956816"/>
          </a:xfrm>
          <a:prstGeom prst="rect">
            <a:avLst/>
          </a:prstGeom>
        </p:spPr>
      </p:pic>
      <p:pic>
        <p:nvPicPr>
          <p:cNvPr id="17" name="Picture 16" descr="curv_hand_51lef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52393" y="1224673"/>
            <a:ext cx="1329781" cy="1956816"/>
          </a:xfrm>
          <a:prstGeom prst="rect">
            <a:avLst/>
          </a:prstGeom>
        </p:spPr>
      </p:pic>
      <p:sp>
        <p:nvSpPr>
          <p:cNvPr id="26" name="Right Arrow 25"/>
          <p:cNvSpPr/>
          <p:nvPr/>
        </p:nvSpPr>
        <p:spPr bwMode="auto">
          <a:xfrm>
            <a:off x="2845676" y="1907630"/>
            <a:ext cx="1001110" cy="672525"/>
          </a:xfrm>
          <a:prstGeom prst="rightArrow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rgbClr val="093680"/>
              </a:solidFill>
              <a:effectLst/>
              <a:latin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37004" y="5579936"/>
            <a:ext cx="37818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 smtClean="0">
                <a:latin typeface="Arial" pitchFamily="34" charset="0"/>
              </a:rPr>
              <a:t>3. Compute </a:t>
            </a:r>
            <a:r>
              <a:rPr lang="en-US" sz="2000" b="1" dirty="0" err="1" smtClean="0">
                <a:latin typeface="Arial" pitchFamily="34" charset="0"/>
              </a:rPr>
              <a:t>parametrization</a:t>
            </a:r>
            <a:r>
              <a:rPr lang="en-US" sz="2000" b="1" dirty="0" smtClean="0">
                <a:latin typeface="Arial" pitchFamily="34" charset="0"/>
              </a:rPr>
              <a:t/>
            </a:r>
            <a:br>
              <a:rPr lang="en-US" sz="2000" b="1" dirty="0" smtClean="0">
                <a:latin typeface="Arial" pitchFamily="34" charset="0"/>
              </a:rPr>
            </a:br>
            <a:r>
              <a:rPr lang="en-US" sz="2000" b="1" dirty="0" smtClean="0">
                <a:latin typeface="Arial" pitchFamily="34" charset="0"/>
              </a:rPr>
              <a:t>    Further minimize distortion</a:t>
            </a:r>
            <a:endParaRPr lang="en-US" sz="2000" b="1" dirty="0">
              <a:latin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9577" y="4964383"/>
            <a:ext cx="262604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 smtClean="0">
                <a:latin typeface="Arial" pitchFamily="34" charset="0"/>
              </a:rPr>
              <a:t>2. Iterative</a:t>
            </a:r>
            <a:br>
              <a:rPr lang="en-US" sz="2000" b="1" dirty="0" smtClean="0">
                <a:latin typeface="Arial" pitchFamily="34" charset="0"/>
              </a:rPr>
            </a:br>
            <a:r>
              <a:rPr lang="en-US" sz="2000" b="1" dirty="0" smtClean="0">
                <a:latin typeface="Arial" pitchFamily="34" charset="0"/>
              </a:rPr>
              <a:t>    rounding</a:t>
            </a:r>
            <a:br>
              <a:rPr lang="en-US" sz="2000" b="1" dirty="0" smtClean="0">
                <a:latin typeface="Arial" pitchFamily="34" charset="0"/>
              </a:rPr>
            </a:br>
            <a:r>
              <a:rPr lang="en-US" sz="2000" b="1" dirty="0" smtClean="0">
                <a:latin typeface="Arial" pitchFamily="34" charset="0"/>
              </a:rPr>
              <a:t>    of curvatures</a:t>
            </a:r>
            <a:br>
              <a:rPr lang="en-US" sz="2000" b="1" dirty="0" smtClean="0">
                <a:latin typeface="Arial" pitchFamily="34" charset="0"/>
              </a:rPr>
            </a:br>
            <a:r>
              <a:rPr lang="en-US" sz="2000" b="1" dirty="0" smtClean="0">
                <a:latin typeface="Arial" pitchFamily="34" charset="0"/>
              </a:rPr>
              <a:t>    to multiples of </a:t>
            </a:r>
            <a:r>
              <a:rPr lang="el-GR" sz="2000" b="1" dirty="0" smtClean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/2</a:t>
            </a:r>
            <a:endParaRPr lang="en-US" sz="2000" b="1" dirty="0">
              <a:latin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19592" y="2696530"/>
            <a:ext cx="29033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itchFamily="34" charset="0"/>
              </a:rPr>
              <a:t>1. Curvature flattening</a:t>
            </a:r>
            <a:br>
              <a:rPr lang="en-US" sz="2000" b="1" dirty="0" smtClean="0">
                <a:latin typeface="Arial" pitchFamily="34" charset="0"/>
              </a:rPr>
            </a:br>
            <a:r>
              <a:rPr lang="en-US" sz="2000" b="1" dirty="0" smtClean="0">
                <a:latin typeface="Arial" pitchFamily="34" charset="0"/>
              </a:rPr>
              <a:t>and concentration</a:t>
            </a:r>
            <a:endParaRPr lang="en-US" sz="2000" b="1" dirty="0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792163"/>
          </a:xfrm>
        </p:spPr>
        <p:txBody>
          <a:bodyPr/>
          <a:lstStyle/>
          <a:p>
            <a:r>
              <a:rPr lang="en-US" dirty="0" err="1" smtClean="0">
                <a:solidFill>
                  <a:schemeClr val="tx2"/>
                </a:solidFill>
              </a:rPr>
              <a:t>Parametrizations</a:t>
            </a:r>
            <a:r>
              <a:rPr lang="en-US" dirty="0" smtClean="0">
                <a:solidFill>
                  <a:schemeClr val="tx2"/>
                </a:solidFill>
              </a:rPr>
              <a:t> with cuts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36" name="Picture 35" descr="julius_1cone_surf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30238" y="3980838"/>
            <a:ext cx="1530674" cy="2268115"/>
          </a:xfrm>
          <a:prstGeom prst="rect">
            <a:avLst/>
          </a:prstGeom>
        </p:spPr>
      </p:pic>
      <p:pic>
        <p:nvPicPr>
          <p:cNvPr id="37" name="Picture 36" descr="julius_1cone_surf_dis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4164" y="3980838"/>
            <a:ext cx="1530674" cy="2268115"/>
          </a:xfrm>
          <a:prstGeom prst="rect">
            <a:avLst/>
          </a:prstGeom>
        </p:spPr>
      </p:pic>
      <p:grpSp>
        <p:nvGrpSpPr>
          <p:cNvPr id="3" name="Group 25"/>
          <p:cNvGrpSpPr/>
          <p:nvPr/>
        </p:nvGrpSpPr>
        <p:grpSpPr>
          <a:xfrm>
            <a:off x="5403776" y="4001053"/>
            <a:ext cx="1917923" cy="2227684"/>
            <a:chOff x="3821336" y="3892995"/>
            <a:chExt cx="1917923" cy="2227684"/>
          </a:xfrm>
        </p:grpSpPr>
        <p:pic>
          <p:nvPicPr>
            <p:cNvPr id="35" name="Picture 34" descr="julius_1cone_domain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96227" y="3892995"/>
              <a:ext cx="1843032" cy="2227684"/>
            </a:xfrm>
            <a:prstGeom prst="rect">
              <a:avLst/>
            </a:prstGeom>
          </p:spPr>
        </p:pic>
        <p:sp>
          <p:nvSpPr>
            <p:cNvPr id="48" name="Arc 47"/>
            <p:cNvSpPr/>
            <p:nvPr/>
          </p:nvSpPr>
          <p:spPr>
            <a:xfrm>
              <a:off x="4342048" y="4471588"/>
              <a:ext cx="694772" cy="694772"/>
            </a:xfrm>
            <a:prstGeom prst="arc">
              <a:avLst>
                <a:gd name="adj1" fmla="val 7319226"/>
                <a:gd name="adj2" fmla="val 13556795"/>
              </a:avLst>
            </a:prstGeom>
            <a:ln w="28575">
              <a:solidFill>
                <a:srgbClr val="C00000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itchFamily="34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821336" y="4548990"/>
              <a:ext cx="5918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π</a:t>
              </a:r>
              <a:r>
                <a:rPr lang="en-US" sz="24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/2</a:t>
              </a:r>
              <a:endParaRPr lang="en-US" sz="2400" b="1" dirty="0">
                <a:solidFill>
                  <a:srgbClr val="C00000"/>
                </a:solidFill>
                <a:latin typeface="Arial" pitchFamily="34" charset="0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 flipH="1">
              <a:off x="4752308" y="4838944"/>
              <a:ext cx="78165" cy="78165"/>
            </a:xfrm>
            <a:prstGeom prst="ellipse">
              <a:avLst/>
            </a:prstGeom>
            <a:solidFill>
              <a:srgbClr val="FF8205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itchFamily="34" charset="0"/>
              </a:endParaRPr>
            </a:p>
          </p:txBody>
        </p:sp>
      </p:grpSp>
      <p:sp>
        <p:nvSpPr>
          <p:cNvPr id="51" name="Oval 50"/>
          <p:cNvSpPr/>
          <p:nvPr/>
        </p:nvSpPr>
        <p:spPr>
          <a:xfrm>
            <a:off x="4269974" y="4289146"/>
            <a:ext cx="91189" cy="91189"/>
          </a:xfrm>
          <a:prstGeom prst="ellipse">
            <a:avLst/>
          </a:prstGeom>
          <a:solidFill>
            <a:srgbClr val="FF8205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itchFamily="34" charset="0"/>
            </a:endParaRPr>
          </a:p>
        </p:txBody>
      </p:sp>
      <p:sp>
        <p:nvSpPr>
          <p:cNvPr id="29" name="Right Arrow 28"/>
          <p:cNvSpPr/>
          <p:nvPr/>
        </p:nvSpPr>
        <p:spPr bwMode="auto">
          <a:xfrm>
            <a:off x="4786737" y="4814564"/>
            <a:ext cx="422822" cy="672525"/>
          </a:xfrm>
          <a:prstGeom prst="rightArrow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rgbClr val="093680"/>
              </a:solidFill>
              <a:effectLst/>
              <a:latin typeface="Arial" pitchFamily="34" charset="0"/>
            </a:endParaRPr>
          </a:p>
        </p:txBody>
      </p:sp>
      <p:cxnSp>
        <p:nvCxnSpPr>
          <p:cNvPr id="55" name="Straight Arrow Connector 54"/>
          <p:cNvCxnSpPr>
            <a:stCxn id="56" idx="0"/>
          </p:cNvCxnSpPr>
          <p:nvPr/>
        </p:nvCxnSpPr>
        <p:spPr bwMode="auto">
          <a:xfrm rot="5400000" flipH="1" flipV="1">
            <a:off x="2830773" y="4610750"/>
            <a:ext cx="450111" cy="1091822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cxnSp>
      <p:sp>
        <p:nvSpPr>
          <p:cNvPr id="56" name="TextBox 55"/>
          <p:cNvSpPr txBox="1"/>
          <p:nvPr/>
        </p:nvSpPr>
        <p:spPr>
          <a:xfrm>
            <a:off x="1865350" y="5381716"/>
            <a:ext cx="1289134" cy="58477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itchFamily="34" charset="0"/>
              </a:rPr>
              <a:t>continuous</a:t>
            </a:r>
            <a:br>
              <a:rPr lang="en-US" b="1" dirty="0" smtClean="0">
                <a:latin typeface="Arial" pitchFamily="34" charset="0"/>
              </a:rPr>
            </a:br>
            <a:r>
              <a:rPr lang="en-US" b="1" dirty="0" smtClean="0">
                <a:latin typeface="Arial" pitchFamily="34" charset="0"/>
              </a:rPr>
              <a:t>grid lines</a:t>
            </a:r>
            <a:endParaRPr lang="en-US" b="1" dirty="0">
              <a:latin typeface="Arial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066554" y="5968809"/>
            <a:ext cx="2717411" cy="338554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C00000"/>
                </a:solidFill>
                <a:latin typeface="Arial" pitchFamily="34" charset="0"/>
              </a:rPr>
              <a:t>Seamless </a:t>
            </a:r>
            <a:r>
              <a:rPr lang="en-US" b="1" dirty="0" err="1" smtClean="0">
                <a:solidFill>
                  <a:srgbClr val="C00000"/>
                </a:solidFill>
                <a:latin typeface="Arial" pitchFamily="34" charset="0"/>
              </a:rPr>
              <a:t>parametrization</a:t>
            </a:r>
            <a:endParaRPr lang="en-US" b="1" dirty="0">
              <a:solidFill>
                <a:srgbClr val="C00000"/>
              </a:solidFill>
              <a:latin typeface="Arial" pitchFamily="34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1699100" y="3778670"/>
            <a:ext cx="7658720" cy="2455196"/>
            <a:chOff x="1699100" y="3778670"/>
            <a:chExt cx="7658720" cy="2455196"/>
          </a:xfrm>
        </p:grpSpPr>
        <p:pic>
          <p:nvPicPr>
            <p:cNvPr id="28" name="Picture 27" descr="julius_1cone_part0_surf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33492" y="3876616"/>
              <a:ext cx="1530403" cy="2267712"/>
            </a:xfrm>
            <a:prstGeom prst="rect">
              <a:avLst/>
            </a:prstGeom>
          </p:spPr>
        </p:pic>
        <p:pic>
          <p:nvPicPr>
            <p:cNvPr id="30" name="Picture 29" descr="julius_1cone_part0_surf_dist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27417" y="3876616"/>
              <a:ext cx="1530403" cy="2267712"/>
            </a:xfrm>
            <a:prstGeom prst="rect">
              <a:avLst/>
            </a:prstGeom>
          </p:spPr>
        </p:pic>
        <p:sp>
          <p:nvSpPr>
            <p:cNvPr id="31" name="Oval 30"/>
            <p:cNvSpPr/>
            <p:nvPr/>
          </p:nvSpPr>
          <p:spPr>
            <a:xfrm>
              <a:off x="4273226" y="4181088"/>
              <a:ext cx="91189" cy="91189"/>
            </a:xfrm>
            <a:prstGeom prst="ellipse">
              <a:avLst/>
            </a:prstGeom>
            <a:solidFill>
              <a:srgbClr val="FF8205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itchFamily="34" charset="0"/>
              </a:endParaRPr>
            </a:p>
          </p:txBody>
        </p:sp>
        <p:sp>
          <p:nvSpPr>
            <p:cNvPr id="32" name="Right Arrow 31"/>
            <p:cNvSpPr/>
            <p:nvPr/>
          </p:nvSpPr>
          <p:spPr bwMode="auto">
            <a:xfrm>
              <a:off x="4789989" y="4706506"/>
              <a:ext cx="422822" cy="672525"/>
            </a:xfrm>
            <a:prstGeom prst="rightArrow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93680"/>
                </a:solidFill>
                <a:effectLst/>
                <a:latin typeface="Arial" pitchFamily="34" charset="0"/>
              </a:endParaRP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5629290" y="3778670"/>
              <a:ext cx="1524165" cy="2455196"/>
              <a:chOff x="4342048" y="3665483"/>
              <a:chExt cx="1524165" cy="2455196"/>
            </a:xfrm>
          </p:grpSpPr>
          <p:pic>
            <p:nvPicPr>
              <p:cNvPr id="34" name="Picture 33" descr="julius_1cone_part0_domain.png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4342048" y="3665483"/>
                <a:ext cx="1524165" cy="2455196"/>
              </a:xfrm>
              <a:prstGeom prst="rect">
                <a:avLst/>
              </a:prstGeom>
            </p:spPr>
          </p:pic>
          <p:sp>
            <p:nvSpPr>
              <p:cNvPr id="38" name="Oval 37"/>
              <p:cNvSpPr/>
              <p:nvPr/>
            </p:nvSpPr>
            <p:spPr>
              <a:xfrm flipH="1">
                <a:off x="4958079" y="4824655"/>
                <a:ext cx="78165" cy="78165"/>
              </a:xfrm>
              <a:prstGeom prst="ellipse">
                <a:avLst/>
              </a:prstGeom>
              <a:solidFill>
                <a:srgbClr val="FF8205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itchFamily="34" charset="0"/>
                </a:endParaRPr>
              </a:p>
            </p:txBody>
          </p:sp>
        </p:grpSp>
        <p:cxnSp>
          <p:nvCxnSpPr>
            <p:cNvPr id="39" name="Straight Arrow Connector 38"/>
            <p:cNvCxnSpPr>
              <a:stCxn id="40" idx="0"/>
            </p:cNvCxnSpPr>
            <p:nvPr/>
          </p:nvCxnSpPr>
          <p:spPr bwMode="auto">
            <a:xfrm rot="5400000" flipH="1" flipV="1">
              <a:off x="2785275" y="4507281"/>
              <a:ext cx="511147" cy="1097807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p:spPr>
        </p:cxnSp>
        <p:sp>
          <p:nvSpPr>
            <p:cNvPr id="40" name="TextBox 39"/>
            <p:cNvSpPr txBox="1"/>
            <p:nvPr/>
          </p:nvSpPr>
          <p:spPr>
            <a:xfrm>
              <a:off x="1699100" y="5311757"/>
              <a:ext cx="1585690" cy="5847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Arial" pitchFamily="34" charset="0"/>
                </a:rPr>
                <a:t>discontinuous</a:t>
              </a:r>
              <a:br>
                <a:rPr lang="en-US" b="1" dirty="0" smtClean="0">
                  <a:latin typeface="Arial" pitchFamily="34" charset="0"/>
                </a:rPr>
              </a:br>
              <a:r>
                <a:rPr lang="en-US" b="1" dirty="0" smtClean="0">
                  <a:latin typeface="Arial" pitchFamily="34" charset="0"/>
                </a:rPr>
                <a:t>grid lines</a:t>
              </a:r>
              <a:endParaRPr lang="en-US" b="1" dirty="0">
                <a:latin typeface="Arial" pitchFamily="34" charset="0"/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3157736" y="1045219"/>
            <a:ext cx="1314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itchFamily="34" charset="0"/>
              </a:rPr>
              <a:t>Surface</a:t>
            </a:r>
            <a:endParaRPr lang="en-US" b="1" dirty="0">
              <a:latin typeface="Arial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069807" y="1048890"/>
            <a:ext cx="2494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Arial" pitchFamily="34" charset="0"/>
              </a:rPr>
              <a:t>Parametrization</a:t>
            </a:r>
            <a:endParaRPr lang="en-US" b="1" dirty="0">
              <a:latin typeface="Arial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827417" y="1050176"/>
            <a:ext cx="1636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itchFamily="34" charset="0"/>
              </a:rPr>
              <a:t>Distortion</a:t>
            </a:r>
            <a:endParaRPr lang="en-US" b="1" dirty="0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11111E-6 L 4.58333E-6 -0.3335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29" grpId="0" animBg="1"/>
      <p:bldP spid="56" grpId="0" animBg="1"/>
      <p:bldP spid="6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julius_1cone_domai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78108" y="2422771"/>
            <a:ext cx="2100406" cy="2538773"/>
          </a:xfrm>
          <a:prstGeom prst="rect">
            <a:avLst/>
          </a:prstGeom>
        </p:spPr>
      </p:pic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278298" y="313953"/>
            <a:ext cx="8579457" cy="1062832"/>
          </a:xfrm>
        </p:spPr>
        <p:txBody>
          <a:bodyPr tIns="35203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 smtClean="0"/>
              <a:t>Seamless </a:t>
            </a:r>
            <a:r>
              <a:rPr lang="en-US" dirty="0" err="1" smtClean="0"/>
              <a:t>parametrization</a:t>
            </a:r>
            <a:endParaRPr lang="en-US" dirty="0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69294" y="5372100"/>
            <a:ext cx="8557979" cy="952501"/>
          </a:xfrm>
        </p:spPr>
        <p:txBody>
          <a:bodyPr>
            <a:normAutofit fontScale="92500" lnSpcReduction="20000"/>
          </a:bodyPr>
          <a:lstStyle/>
          <a:p>
            <a:pPr marL="732999" lvl="1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en-US" sz="2000" b="1" dirty="0" smtClean="0">
                <a:solidFill>
                  <a:schemeClr val="accent4"/>
                </a:solidFill>
              </a:rPr>
              <a:t>Seamless </a:t>
            </a:r>
            <a:r>
              <a:rPr lang="en-US" sz="2000" b="1" dirty="0" err="1" smtClean="0">
                <a:solidFill>
                  <a:schemeClr val="accent4"/>
                </a:solidFill>
              </a:rPr>
              <a:t>parametrization</a:t>
            </a:r>
            <a:r>
              <a:rPr lang="en-US" sz="2000" b="1" dirty="0" smtClean="0">
                <a:solidFill>
                  <a:schemeClr val="accent4"/>
                </a:solidFill>
              </a:rPr>
              <a:t>:</a:t>
            </a:r>
            <a:endParaRPr lang="en-US" sz="2000" dirty="0" smtClean="0">
              <a:solidFill>
                <a:schemeClr val="accent4"/>
              </a:solidFill>
            </a:endParaRPr>
          </a:p>
          <a:p>
            <a:pPr marL="732999" lvl="1" indent="-293764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en-US" sz="2000" b="1" dirty="0" smtClean="0">
                <a:solidFill>
                  <a:schemeClr val="accent4"/>
                </a:solidFill>
                <a:cs typeface="Arial" pitchFamily="34" charset="0"/>
              </a:rPr>
              <a:t>mostly flat</a:t>
            </a:r>
            <a:r>
              <a:rPr lang="en-US" sz="2000" dirty="0" smtClean="0">
                <a:solidFill>
                  <a:schemeClr val="accent4"/>
                </a:solidFill>
                <a:cs typeface="Arial" pitchFamily="34" charset="0"/>
              </a:rPr>
              <a:t> (zero curvature almost everywhere)</a:t>
            </a:r>
          </a:p>
          <a:p>
            <a:pPr marL="732999" lvl="1" indent="-293764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en-US" sz="2000" b="1" dirty="0" smtClean="0">
                <a:solidFill>
                  <a:schemeClr val="accent4"/>
                </a:solidFill>
              </a:rPr>
              <a:t>rounded cone curvatures</a:t>
            </a:r>
            <a:r>
              <a:rPr lang="en-US" sz="2000" dirty="0" smtClean="0">
                <a:solidFill>
                  <a:schemeClr val="accent4"/>
                </a:solidFill>
              </a:rPr>
              <a:t> (multiple of </a:t>
            </a:r>
            <a:r>
              <a:rPr lang="el-GR" sz="2000" b="1" dirty="0" smtClean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/2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chemeClr val="accent4"/>
                </a:solidFill>
              </a:rPr>
              <a:t>at cones)</a:t>
            </a:r>
            <a:endParaRPr lang="en-US" sz="2000" b="1" dirty="0" smtClean="0">
              <a:solidFill>
                <a:schemeClr val="accent4"/>
              </a:solidFill>
            </a:endParaRPr>
          </a:p>
        </p:txBody>
      </p:sp>
      <p:pic>
        <p:nvPicPr>
          <p:cNvPr id="35" name="Picture 34" descr="julius_1cone_surf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55798" y="2112774"/>
            <a:ext cx="2074180" cy="3073468"/>
          </a:xfrm>
          <a:prstGeom prst="rect">
            <a:avLst/>
          </a:prstGeom>
        </p:spPr>
      </p:pic>
      <p:grpSp>
        <p:nvGrpSpPr>
          <p:cNvPr id="94" name="Group 93"/>
          <p:cNvGrpSpPr/>
          <p:nvPr/>
        </p:nvGrpSpPr>
        <p:grpSpPr>
          <a:xfrm>
            <a:off x="4952989" y="3048263"/>
            <a:ext cx="1561862" cy="941469"/>
            <a:chOff x="3450435" y="2975110"/>
            <a:chExt cx="1561862" cy="941469"/>
          </a:xfrm>
        </p:grpSpPr>
        <p:sp>
          <p:nvSpPr>
            <p:cNvPr id="38" name="TextBox 37"/>
            <p:cNvSpPr txBox="1"/>
            <p:nvPr/>
          </p:nvSpPr>
          <p:spPr>
            <a:xfrm>
              <a:off x="3450435" y="3239679"/>
              <a:ext cx="740807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l-GR" sz="24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π</a:t>
              </a:r>
              <a:r>
                <a:rPr lang="en-US" sz="24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/2</a:t>
              </a:r>
              <a:endParaRPr lang="en-US" sz="2400" b="1" dirty="0">
                <a:solidFill>
                  <a:srgbClr val="C00000"/>
                </a:solidFill>
                <a:latin typeface="Arial" pitchFamily="34" charset="0"/>
              </a:endParaRPr>
            </a:p>
          </p:txBody>
        </p:sp>
        <p:sp>
          <p:nvSpPr>
            <p:cNvPr id="37" name="Arc 36"/>
            <p:cNvSpPr/>
            <p:nvPr/>
          </p:nvSpPr>
          <p:spPr>
            <a:xfrm>
              <a:off x="4070828" y="2975110"/>
              <a:ext cx="941469" cy="941469"/>
            </a:xfrm>
            <a:prstGeom prst="arc">
              <a:avLst>
                <a:gd name="adj1" fmla="val 7319226"/>
                <a:gd name="adj2" fmla="val 13556795"/>
              </a:avLst>
            </a:prstGeom>
            <a:ln w="28575">
              <a:solidFill>
                <a:srgbClr val="C00000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itchFamily="34" charset="0"/>
              </a:endParaRPr>
            </a:p>
          </p:txBody>
        </p:sp>
      </p:grpSp>
      <p:cxnSp>
        <p:nvCxnSpPr>
          <p:cNvPr id="39" name="Straight Arrow Connector 38"/>
          <p:cNvCxnSpPr>
            <a:stCxn id="42" idx="2"/>
            <a:endCxn id="40" idx="0"/>
          </p:cNvCxnSpPr>
          <p:nvPr/>
        </p:nvCxnSpPr>
        <p:spPr>
          <a:xfrm rot="5400000">
            <a:off x="5733177" y="2810222"/>
            <a:ext cx="1145539" cy="20940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 descr="julius_tabl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62603" y="2806381"/>
            <a:ext cx="2145208" cy="1925240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8363659" y="4731622"/>
            <a:ext cx="1540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itchFamily="34" charset="0"/>
              </a:rPr>
              <a:t>physical cone</a:t>
            </a:r>
            <a:endParaRPr lang="en-US" b="1" dirty="0">
              <a:latin typeface="Arial" pitchFamily="34" charset="0"/>
            </a:endParaRPr>
          </a:p>
        </p:txBody>
      </p:sp>
      <p:cxnSp>
        <p:nvCxnSpPr>
          <p:cNvPr id="74" name="Straight Arrow Connector 73"/>
          <p:cNvCxnSpPr>
            <a:stCxn id="42" idx="1"/>
            <a:endCxn id="43" idx="7"/>
          </p:cNvCxnSpPr>
          <p:nvPr/>
        </p:nvCxnSpPr>
        <p:spPr bwMode="auto">
          <a:xfrm rot="10800000" flipV="1">
            <a:off x="3741207" y="1859471"/>
            <a:ext cx="1370503" cy="68918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>
            <a:glow rad="101600">
              <a:schemeClr val="bg1">
                <a:alpha val="40000"/>
              </a:schemeClr>
            </a:glow>
          </a:effectLst>
        </p:spPr>
      </p:cxnSp>
      <p:cxnSp>
        <p:nvCxnSpPr>
          <p:cNvPr id="78" name="Straight Arrow Connector 77"/>
          <p:cNvCxnSpPr>
            <a:stCxn id="42" idx="3"/>
            <a:endCxn id="56" idx="7"/>
          </p:cNvCxnSpPr>
          <p:nvPr/>
        </p:nvCxnSpPr>
        <p:spPr bwMode="auto">
          <a:xfrm>
            <a:off x="7709588" y="1859471"/>
            <a:ext cx="1303108" cy="910511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2" name="TextBox 41"/>
          <p:cNvSpPr txBox="1"/>
          <p:nvPr/>
        </p:nvSpPr>
        <p:spPr>
          <a:xfrm>
            <a:off x="5111709" y="1376785"/>
            <a:ext cx="2597881" cy="96537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normAutofit/>
          </a:bodyPr>
          <a:lstStyle/>
          <a:p>
            <a:pPr algn="ctr"/>
            <a:r>
              <a:rPr lang="en-US" sz="2400" b="1" dirty="0" smtClean="0">
                <a:latin typeface="Arial" pitchFamily="34" charset="0"/>
              </a:rPr>
              <a:t>cone singularity</a:t>
            </a:r>
          </a:p>
          <a:p>
            <a:pPr algn="ctr"/>
            <a:r>
              <a:rPr lang="en-US" sz="2400" dirty="0" smtClean="0">
                <a:latin typeface="Arial" pitchFamily="34" charset="0"/>
              </a:rPr>
              <a:t>(quad valence 3)</a:t>
            </a:r>
            <a:endParaRPr lang="en-US" sz="2400" dirty="0">
              <a:latin typeface="Arial" pitchFamily="34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7329315" y="3198574"/>
            <a:ext cx="6335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latin typeface="Arial" pitchFamily="34" charset="0"/>
              </a:rPr>
              <a:t>≡</a:t>
            </a:r>
            <a:endParaRPr lang="en-US" sz="6000" dirty="0">
              <a:latin typeface="Arial" pitchFamily="34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 rot="16200000" flipV="1">
            <a:off x="6319371" y="4409725"/>
            <a:ext cx="689811" cy="298838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cxnSp>
      <p:cxnSp>
        <p:nvCxnSpPr>
          <p:cNvPr id="31" name="Straight Arrow Connector 30"/>
          <p:cNvCxnSpPr/>
          <p:nvPr/>
        </p:nvCxnSpPr>
        <p:spPr bwMode="auto">
          <a:xfrm flipV="1">
            <a:off x="7876117" y="4214239"/>
            <a:ext cx="735897" cy="689811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cxnSp>
      <p:sp>
        <p:nvSpPr>
          <p:cNvPr id="32" name="TextBox 31"/>
          <p:cNvSpPr txBox="1"/>
          <p:nvPr/>
        </p:nvSpPr>
        <p:spPr>
          <a:xfrm>
            <a:off x="6530058" y="4904050"/>
            <a:ext cx="1598515" cy="33855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</a:rPr>
              <a:t>zero curvature</a:t>
            </a:r>
            <a:endParaRPr lang="en-US" b="1" dirty="0">
              <a:latin typeface="Arial" pitchFamily="34" charset="0"/>
            </a:endParaRPr>
          </a:p>
        </p:txBody>
      </p:sp>
      <p:cxnSp>
        <p:nvCxnSpPr>
          <p:cNvPr id="46" name="Straight Arrow Connector 45"/>
          <p:cNvCxnSpPr>
            <a:endCxn id="40" idx="1"/>
          </p:cNvCxnSpPr>
          <p:nvPr/>
        </p:nvCxnSpPr>
        <p:spPr bwMode="auto">
          <a:xfrm rot="5400000">
            <a:off x="6178080" y="2402767"/>
            <a:ext cx="1161051" cy="1039824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cxnSp>
      <p:cxnSp>
        <p:nvCxnSpPr>
          <p:cNvPr id="47" name="Straight Arrow Connector 46"/>
          <p:cNvCxnSpPr>
            <a:endCxn id="56" idx="7"/>
          </p:cNvCxnSpPr>
          <p:nvPr/>
        </p:nvCxnSpPr>
        <p:spPr bwMode="auto">
          <a:xfrm>
            <a:off x="8363658" y="2342155"/>
            <a:ext cx="649038" cy="427827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cxnSp>
      <p:sp>
        <p:nvSpPr>
          <p:cNvPr id="48" name="TextBox 47"/>
          <p:cNvSpPr txBox="1"/>
          <p:nvPr/>
        </p:nvSpPr>
        <p:spPr>
          <a:xfrm>
            <a:off x="6948803" y="1511159"/>
            <a:ext cx="1521570" cy="83099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itchFamily="34" charset="0"/>
              </a:rPr>
              <a:t>integrated</a:t>
            </a:r>
            <a:br>
              <a:rPr lang="en-US" b="1" dirty="0" smtClean="0">
                <a:latin typeface="Arial" pitchFamily="34" charset="0"/>
              </a:rPr>
            </a:br>
            <a:r>
              <a:rPr lang="en-US" b="1" dirty="0" smtClean="0">
                <a:latin typeface="Arial" pitchFamily="34" charset="0"/>
              </a:rPr>
              <a:t>curvature </a:t>
            </a:r>
            <a:r>
              <a:rPr lang="el-GR" b="1" dirty="0" smtClean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/2</a:t>
            </a:r>
            <a:r>
              <a:rPr lang="en-US" b="1" dirty="0" smtClean="0">
                <a:solidFill>
                  <a:schemeClr val="tx1"/>
                </a:solidFill>
                <a:latin typeface="Arial" pitchFamily="34" charset="0"/>
              </a:rPr>
              <a:t/>
            </a:r>
            <a:br>
              <a:rPr lang="en-US" b="1" dirty="0" smtClean="0">
                <a:solidFill>
                  <a:schemeClr val="tx1"/>
                </a:solidFill>
                <a:latin typeface="Arial" pitchFamily="34" charset="0"/>
              </a:rPr>
            </a:br>
            <a:r>
              <a:rPr lang="en-US" b="1" dirty="0" smtClean="0">
                <a:solidFill>
                  <a:schemeClr val="tx1"/>
                </a:solidFill>
                <a:latin typeface="Arial" pitchFamily="34" charset="0"/>
              </a:rPr>
              <a:t>(angle deficit)</a:t>
            </a:r>
            <a:endParaRPr lang="en-US" b="1" dirty="0">
              <a:latin typeface="Arial" pitchFamily="34" charset="0"/>
            </a:endParaRPr>
          </a:p>
        </p:txBody>
      </p:sp>
      <p:sp>
        <p:nvSpPr>
          <p:cNvPr id="34" name="Right Arrow 33"/>
          <p:cNvSpPr/>
          <p:nvPr/>
        </p:nvSpPr>
        <p:spPr bwMode="auto">
          <a:xfrm>
            <a:off x="4495442" y="3317207"/>
            <a:ext cx="422822" cy="672525"/>
          </a:xfrm>
          <a:prstGeom prst="rightArrow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rgbClr val="093680"/>
              </a:solidFill>
              <a:effectLst/>
              <a:latin typeface="Arial" pitchFamily="34" charset="0"/>
            </a:endParaRPr>
          </a:p>
        </p:txBody>
      </p:sp>
      <p:sp>
        <p:nvSpPr>
          <p:cNvPr id="40" name="Oval 39"/>
          <p:cNvSpPr/>
          <p:nvPr/>
        </p:nvSpPr>
        <p:spPr>
          <a:xfrm flipH="1">
            <a:off x="6148284" y="3487693"/>
            <a:ext cx="105920" cy="105920"/>
          </a:xfrm>
          <a:prstGeom prst="ellipse">
            <a:avLst/>
          </a:prstGeom>
          <a:solidFill>
            <a:srgbClr val="FF8205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itchFamily="34" charset="0"/>
            </a:endParaRPr>
          </a:p>
        </p:txBody>
      </p:sp>
      <p:sp>
        <p:nvSpPr>
          <p:cNvPr id="56" name="Oval 55"/>
          <p:cNvSpPr/>
          <p:nvPr/>
        </p:nvSpPr>
        <p:spPr>
          <a:xfrm flipH="1">
            <a:off x="8995600" y="2752884"/>
            <a:ext cx="116749" cy="116749"/>
          </a:xfrm>
          <a:prstGeom prst="ellipse">
            <a:avLst/>
          </a:prstGeom>
          <a:solidFill>
            <a:srgbClr val="FF8205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itchFamily="34" charset="0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3635732" y="2530555"/>
            <a:ext cx="123568" cy="123568"/>
          </a:xfrm>
          <a:prstGeom prst="ellipse">
            <a:avLst/>
          </a:prstGeom>
          <a:solidFill>
            <a:srgbClr val="FF8205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32" grpId="0" animBg="1"/>
      <p:bldP spid="4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cathead_3cones_domai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9358" y="3661237"/>
            <a:ext cx="1586230" cy="2374928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Cones help reduce distortion</a:t>
            </a:r>
            <a:endParaRPr lang="en-US" dirty="0"/>
          </a:p>
        </p:txBody>
      </p:sp>
      <p:grpSp>
        <p:nvGrpSpPr>
          <p:cNvPr id="14" name="Group 17"/>
          <p:cNvGrpSpPr/>
          <p:nvPr/>
        </p:nvGrpSpPr>
        <p:grpSpPr>
          <a:xfrm>
            <a:off x="6323412" y="5647976"/>
            <a:ext cx="591829" cy="757390"/>
            <a:chOff x="5770453" y="4781445"/>
            <a:chExt cx="591829" cy="757390"/>
          </a:xfrm>
        </p:grpSpPr>
        <p:sp>
          <p:nvSpPr>
            <p:cNvPr id="19" name="Arc 18"/>
            <p:cNvSpPr/>
            <p:nvPr/>
          </p:nvSpPr>
          <p:spPr bwMode="auto">
            <a:xfrm rot="7015624">
              <a:off x="5865625" y="4781445"/>
              <a:ext cx="332915" cy="332915"/>
            </a:xfrm>
            <a:prstGeom prst="arc">
              <a:avLst>
                <a:gd name="adj1" fmla="val 16200000"/>
                <a:gd name="adj2" fmla="val 1370657"/>
              </a:avLst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93680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770453" y="5077170"/>
              <a:ext cx="5918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π</a:t>
              </a:r>
              <a:r>
                <a:rPr lang="en-US" sz="24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/2</a:t>
              </a:r>
              <a:endParaRPr lang="en-US" sz="2400" b="1" dirty="0">
                <a:solidFill>
                  <a:schemeClr val="tx1"/>
                </a:solidFill>
                <a:latin typeface="Arial" pitchFamily="34" charset="0"/>
              </a:endParaRPr>
            </a:p>
          </p:txBody>
        </p:sp>
      </p:grpSp>
      <p:grpSp>
        <p:nvGrpSpPr>
          <p:cNvPr id="18" name="Group 22"/>
          <p:cNvGrpSpPr/>
          <p:nvPr/>
        </p:nvGrpSpPr>
        <p:grpSpPr>
          <a:xfrm>
            <a:off x="6967034" y="4561408"/>
            <a:ext cx="668787" cy="461665"/>
            <a:chOff x="5978305" y="4566462"/>
            <a:chExt cx="668787" cy="461665"/>
          </a:xfrm>
        </p:grpSpPr>
        <p:sp>
          <p:nvSpPr>
            <p:cNvPr id="24" name="Arc 23"/>
            <p:cNvSpPr/>
            <p:nvPr/>
          </p:nvSpPr>
          <p:spPr bwMode="auto">
            <a:xfrm rot="6182743">
              <a:off x="5978305" y="4625141"/>
              <a:ext cx="332915" cy="332915"/>
            </a:xfrm>
            <a:prstGeom prst="arc">
              <a:avLst>
                <a:gd name="adj1" fmla="val 9713559"/>
                <a:gd name="adj2" fmla="val 20055038"/>
              </a:avLst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93680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294111" y="4566462"/>
              <a:ext cx="3529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π</a:t>
              </a:r>
              <a:endParaRPr lang="en-US" sz="2400" b="1" dirty="0">
                <a:solidFill>
                  <a:schemeClr val="tx1"/>
                </a:solidFill>
                <a:latin typeface="Arial" pitchFamily="34" charset="0"/>
              </a:endParaRPr>
            </a:p>
          </p:txBody>
        </p:sp>
      </p:grpSp>
      <p:grpSp>
        <p:nvGrpSpPr>
          <p:cNvPr id="21" name="Group 25"/>
          <p:cNvGrpSpPr/>
          <p:nvPr/>
        </p:nvGrpSpPr>
        <p:grpSpPr>
          <a:xfrm>
            <a:off x="5266446" y="4795787"/>
            <a:ext cx="701496" cy="461665"/>
            <a:chOff x="5517650" y="4719819"/>
            <a:chExt cx="701496" cy="461665"/>
          </a:xfrm>
        </p:grpSpPr>
        <p:sp>
          <p:nvSpPr>
            <p:cNvPr id="27" name="Arc 26"/>
            <p:cNvSpPr/>
            <p:nvPr/>
          </p:nvSpPr>
          <p:spPr bwMode="auto">
            <a:xfrm rot="15685530">
              <a:off x="5886231" y="4757588"/>
              <a:ext cx="332915" cy="332915"/>
            </a:xfrm>
            <a:prstGeom prst="arc">
              <a:avLst>
                <a:gd name="adj1" fmla="val 10351978"/>
                <a:gd name="adj2" fmla="val 21193273"/>
              </a:avLst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27013" marR="0" indent="-227013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B9CCC"/>
                </a:buClr>
                <a:buSzPct val="60000"/>
                <a:buFont typeface="Monotype Sorts" pitchFamily="2" charset="2"/>
                <a:buNone/>
                <a:tabLst/>
              </a:pPr>
              <a:endPara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93680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517650" y="4719819"/>
              <a:ext cx="3529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π</a:t>
              </a:r>
              <a:endParaRPr lang="en-US" sz="2400" b="1" dirty="0">
                <a:solidFill>
                  <a:schemeClr val="tx1"/>
                </a:solidFill>
                <a:latin typeface="Arial" pitchFamily="34" charset="0"/>
              </a:endParaRPr>
            </a:p>
          </p:txBody>
        </p:sp>
      </p:grpSp>
      <p:pic>
        <p:nvPicPr>
          <p:cNvPr id="40" name="Picture 39" descr="cathead_0cones_domai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6808" y="1361379"/>
            <a:ext cx="1917120" cy="2097295"/>
          </a:xfrm>
          <a:prstGeom prst="rect">
            <a:avLst/>
          </a:prstGeom>
        </p:spPr>
      </p:pic>
      <p:pic>
        <p:nvPicPr>
          <p:cNvPr id="41" name="Picture 40" descr="cathead_0cones_domain_dis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3642" y="1361379"/>
            <a:ext cx="1917120" cy="2097295"/>
          </a:xfrm>
          <a:prstGeom prst="rect">
            <a:avLst/>
          </a:prstGeom>
        </p:spPr>
      </p:pic>
      <p:pic>
        <p:nvPicPr>
          <p:cNvPr id="42" name="Picture 41" descr="cathead_0cones_surf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1053" y="1235709"/>
            <a:ext cx="2094292" cy="2236112"/>
          </a:xfrm>
          <a:prstGeom prst="rect">
            <a:avLst/>
          </a:prstGeom>
        </p:spPr>
      </p:pic>
      <p:pic>
        <p:nvPicPr>
          <p:cNvPr id="44" name="Picture 43" descr="cathead_3cones_domain_dis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6324" y="3597491"/>
            <a:ext cx="1574438" cy="2374927"/>
          </a:xfrm>
          <a:prstGeom prst="rect">
            <a:avLst/>
          </a:prstGeom>
        </p:spPr>
      </p:pic>
      <p:pic>
        <p:nvPicPr>
          <p:cNvPr id="45" name="Picture 44" descr="cathead_3cones_surf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8977" y="3597489"/>
            <a:ext cx="2116368" cy="2374928"/>
          </a:xfrm>
          <a:prstGeom prst="rect">
            <a:avLst/>
          </a:prstGeom>
        </p:spPr>
      </p:pic>
      <p:cxnSp>
        <p:nvCxnSpPr>
          <p:cNvPr id="29" name="Straight Arrow Connector 28"/>
          <p:cNvCxnSpPr>
            <a:stCxn id="23" idx="1"/>
          </p:cNvCxnSpPr>
          <p:nvPr/>
        </p:nvCxnSpPr>
        <p:spPr bwMode="auto">
          <a:xfrm rot="10800000">
            <a:off x="6623038" y="5755584"/>
            <a:ext cx="613502" cy="127444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cxnSp>
      <p:cxnSp>
        <p:nvCxnSpPr>
          <p:cNvPr id="33" name="Straight Arrow Connector 32"/>
          <p:cNvCxnSpPr/>
          <p:nvPr/>
        </p:nvCxnSpPr>
        <p:spPr bwMode="auto">
          <a:xfrm rot="5400000">
            <a:off x="5563551" y="4472606"/>
            <a:ext cx="717696" cy="137016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cxnSp>
      <p:cxnSp>
        <p:nvCxnSpPr>
          <p:cNvPr id="37" name="Straight Arrow Connector 36"/>
          <p:cNvCxnSpPr/>
          <p:nvPr/>
        </p:nvCxnSpPr>
        <p:spPr bwMode="auto">
          <a:xfrm rot="16200000" flipH="1">
            <a:off x="6583022" y="4267771"/>
            <a:ext cx="573192" cy="402187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cxnSp>
      <p:sp>
        <p:nvSpPr>
          <p:cNvPr id="22" name="TextBox 21"/>
          <p:cNvSpPr txBox="1"/>
          <p:nvPr/>
        </p:nvSpPr>
        <p:spPr>
          <a:xfrm>
            <a:off x="5600463" y="3597492"/>
            <a:ext cx="1521570" cy="58477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itchFamily="34" charset="0"/>
              </a:rPr>
              <a:t>Curvature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b="1" dirty="0" smtClean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b="1" dirty="0" smtClean="0">
                <a:solidFill>
                  <a:schemeClr val="tx1"/>
                </a:solidFill>
                <a:latin typeface="Arial" pitchFamily="34" charset="0"/>
              </a:rPr>
              <a:t/>
            </a:r>
            <a:br>
              <a:rPr lang="en-US" b="1" dirty="0" smtClean="0">
                <a:solidFill>
                  <a:schemeClr val="tx1"/>
                </a:solidFill>
                <a:latin typeface="Arial" pitchFamily="34" charset="0"/>
              </a:rPr>
            </a:br>
            <a:r>
              <a:rPr lang="en-US" b="1" dirty="0" smtClean="0">
                <a:solidFill>
                  <a:schemeClr val="tx1"/>
                </a:solidFill>
                <a:latin typeface="Arial" pitchFamily="34" charset="0"/>
              </a:rPr>
              <a:t>(angle deficit)</a:t>
            </a:r>
            <a:endParaRPr lang="en-US" b="1" dirty="0">
              <a:latin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236540" y="5590640"/>
            <a:ext cx="1521570" cy="58477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itchFamily="34" charset="0"/>
              </a:rPr>
              <a:t>Curvature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b="1" dirty="0" smtClean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/2</a:t>
            </a:r>
            <a:r>
              <a:rPr lang="en-US" b="1" dirty="0" smtClean="0">
                <a:solidFill>
                  <a:schemeClr val="tx1"/>
                </a:solidFill>
                <a:latin typeface="Arial" pitchFamily="34" charset="0"/>
              </a:rPr>
              <a:t/>
            </a:r>
            <a:br>
              <a:rPr lang="en-US" b="1" dirty="0" smtClean="0">
                <a:solidFill>
                  <a:schemeClr val="tx1"/>
                </a:solidFill>
                <a:latin typeface="Arial" pitchFamily="34" charset="0"/>
              </a:rPr>
            </a:br>
            <a:r>
              <a:rPr lang="en-US" b="1" dirty="0" smtClean="0">
                <a:solidFill>
                  <a:schemeClr val="tx1"/>
                </a:solidFill>
                <a:latin typeface="Arial" pitchFamily="34" charset="0"/>
              </a:rPr>
              <a:t>(angle deficit)</a:t>
            </a:r>
            <a:endParaRPr lang="en-US" b="1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1" animBg="1"/>
      <p:bldP spid="2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cathead_3cones_domai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30745" y="4218542"/>
            <a:ext cx="1354851" cy="2028504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</a:t>
            </a:r>
            <a:endParaRPr lang="en-US" dirty="0"/>
          </a:p>
        </p:txBody>
      </p:sp>
      <p:sp>
        <p:nvSpPr>
          <p:cNvPr id="26" name="Content Placeholder 2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Automatically determine </a:t>
            </a:r>
            <a:r>
              <a:rPr lang="en-US" b="1" dirty="0" smtClean="0"/>
              <a:t>cone locations + curvatures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to minimize </a:t>
            </a:r>
            <a:r>
              <a:rPr lang="en-US" b="1" dirty="0" smtClean="0"/>
              <a:t>surface distortion</a:t>
            </a:r>
            <a:endParaRPr lang="en-US" b="1" dirty="0"/>
          </a:p>
        </p:txBody>
      </p:sp>
      <p:pic>
        <p:nvPicPr>
          <p:cNvPr id="40" name="Picture 39" descr="cathead_0cones_domai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8694" y="2363428"/>
            <a:ext cx="1637475" cy="1791368"/>
          </a:xfrm>
          <a:prstGeom prst="rect">
            <a:avLst/>
          </a:prstGeom>
        </p:spPr>
      </p:pic>
      <p:pic>
        <p:nvPicPr>
          <p:cNvPr id="41" name="Picture 40" descr="cathead_0cones_domain_dis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41667" y="2338569"/>
            <a:ext cx="1637475" cy="1791368"/>
          </a:xfrm>
          <a:prstGeom prst="rect">
            <a:avLst/>
          </a:prstGeom>
        </p:spPr>
      </p:pic>
      <p:pic>
        <p:nvPicPr>
          <p:cNvPr id="42" name="Picture 41" descr="cathead_0cones_surf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72839" y="2283750"/>
            <a:ext cx="1788802" cy="1909936"/>
          </a:xfrm>
          <a:prstGeom prst="rect">
            <a:avLst/>
          </a:prstGeom>
        </p:spPr>
      </p:pic>
      <p:pic>
        <p:nvPicPr>
          <p:cNvPr id="44" name="Picture 43" descr="cathead_3cones_domain_dis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3849" y="4218544"/>
            <a:ext cx="1344780" cy="2028503"/>
          </a:xfrm>
          <a:prstGeom prst="rect">
            <a:avLst/>
          </a:prstGeom>
        </p:spPr>
      </p:pic>
      <p:pic>
        <p:nvPicPr>
          <p:cNvPr id="45" name="Picture 44" descr="cathead_3cones_surf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50765" y="4218542"/>
            <a:ext cx="1807659" cy="202850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8249206" y="2833869"/>
            <a:ext cx="20072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</a:rPr>
              <a:t>No cones</a:t>
            </a:r>
            <a:br>
              <a:rPr lang="en-US" sz="2000" b="1" dirty="0" smtClean="0">
                <a:solidFill>
                  <a:schemeClr val="tx1"/>
                </a:solidFill>
                <a:latin typeface="Arial" pitchFamily="34" charset="0"/>
              </a:rPr>
            </a:b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</a:rPr>
              <a:t>High distortion</a:t>
            </a:r>
            <a:r>
              <a:rPr lang="en-US" sz="3200" b="1" dirty="0" smtClean="0">
                <a:solidFill>
                  <a:srgbClr val="C00000"/>
                </a:solidFill>
                <a:latin typeface="Arial" pitchFamily="34" charset="0"/>
              </a:rPr>
              <a:t/>
            </a:r>
            <a:br>
              <a:rPr lang="en-US" sz="3200" b="1" dirty="0" smtClean="0">
                <a:solidFill>
                  <a:srgbClr val="C00000"/>
                </a:solidFill>
                <a:latin typeface="Arial" pitchFamily="34" charset="0"/>
              </a:rPr>
            </a:br>
            <a:r>
              <a:rPr lang="en-US" sz="3200" b="1" dirty="0" smtClean="0">
                <a:solidFill>
                  <a:srgbClr val="C00000"/>
                </a:solidFill>
                <a:latin typeface="Arial" pitchFamily="34" charset="0"/>
              </a:rPr>
              <a:t>Bad</a:t>
            </a:r>
            <a:endParaRPr lang="en-US" sz="3200" b="1" dirty="0">
              <a:solidFill>
                <a:srgbClr val="C00000"/>
              </a:solidFill>
              <a:latin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306914" y="4655050"/>
            <a:ext cx="19495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</a:rPr>
              <a:t>3 cones</a:t>
            </a:r>
            <a:br>
              <a:rPr lang="en-US" sz="2000" b="1" dirty="0" smtClean="0">
                <a:solidFill>
                  <a:schemeClr val="tx1"/>
                </a:solidFill>
                <a:latin typeface="Arial" pitchFamily="34" charset="0"/>
              </a:rPr>
            </a:b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</a:rPr>
              <a:t>Low distortion</a:t>
            </a:r>
            <a:br>
              <a:rPr lang="en-US" sz="2000" b="1" dirty="0" smtClean="0">
                <a:solidFill>
                  <a:schemeClr val="tx1"/>
                </a:solidFill>
                <a:latin typeface="Arial" pitchFamily="34" charset="0"/>
              </a:rPr>
            </a:br>
            <a:r>
              <a:rPr lang="en-US" sz="3200" b="1" dirty="0" smtClean="0">
                <a:solidFill>
                  <a:srgbClr val="008000"/>
                </a:solidFill>
                <a:latin typeface="Arial" pitchFamily="34" charset="0"/>
              </a:rPr>
              <a:t>Good</a:t>
            </a:r>
            <a:endParaRPr lang="en-US" sz="3200" b="1" dirty="0">
              <a:solidFill>
                <a:srgbClr val="008000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Idea: gradually evolve curvature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8748" y="5162309"/>
            <a:ext cx="8366125" cy="1143240"/>
          </a:xfrm>
        </p:spPr>
        <p:txBody>
          <a:bodyPr/>
          <a:lstStyle/>
          <a:p>
            <a:r>
              <a:rPr lang="en-US" dirty="0" smtClean="0"/>
              <a:t>Gradual evolution ⇒ good distortion control</a:t>
            </a:r>
          </a:p>
          <a:p>
            <a:r>
              <a:rPr lang="en-US" dirty="0" smtClean="0"/>
              <a:t>No </a:t>
            </a:r>
            <a:r>
              <a:rPr lang="en-US" dirty="0" err="1" smtClean="0"/>
              <a:t>parametrization</a:t>
            </a:r>
            <a:r>
              <a:rPr lang="en-US" dirty="0" smtClean="0"/>
              <a:t> until evolution is complete!</a:t>
            </a:r>
            <a:endParaRPr lang="en-US" dirty="0"/>
          </a:p>
        </p:txBody>
      </p:sp>
      <p:sp>
        <p:nvSpPr>
          <p:cNvPr id="6" name="Right Arrow 5"/>
          <p:cNvSpPr/>
          <p:nvPr/>
        </p:nvSpPr>
        <p:spPr bwMode="auto">
          <a:xfrm>
            <a:off x="5540578" y="2861225"/>
            <a:ext cx="1343025" cy="676275"/>
          </a:xfrm>
          <a:prstGeom prst="rightArrow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27013" marR="0" indent="-2270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9CCC"/>
              </a:buClr>
              <a:buSzPct val="60000"/>
              <a:buFont typeface="Monotype Sorts" pitchFamily="2" charset="2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rgbClr val="093680"/>
              </a:solidFill>
              <a:effectLst/>
              <a:latin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73901" y="2172214"/>
            <a:ext cx="1324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itchFamily="34" charset="0"/>
              </a:rPr>
              <a:t>gradually</a:t>
            </a:r>
            <a:br>
              <a:rPr lang="en-US" sz="2000" b="1" dirty="0" smtClean="0">
                <a:latin typeface="Arial" pitchFamily="34" charset="0"/>
              </a:rPr>
            </a:br>
            <a:r>
              <a:rPr lang="en-US" sz="2000" b="1" dirty="0" smtClean="0">
                <a:latin typeface="Arial" pitchFamily="34" charset="0"/>
              </a:rPr>
              <a:t>evolve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7230802" y="1878022"/>
            <a:ext cx="2145208" cy="1978739"/>
            <a:chOff x="5999238" y="3134351"/>
            <a:chExt cx="2145208" cy="1978738"/>
          </a:xfrm>
        </p:grpSpPr>
        <p:pic>
          <p:nvPicPr>
            <p:cNvPr id="10" name="Picture 9" descr="julius_table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99238" y="3187849"/>
              <a:ext cx="2145208" cy="1925240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 flipH="1">
              <a:off x="6932233" y="3134351"/>
              <a:ext cx="116749" cy="116749"/>
            </a:xfrm>
            <a:prstGeom prst="ellipse">
              <a:avLst/>
            </a:prstGeom>
            <a:solidFill>
              <a:srgbClr val="FF8205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154116" y="1336675"/>
            <a:ext cx="2074180" cy="3073468"/>
            <a:chOff x="453244" y="2039621"/>
            <a:chExt cx="2074180" cy="3073468"/>
          </a:xfrm>
        </p:grpSpPr>
        <p:pic>
          <p:nvPicPr>
            <p:cNvPr id="9" name="Picture 8" descr="julius_1cone_surf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3244" y="2039621"/>
              <a:ext cx="2074180" cy="3073468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2133178" y="2457402"/>
              <a:ext cx="123568" cy="123568"/>
            </a:xfrm>
            <a:prstGeom prst="ellipse">
              <a:avLst/>
            </a:prstGeom>
            <a:solidFill>
              <a:srgbClr val="FF8205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itchFamily="34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105828" y="4385322"/>
            <a:ext cx="22621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</a:rPr>
              <a:t>Input surface,</a:t>
            </a:r>
            <a:br>
              <a:rPr lang="en-US" sz="2000" dirty="0" smtClean="0">
                <a:latin typeface="Arial" pitchFamily="34" charset="0"/>
              </a:rPr>
            </a:br>
            <a:r>
              <a:rPr lang="en-US" sz="2000" dirty="0" smtClean="0">
                <a:latin typeface="Arial" pitchFamily="34" charset="0"/>
              </a:rPr>
              <a:t>arbitrary curvature</a:t>
            </a:r>
            <a:endParaRPr lang="en-US" sz="2000" dirty="0">
              <a:latin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71721" y="3856762"/>
            <a:ext cx="24513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itchFamily="34" charset="0"/>
              </a:rPr>
              <a:t>Flat surface</a:t>
            </a:r>
            <a:r>
              <a:rPr lang="en-US" sz="2000" dirty="0" smtClean="0">
                <a:latin typeface="Arial" pitchFamily="34" charset="0"/>
              </a:rPr>
              <a:t>,</a:t>
            </a:r>
            <a:br>
              <a:rPr lang="en-US" sz="2000" dirty="0" smtClean="0">
                <a:latin typeface="Arial" pitchFamily="34" charset="0"/>
              </a:rPr>
            </a:br>
            <a:r>
              <a:rPr lang="en-US" sz="2000" dirty="0" smtClean="0">
                <a:latin typeface="Arial" pitchFamily="34" charset="0"/>
              </a:rPr>
              <a:t>cones with</a:t>
            </a:r>
            <a:br>
              <a:rPr lang="en-US" sz="2000" dirty="0" smtClean="0">
                <a:latin typeface="Arial" pitchFamily="34" charset="0"/>
              </a:rPr>
            </a:br>
            <a:r>
              <a:rPr lang="en-US" sz="2000" b="1" dirty="0" smtClean="0">
                <a:latin typeface="Arial" pitchFamily="34" charset="0"/>
              </a:rPr>
              <a:t>rounded curvature</a:t>
            </a:r>
            <a:endParaRPr lang="en-US" sz="2000" b="1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urv_hand_1987lef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6767" y="1371600"/>
            <a:ext cx="2125164" cy="3127248"/>
          </a:xfrm>
          <a:prstGeom prst="rect">
            <a:avLst/>
          </a:prstGeom>
        </p:spPr>
      </p:pic>
      <p:pic>
        <p:nvPicPr>
          <p:cNvPr id="10" name="Picture 9" descr="dist_hand_1987lef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4096" y="1371600"/>
            <a:ext cx="2125162" cy="31272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Flattening + curvature concentration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06953" y="4572000"/>
            <a:ext cx="14863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itchFamily="34" charset="0"/>
              </a:rPr>
              <a:t>Gaussian</a:t>
            </a:r>
            <a:br>
              <a:rPr lang="en-US" sz="2400" dirty="0" smtClean="0">
                <a:latin typeface="Arial" pitchFamily="34" charset="0"/>
              </a:rPr>
            </a:br>
            <a:r>
              <a:rPr lang="en-US" sz="2400" dirty="0" smtClean="0">
                <a:latin typeface="Arial" pitchFamily="34" charset="0"/>
              </a:rPr>
              <a:t>curvature</a:t>
            </a:r>
            <a:endParaRPr lang="en-US" sz="2400" dirty="0">
              <a:latin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74168" y="4572000"/>
            <a:ext cx="1435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itchFamily="34" charset="0"/>
              </a:rPr>
              <a:t>distortion</a:t>
            </a:r>
            <a:endParaRPr lang="en-US" sz="2400" dirty="0">
              <a:latin typeface="Arial" pitchFamily="34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69791" y="1789627"/>
            <a:ext cx="898122" cy="2520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MAGNIFICATION" val="2000"/>
  <p:tag name="DEFAULTRESOLUTION" val="1200"/>
  <p:tag name="DEFAULTWORKAROUNDTRANSPARENCYBUG" val="0"/>
  <p:tag name="DEFAULTTRANSPARENT" val="0"/>
  <p:tag name="DEFAULTBLEND" val="0"/>
  <p:tag name="DEFAULTBITMAP" val="pngmono"/>
  <p:tag name="GHOSTSCRIPTCOMMAND" val="gswin32c"/>
  <p:tag name="EXTERNALEDITCOMMAND" val="notepad %"/>
  <p:tag name="TEX2PS" val="latex $(base).tex; dvips -D $(res) -E -o $(base).ps $(base).dvi"/>
  <p:tag name="DEFAULTDISPLAYSOURCE" val="\documentclass{article}\pagestyle{empty}&#10;\begin{document}&#10;&#10;\end{document}&#10;"/>
  <p:tag name="USEBOLDAMS" val="1"/>
  <p:tag name="EMBEDFONTS" val="1"/>
  <p:tag name="USEAMSFONTS" val="1"/>
  <p:tag name="TEXPOINTINIT" val=""/>
  <p:tag name="DEFAULTFONTSIZE" val="10"/>
  <p:tag name="DEFAULTWORDWRAP" val="0"/>
  <p:tag name="DEFAULTWIDTH" val="348"/>
  <p:tag name="DEFAULTHEIGHT" val="200"/>
</p:tagLst>
</file>

<file path=ppt/theme/theme1.xml><?xml version="1.0" encoding="utf-8"?>
<a:theme xmlns:a="http://schemas.openxmlformats.org/drawingml/2006/main" name="NYU_MRL_Style">
  <a:themeElements>
    <a:clrScheme name="ff 8">
      <a:dk1>
        <a:srgbClr val="093680"/>
      </a:dk1>
      <a:lt1>
        <a:srgbClr val="FFFFFF"/>
      </a:lt1>
      <a:dk2>
        <a:srgbClr val="000000"/>
      </a:dk2>
      <a:lt2>
        <a:srgbClr val="808080"/>
      </a:lt2>
      <a:accent1>
        <a:srgbClr val="EB9CCC"/>
      </a:accent1>
      <a:accent2>
        <a:srgbClr val="F8355C"/>
      </a:accent2>
      <a:accent3>
        <a:srgbClr val="FFFFFF"/>
      </a:accent3>
      <a:accent4>
        <a:srgbClr val="062D6C"/>
      </a:accent4>
      <a:accent5>
        <a:srgbClr val="F3CBE2"/>
      </a:accent5>
      <a:accent6>
        <a:srgbClr val="E12F53"/>
      </a:accent6>
      <a:hlink>
        <a:srgbClr val="44A482"/>
      </a:hlink>
      <a:folHlink>
        <a:srgbClr val="B2B2B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227013" marR="0" indent="-227013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EB9CCC"/>
          </a:buClr>
          <a:buSzPct val="60000"/>
          <a:buFont typeface="Monotype Sorts" pitchFamily="2" charset="2"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093680"/>
            </a:solidFill>
            <a:effectLst/>
            <a:latin typeface="Frutiger 55 Roman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227013" marR="0" indent="-227013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EB9CCC"/>
          </a:buClr>
          <a:buSzPct val="60000"/>
          <a:buFont typeface="Monotype Sorts" pitchFamily="2" charset="2"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093680"/>
            </a:solidFill>
            <a:effectLst/>
            <a:latin typeface="Frutiger 55 Roman" pitchFamily="34" charset="0"/>
          </a:defRPr>
        </a:defPPr>
      </a:lstStyle>
    </a:lnDef>
  </a:objectDefaults>
  <a:extraClrSchemeLst>
    <a:extraClrScheme>
      <a:clrScheme name="ff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f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f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f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f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f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f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f 8">
        <a:dk1>
          <a:srgbClr val="093680"/>
        </a:dk1>
        <a:lt1>
          <a:srgbClr val="FFFFFF"/>
        </a:lt1>
        <a:dk2>
          <a:srgbClr val="000000"/>
        </a:dk2>
        <a:lt2>
          <a:srgbClr val="808080"/>
        </a:lt2>
        <a:accent1>
          <a:srgbClr val="EB9CCC"/>
        </a:accent1>
        <a:accent2>
          <a:srgbClr val="F8355C"/>
        </a:accent2>
        <a:accent3>
          <a:srgbClr val="FFFFFF"/>
        </a:accent3>
        <a:accent4>
          <a:srgbClr val="062D6C"/>
        </a:accent4>
        <a:accent5>
          <a:srgbClr val="F3CBE2"/>
        </a:accent5>
        <a:accent6>
          <a:srgbClr val="E12F53"/>
        </a:accent6>
        <a:hlink>
          <a:srgbClr val="44A482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f 9">
        <a:dk1>
          <a:srgbClr val="093680"/>
        </a:dk1>
        <a:lt1>
          <a:srgbClr val="FFFFFF"/>
        </a:lt1>
        <a:dk2>
          <a:srgbClr val="000000"/>
        </a:dk2>
        <a:lt2>
          <a:srgbClr val="808080"/>
        </a:lt2>
        <a:accent1>
          <a:srgbClr val="093680"/>
        </a:accent1>
        <a:accent2>
          <a:srgbClr val="F8355C"/>
        </a:accent2>
        <a:accent3>
          <a:srgbClr val="FFFFFF"/>
        </a:accent3>
        <a:accent4>
          <a:srgbClr val="062D6C"/>
        </a:accent4>
        <a:accent5>
          <a:srgbClr val="AAAEC0"/>
        </a:accent5>
        <a:accent6>
          <a:srgbClr val="E12F53"/>
        </a:accent6>
        <a:hlink>
          <a:srgbClr val="44A482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f 10">
        <a:dk1>
          <a:srgbClr val="09368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62D6C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f 11">
        <a:dk1>
          <a:srgbClr val="093680"/>
        </a:dk1>
        <a:lt1>
          <a:srgbClr val="FFFFFF"/>
        </a:lt1>
        <a:dk2>
          <a:srgbClr val="000000"/>
        </a:dk2>
        <a:lt2>
          <a:srgbClr val="808080"/>
        </a:lt2>
        <a:accent1>
          <a:srgbClr val="FF99CC"/>
        </a:accent1>
        <a:accent2>
          <a:srgbClr val="F8355C"/>
        </a:accent2>
        <a:accent3>
          <a:srgbClr val="FFFFFF"/>
        </a:accent3>
        <a:accent4>
          <a:srgbClr val="062D6C"/>
        </a:accent4>
        <a:accent5>
          <a:srgbClr val="FFCAE2"/>
        </a:accent5>
        <a:accent6>
          <a:srgbClr val="E12F53"/>
        </a:accent6>
        <a:hlink>
          <a:srgbClr val="44A48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f 12">
        <a:dk1>
          <a:srgbClr val="093680"/>
        </a:dk1>
        <a:lt1>
          <a:srgbClr val="FFFFFF"/>
        </a:lt1>
        <a:dk2>
          <a:srgbClr val="000000"/>
        </a:dk2>
        <a:lt2>
          <a:srgbClr val="808080"/>
        </a:lt2>
        <a:accent1>
          <a:srgbClr val="093680"/>
        </a:accent1>
        <a:accent2>
          <a:srgbClr val="000066"/>
        </a:accent2>
        <a:accent3>
          <a:srgbClr val="FFFFFF"/>
        </a:accent3>
        <a:accent4>
          <a:srgbClr val="062D6C"/>
        </a:accent4>
        <a:accent5>
          <a:srgbClr val="AAAEC0"/>
        </a:accent5>
        <a:accent6>
          <a:srgbClr val="00005C"/>
        </a:accent6>
        <a:hlink>
          <a:srgbClr val="0000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f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66FF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5CE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f 14">
        <a:dk1>
          <a:srgbClr val="09368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66FF"/>
        </a:accent2>
        <a:accent3>
          <a:srgbClr val="FFFFFF"/>
        </a:accent3>
        <a:accent4>
          <a:srgbClr val="062D6C"/>
        </a:accent4>
        <a:accent5>
          <a:srgbClr val="AAE2CA"/>
        </a:accent5>
        <a:accent6>
          <a:srgbClr val="2D5CE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f 15">
        <a:dk1>
          <a:srgbClr val="00C8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66FF"/>
        </a:accent2>
        <a:accent3>
          <a:srgbClr val="FFFFFF"/>
        </a:accent3>
        <a:accent4>
          <a:srgbClr val="00AA00"/>
        </a:accent4>
        <a:accent5>
          <a:srgbClr val="AAE2CA"/>
        </a:accent5>
        <a:accent6>
          <a:srgbClr val="2D5CE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f 16">
        <a:dk1>
          <a:srgbClr val="0AC80A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66FF"/>
        </a:accent2>
        <a:accent3>
          <a:srgbClr val="FFFFFF"/>
        </a:accent3>
        <a:accent4>
          <a:srgbClr val="07AA07"/>
        </a:accent4>
        <a:accent5>
          <a:srgbClr val="AAE2CA"/>
        </a:accent5>
        <a:accent6>
          <a:srgbClr val="2D5CE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NYU_MRL_Style</Template>
  <TotalTime>4539</TotalTime>
  <Words>709</Words>
  <Application>Microsoft Office PowerPoint</Application>
  <PresentationFormat>Custom</PresentationFormat>
  <Paragraphs>277</Paragraphs>
  <Slides>31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Arial Black</vt:lpstr>
      <vt:lpstr>Wingdings</vt:lpstr>
      <vt:lpstr>Monotype Sorts</vt:lpstr>
      <vt:lpstr>Times New Roman</vt:lpstr>
      <vt:lpstr>DejaVu Serif</vt:lpstr>
      <vt:lpstr>Frutiger 55 Roman</vt:lpstr>
      <vt:lpstr>NYU_MRL_Style</vt:lpstr>
      <vt:lpstr>Global Parametrization by Incremental Flattening</vt:lpstr>
      <vt:lpstr>Parametrization</vt:lpstr>
      <vt:lpstr>Parametrizations with cuts</vt:lpstr>
      <vt:lpstr>Parametrizations with cuts</vt:lpstr>
      <vt:lpstr>Seamless parametrization</vt:lpstr>
      <vt:lpstr>Cones help reduce distortion</vt:lpstr>
      <vt:lpstr>Goal</vt:lpstr>
      <vt:lpstr>Idea: gradually evolve curvature</vt:lpstr>
      <vt:lpstr>Flattening + curvature concentration</vt:lpstr>
      <vt:lpstr>Flattening + curvature concentration</vt:lpstr>
      <vt:lpstr>Flattening + curvature concentration</vt:lpstr>
      <vt:lpstr>Rounding + parametrization</vt:lpstr>
      <vt:lpstr>Questions</vt:lpstr>
      <vt:lpstr>Parametrization types</vt:lpstr>
      <vt:lpstr>Distortion = isometry deviation</vt:lpstr>
      <vt:lpstr>ARAP in the conformal setting</vt:lpstr>
      <vt:lpstr>ARAP in the conformal setting</vt:lpstr>
      <vt:lpstr>Algorithm overview</vt:lpstr>
      <vt:lpstr>Algorithm overview</vt:lpstr>
      <vt:lpstr>Algorithm overview</vt:lpstr>
      <vt:lpstr>Why leave conformal setting?</vt:lpstr>
      <vt:lpstr>Why leave conformal setting?</vt:lpstr>
      <vt:lpstr>Minimize ARAP energy</vt:lpstr>
      <vt:lpstr>Algorithm summary</vt:lpstr>
      <vt:lpstr>Comparisons with Almost Isomeric Parametrization</vt:lpstr>
      <vt:lpstr>Comparison to top-down approaches</vt:lpstr>
      <vt:lpstr>Comparison to field-aligned</vt:lpstr>
      <vt:lpstr>Comparisons with MIQ</vt:lpstr>
      <vt:lpstr>Distortion comparison with MIQ</vt:lpstr>
      <vt:lpstr>Future work: feature alignment</vt:lpstr>
      <vt:lpstr>Questions?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marcianx</dc:creator>
  <cp:lastModifiedBy>marcianx</cp:lastModifiedBy>
  <cp:revision>1072</cp:revision>
  <dcterms:created xsi:type="dcterms:W3CDTF">2011-09-25T21:33:16Z</dcterms:created>
  <dcterms:modified xsi:type="dcterms:W3CDTF">2012-08-26T01:08:36Z</dcterms:modified>
</cp:coreProperties>
</file>