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9" r:id="rId1"/>
  </p:sldMasterIdLst>
  <p:notesMasterIdLst>
    <p:notesMasterId r:id="rId24"/>
  </p:notesMasterIdLst>
  <p:sldIdLst>
    <p:sldId id="258" r:id="rId2"/>
    <p:sldId id="259" r:id="rId3"/>
    <p:sldId id="417" r:id="rId4"/>
    <p:sldId id="386" r:id="rId5"/>
    <p:sldId id="352" r:id="rId6"/>
    <p:sldId id="403" r:id="rId7"/>
    <p:sldId id="321" r:id="rId8"/>
    <p:sldId id="412" r:id="rId9"/>
    <p:sldId id="384" r:id="rId10"/>
    <p:sldId id="355" r:id="rId11"/>
    <p:sldId id="366" r:id="rId12"/>
    <p:sldId id="365" r:id="rId13"/>
    <p:sldId id="367" r:id="rId14"/>
    <p:sldId id="369" r:id="rId15"/>
    <p:sldId id="373" r:id="rId16"/>
    <p:sldId id="375" r:id="rId17"/>
    <p:sldId id="409" r:id="rId18"/>
    <p:sldId id="410" r:id="rId19"/>
    <p:sldId id="374" r:id="rId20"/>
    <p:sldId id="372" r:id="rId21"/>
    <p:sldId id="379" r:id="rId22"/>
    <p:sldId id="307" r:id="rId23"/>
  </p:sldIdLst>
  <p:sldSz cx="12192000" cy="6858000"/>
  <p:notesSz cx="6858000" cy="9144000"/>
  <p:custDataLst>
    <p:tags r:id="rId25"/>
  </p:custDataLst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C8"/>
    <a:srgbClr val="74A5F5"/>
    <a:srgbClr val="99CCFF"/>
    <a:srgbClr val="FFCC66"/>
    <a:srgbClr val="669900"/>
    <a:srgbClr val="FF9933"/>
    <a:srgbClr val="FF8205"/>
    <a:srgbClr val="C800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912" autoAdjust="0"/>
    <p:restoredTop sz="97933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-132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7943E0C-242C-4807-90C2-FCB1D78BA9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1851"/>
            <a:ext cx="10805984" cy="2768600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10120184" cy="1752600"/>
          </a:xfrm>
        </p:spPr>
        <p:txBody>
          <a:bodyPr/>
          <a:lstStyle>
            <a:lvl1pPr marL="0" indent="0" algn="ctr"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4965" y="398465"/>
            <a:ext cx="2090737" cy="5907087"/>
          </a:xfrm>
        </p:spPr>
        <p:txBody>
          <a:bodyPr vert="eaVert"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9575" y="398465"/>
            <a:ext cx="6122988" cy="5907087"/>
          </a:xfr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8161" cy="1143480"/>
          </a:xfr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6481" y="6247376"/>
            <a:ext cx="2128320" cy="470931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1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21" y="6247376"/>
            <a:ext cx="2128320" cy="470931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09F9274-62D4-4A40-B3A6-70A2D94C3F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9576" y="1336676"/>
            <a:ext cx="5569349" cy="4968875"/>
          </a:xfr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616" y="1336675"/>
            <a:ext cx="5585253" cy="4968875"/>
          </a:xfr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577" y="1336675"/>
            <a:ext cx="5484736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577" y="1976438"/>
            <a:ext cx="5484736" cy="4149725"/>
          </a:xfr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5634" y="1336675"/>
            <a:ext cx="5716235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5634" y="1976438"/>
            <a:ext cx="5716236" cy="4149725"/>
          </a:xfr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576" y="398463"/>
            <a:ext cx="11362293" cy="938212"/>
          </a:xfr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</a:defRPr>
            </a:lvl1pPr>
            <a:lvl2pPr>
              <a:defRPr sz="2800">
                <a:latin typeface="Arial" pitchFamily="34" charset="0"/>
              </a:defRPr>
            </a:lvl2pPr>
            <a:lvl3pPr>
              <a:defRPr sz="2400">
                <a:latin typeface="Arial" pitchFamily="34" charset="0"/>
              </a:defRPr>
            </a:lvl3pPr>
            <a:lvl4pPr>
              <a:defRPr sz="2000">
                <a:latin typeface="Arial" pitchFamily="34" charset="0"/>
              </a:defRPr>
            </a:lvl4pPr>
            <a:lvl5pPr>
              <a:defRPr sz="2000">
                <a:latin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9576" y="398463"/>
            <a:ext cx="11362293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9576" y="1336676"/>
            <a:ext cx="1136229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err="1" smtClean="0"/>
              <a:t>Sdsd</a:t>
            </a:r>
            <a:endParaRPr lang="en-US" altLang="en-US" dirty="0" smtClean="0"/>
          </a:p>
          <a:p>
            <a:pPr lvl="1"/>
            <a:r>
              <a:rPr lang="en-US" altLang="en-US" dirty="0" err="1" smtClean="0"/>
              <a:t>sdsfd</a:t>
            </a:r>
            <a:endParaRPr lang="en-US" altLang="en-US" dirty="0" smtClean="0"/>
          </a:p>
          <a:p>
            <a:pPr lvl="2"/>
            <a:r>
              <a:rPr lang="en-US" altLang="en-US" dirty="0" err="1" smtClean="0"/>
              <a:t>sd</a:t>
            </a:r>
            <a:endParaRPr lang="en-US" altLang="en-US" dirty="0" smtClean="0"/>
          </a:p>
          <a:p>
            <a:pPr lvl="3"/>
            <a:r>
              <a:rPr lang="en-US" altLang="en-US" dirty="0" err="1" smtClean="0"/>
              <a:t>sd</a:t>
            </a:r>
            <a:endParaRPr lang="en-US" altLang="en-US" dirty="0" smtClean="0"/>
          </a:p>
          <a:p>
            <a:pPr lvl="4"/>
            <a:r>
              <a:rPr lang="en-US" altLang="zh-CN" dirty="0" err="1" smtClean="0"/>
              <a:t>sd</a:t>
            </a:r>
            <a:endParaRPr lang="en-US" altLang="zh-CN" dirty="0" smtClean="0"/>
          </a:p>
          <a:p>
            <a:pPr lvl="4"/>
            <a:r>
              <a:rPr lang="en-US" altLang="en-US" dirty="0" smtClean="0"/>
              <a:t>s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1"/>
            <a:ext cx="12192000" cy="244475"/>
          </a:xfrm>
          <a:prstGeom prst="rect">
            <a:avLst/>
          </a:prstGeom>
          <a:gradFill rotWithShape="0">
            <a:gsLst>
              <a:gs pos="0">
                <a:srgbClr val="093680"/>
              </a:gs>
              <a:gs pos="100000">
                <a:srgbClr val="EB9C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925639" y="4405314"/>
            <a:ext cx="18473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en-US" sz="2400" dirty="0">
              <a:latin typeface="Arial" pitchFamily="34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169989" y="4767264"/>
            <a:ext cx="18473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en-US" sz="2400" dirty="0">
              <a:latin typeface="Arial" pitchFamily="34" charset="0"/>
            </a:endParaRPr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 flipV="1">
            <a:off x="0" y="6277293"/>
            <a:ext cx="12191999" cy="4571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626" y="0"/>
              </a:cxn>
            </a:cxnLst>
            <a:rect l="0" t="0" r="r" b="b"/>
            <a:pathLst>
              <a:path w="4626" h="1">
                <a:moveTo>
                  <a:pt x="0" y="0"/>
                </a:moveTo>
                <a:lnTo>
                  <a:pt x="4626" y="0"/>
                </a:lnTo>
              </a:path>
            </a:pathLst>
          </a:custGeom>
          <a:noFill/>
          <a:ln w="25400">
            <a:solidFill>
              <a:srgbClr val="0936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335532" y="6368733"/>
            <a:ext cx="436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5CDD838-5F95-4F35-B1DC-7A8C42CD009D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9pPr>
    </p:titleStyle>
    <p:bodyStyle>
      <a:lvl1pPr marL="231775" indent="-2317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2800">
          <a:solidFill>
            <a:srgbClr val="093680"/>
          </a:solidFill>
          <a:latin typeface="Arial" pitchFamily="34" charset="0"/>
          <a:ea typeface="+mn-ea"/>
          <a:cs typeface="+mn-cs"/>
        </a:defRPr>
      </a:lvl1pPr>
      <a:lvl2pPr marL="573088" indent="-227013" algn="l" rtl="0" eaLnBrk="1" fontAlgn="base" hangingPunct="1">
        <a:spcBef>
          <a:spcPct val="20000"/>
        </a:spcBef>
        <a:spcAft>
          <a:spcPct val="0"/>
        </a:spcAft>
        <a:buClr>
          <a:srgbClr val="EB9CCC"/>
        </a:buClr>
        <a:buSzPct val="60000"/>
        <a:buFont typeface="Monotype Sorts" pitchFamily="2" charset="2"/>
        <a:buChar char="n"/>
        <a:defRPr sz="2400">
          <a:solidFill>
            <a:srgbClr val="093680"/>
          </a:solidFill>
          <a:latin typeface="Arial" pitchFamily="34" charset="0"/>
        </a:defRPr>
      </a:lvl2pPr>
      <a:lvl3pPr marL="919163" indent="-2317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rgbClr val="093680"/>
          </a:solidFill>
          <a:latin typeface="Arial" pitchFamily="34" charset="0"/>
        </a:defRPr>
      </a:lvl3pPr>
      <a:lvl4pPr marL="1258888" indent="-2254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Arial" pitchFamily="34" charset="0"/>
        </a:defRPr>
      </a:lvl4pPr>
      <a:lvl5pPr marL="15970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Arial" pitchFamily="34" charset="0"/>
        </a:defRPr>
      </a:lvl5pPr>
      <a:lvl6pPr marL="20542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+mn-lt"/>
        </a:defRPr>
      </a:lvl6pPr>
      <a:lvl7pPr marL="25114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+mn-lt"/>
        </a:defRPr>
      </a:lvl7pPr>
      <a:lvl8pPr marL="29686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+mn-lt"/>
        </a:defRPr>
      </a:lvl8pPr>
      <a:lvl9pPr marL="34258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4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37.png"/><Relationship Id="rId10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Controlled-Distortion Constrained Global </a:t>
            </a:r>
            <a:r>
              <a:rPr lang="en-US" dirty="0" err="1" smtClean="0"/>
              <a:t>Parametrization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555161" y="3886200"/>
            <a:ext cx="7030250" cy="1752600"/>
          </a:xfrm>
        </p:spPr>
        <p:txBody>
          <a:bodyPr/>
          <a:lstStyle/>
          <a:p>
            <a:r>
              <a:rPr lang="en-US" b="1" dirty="0" err="1" smtClean="0"/>
              <a:t>Ashish</a:t>
            </a:r>
            <a:r>
              <a:rPr lang="en-US" b="1" dirty="0" smtClean="0"/>
              <a:t> Myles</a:t>
            </a:r>
          </a:p>
          <a:p>
            <a:r>
              <a:rPr lang="en-US" b="1" dirty="0" smtClean="0"/>
              <a:t>Denis </a:t>
            </a:r>
            <a:r>
              <a:rPr lang="en-US" b="1" dirty="0" err="1" smtClean="0"/>
              <a:t>Zorin</a:t>
            </a:r>
            <a:endParaRPr lang="en-US" b="1" dirty="0" smtClean="0"/>
          </a:p>
          <a:p>
            <a:r>
              <a:rPr lang="en-US" dirty="0" smtClean="0"/>
              <a:t>New York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Smooth cross-field not distortion-aware</a:t>
            </a:r>
            <a:endParaRPr lang="en-US" dirty="0"/>
          </a:p>
        </p:txBody>
      </p:sp>
      <p:pic>
        <p:nvPicPr>
          <p:cNvPr id="8" name="Content Placeholder 7" descr="merge_loop_0cones_domain.pn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35901" y="5064401"/>
            <a:ext cx="2517775" cy="511175"/>
          </a:xfrm>
        </p:spPr>
      </p:pic>
      <p:pic>
        <p:nvPicPr>
          <p:cNvPr id="10" name="Picture 9" descr="merge_loop_0cones_pa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517" y="3404104"/>
            <a:ext cx="2594633" cy="1395733"/>
          </a:xfrm>
          <a:prstGeom prst="rect">
            <a:avLst/>
          </a:prstGeom>
        </p:spPr>
      </p:pic>
      <p:pic>
        <p:nvPicPr>
          <p:cNvPr id="11" name="Picture 10" descr="merge_loop_0cones_xfiel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517" y="1650412"/>
            <a:ext cx="2590159" cy="1395734"/>
          </a:xfrm>
          <a:prstGeom prst="rect">
            <a:avLst/>
          </a:prstGeom>
        </p:spPr>
      </p:pic>
      <p:pic>
        <p:nvPicPr>
          <p:cNvPr id="12" name="Picture 11" descr="merge_loop_2cones_domai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573" y="5064401"/>
            <a:ext cx="2518081" cy="944280"/>
          </a:xfrm>
          <a:prstGeom prst="rect">
            <a:avLst/>
          </a:prstGeom>
        </p:spPr>
      </p:pic>
      <p:pic>
        <p:nvPicPr>
          <p:cNvPr id="14" name="Picture 13" descr="merge_loop_2cones_par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021" y="3404104"/>
            <a:ext cx="2594633" cy="1395733"/>
          </a:xfrm>
          <a:prstGeom prst="rect">
            <a:avLst/>
          </a:prstGeom>
        </p:spPr>
      </p:pic>
      <p:pic>
        <p:nvPicPr>
          <p:cNvPr id="15" name="Picture 14" descr="merge_loop_2cones_xfiel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021" y="1650412"/>
            <a:ext cx="2590159" cy="139573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8023" y="5283188"/>
            <a:ext cx="1494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parametric</a:t>
            </a:r>
            <a:br>
              <a:rPr lang="en-US" sz="2000" b="1" dirty="0" smtClean="0"/>
            </a:br>
            <a:r>
              <a:rPr lang="en-US" sz="2000" b="1" dirty="0" smtClean="0"/>
              <a:t>domain</a:t>
            </a:r>
            <a:endParaRPr lang="en-US" sz="2000" b="1" dirty="0"/>
          </a:p>
        </p:txBody>
      </p:sp>
      <p:sp>
        <p:nvSpPr>
          <p:cNvPr id="28" name="Oval 27"/>
          <p:cNvSpPr/>
          <p:nvPr/>
        </p:nvSpPr>
        <p:spPr bwMode="auto">
          <a:xfrm>
            <a:off x="2293613" y="5379720"/>
            <a:ext cx="1051560" cy="33528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94903" y="5698686"/>
            <a:ext cx="2053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collapsed region</a:t>
            </a:r>
            <a:endParaRPr lang="en-US" sz="2000" dirty="0"/>
          </a:p>
        </p:txBody>
      </p:sp>
      <p:pic>
        <p:nvPicPr>
          <p:cNvPr id="30" name="Picture 29" descr="screw_result_coll_dis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4722" y="3707991"/>
            <a:ext cx="1508755" cy="2322546"/>
          </a:xfrm>
          <a:prstGeom prst="rect">
            <a:avLst/>
          </a:prstGeom>
        </p:spPr>
      </p:pic>
      <p:pic>
        <p:nvPicPr>
          <p:cNvPr id="31" name="Picture 30" descr="screw_result_coll_rounded_par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4853" y="3777051"/>
            <a:ext cx="1508755" cy="2319011"/>
          </a:xfrm>
          <a:prstGeom prst="rect">
            <a:avLst/>
          </a:prstGeom>
        </p:spPr>
      </p:pic>
      <p:pic>
        <p:nvPicPr>
          <p:cNvPr id="32" name="Picture 31" descr="screw_result_dis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4722" y="1301623"/>
            <a:ext cx="1508755" cy="2326147"/>
          </a:xfrm>
          <a:prstGeom prst="rect">
            <a:avLst/>
          </a:prstGeom>
        </p:spPr>
      </p:pic>
      <p:pic>
        <p:nvPicPr>
          <p:cNvPr id="33" name="Picture 32" descr="screw_result_rounded_param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019" y="1374803"/>
            <a:ext cx="1505589" cy="2319216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 bwMode="auto">
          <a:xfrm rot="20570748">
            <a:off x="8374916" y="5043752"/>
            <a:ext cx="457200" cy="686681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923213" y="5989729"/>
            <a:ext cx="1890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 avoid collapse</a:t>
            </a:r>
            <a:endParaRPr lang="en-US" b="1" dirty="0"/>
          </a:p>
        </p:txBody>
      </p:sp>
      <p:cxnSp>
        <p:nvCxnSpPr>
          <p:cNvPr id="36" name="Straight Arrow Connector 35"/>
          <p:cNvCxnSpPr>
            <a:stCxn id="35" idx="0"/>
            <a:endCxn id="34" idx="5"/>
          </p:cNvCxnSpPr>
          <p:nvPr/>
        </p:nvCxnSpPr>
        <p:spPr bwMode="auto">
          <a:xfrm rot="16200000" flipV="1">
            <a:off x="9139970" y="5261001"/>
            <a:ext cx="418334" cy="1039121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9084904" y="1874098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23 cones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084904" y="4243108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31 cones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7700374" y="1895410"/>
            <a:ext cx="298579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7700374" y="4335805"/>
            <a:ext cx="298579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8051276" y="2325035"/>
            <a:ext cx="957264" cy="595312"/>
          </a:xfrm>
          <a:custGeom>
            <a:avLst/>
            <a:gdLst>
              <a:gd name="connsiteX0" fmla="*/ 641747 w 964406"/>
              <a:gd name="connsiteY0" fmla="*/ 535781 h 535781"/>
              <a:gd name="connsiteX1" fmla="*/ 941784 w 964406"/>
              <a:gd name="connsiteY1" fmla="*/ 230981 h 535781"/>
              <a:gd name="connsiteX2" fmla="*/ 506015 w 964406"/>
              <a:gd name="connsiteY2" fmla="*/ 130968 h 535781"/>
              <a:gd name="connsiteX3" fmla="*/ 22622 w 964406"/>
              <a:gd name="connsiteY3" fmla="*/ 242887 h 535781"/>
              <a:gd name="connsiteX4" fmla="*/ 486965 w 964406"/>
              <a:gd name="connsiteY4" fmla="*/ 426243 h 535781"/>
              <a:gd name="connsiteX5" fmla="*/ 941784 w 964406"/>
              <a:gd name="connsiteY5" fmla="*/ 123825 h 535781"/>
              <a:gd name="connsiteX6" fmla="*/ 506015 w 964406"/>
              <a:gd name="connsiteY6" fmla="*/ 52387 h 535781"/>
              <a:gd name="connsiteX7" fmla="*/ 5953 w 964406"/>
              <a:gd name="connsiteY7" fmla="*/ 100012 h 535781"/>
              <a:gd name="connsiteX8" fmla="*/ 470297 w 964406"/>
              <a:gd name="connsiteY8" fmla="*/ 295275 h 535781"/>
              <a:gd name="connsiteX9" fmla="*/ 939403 w 964406"/>
              <a:gd name="connsiteY9" fmla="*/ 0 h 535781"/>
              <a:gd name="connsiteX0" fmla="*/ 641747 w 964406"/>
              <a:gd name="connsiteY0" fmla="*/ 535781 h 535781"/>
              <a:gd name="connsiteX1" fmla="*/ 941784 w 964406"/>
              <a:gd name="connsiteY1" fmla="*/ 230981 h 535781"/>
              <a:gd name="connsiteX2" fmla="*/ 506015 w 964406"/>
              <a:gd name="connsiteY2" fmla="*/ 130968 h 535781"/>
              <a:gd name="connsiteX3" fmla="*/ 22622 w 964406"/>
              <a:gd name="connsiteY3" fmla="*/ 242887 h 535781"/>
              <a:gd name="connsiteX4" fmla="*/ 486965 w 964406"/>
              <a:gd name="connsiteY4" fmla="*/ 426243 h 535781"/>
              <a:gd name="connsiteX5" fmla="*/ 941784 w 964406"/>
              <a:gd name="connsiteY5" fmla="*/ 123825 h 535781"/>
              <a:gd name="connsiteX6" fmla="*/ 506015 w 964406"/>
              <a:gd name="connsiteY6" fmla="*/ 52387 h 535781"/>
              <a:gd name="connsiteX7" fmla="*/ 5953 w 964406"/>
              <a:gd name="connsiteY7" fmla="*/ 100012 h 535781"/>
              <a:gd name="connsiteX8" fmla="*/ 470297 w 964406"/>
              <a:gd name="connsiteY8" fmla="*/ 295275 h 535781"/>
              <a:gd name="connsiteX9" fmla="*/ 939403 w 964406"/>
              <a:gd name="connsiteY9" fmla="*/ 0 h 535781"/>
              <a:gd name="connsiteX0" fmla="*/ 641747 w 964406"/>
              <a:gd name="connsiteY0" fmla="*/ 535781 h 535781"/>
              <a:gd name="connsiteX1" fmla="*/ 941784 w 964406"/>
              <a:gd name="connsiteY1" fmla="*/ 230981 h 535781"/>
              <a:gd name="connsiteX2" fmla="*/ 506015 w 964406"/>
              <a:gd name="connsiteY2" fmla="*/ 130968 h 535781"/>
              <a:gd name="connsiteX3" fmla="*/ 22622 w 964406"/>
              <a:gd name="connsiteY3" fmla="*/ 242887 h 535781"/>
              <a:gd name="connsiteX4" fmla="*/ 486965 w 964406"/>
              <a:gd name="connsiteY4" fmla="*/ 426243 h 535781"/>
              <a:gd name="connsiteX5" fmla="*/ 941784 w 964406"/>
              <a:gd name="connsiteY5" fmla="*/ 123825 h 535781"/>
              <a:gd name="connsiteX6" fmla="*/ 506015 w 964406"/>
              <a:gd name="connsiteY6" fmla="*/ 52387 h 535781"/>
              <a:gd name="connsiteX7" fmla="*/ 5953 w 964406"/>
              <a:gd name="connsiteY7" fmla="*/ 100012 h 535781"/>
              <a:gd name="connsiteX8" fmla="*/ 470297 w 964406"/>
              <a:gd name="connsiteY8" fmla="*/ 295275 h 535781"/>
              <a:gd name="connsiteX9" fmla="*/ 939403 w 964406"/>
              <a:gd name="connsiteY9" fmla="*/ 0 h 535781"/>
              <a:gd name="connsiteX0" fmla="*/ 641747 w 964406"/>
              <a:gd name="connsiteY0" fmla="*/ 535781 h 535781"/>
              <a:gd name="connsiteX1" fmla="*/ 941784 w 964406"/>
              <a:gd name="connsiteY1" fmla="*/ 230981 h 535781"/>
              <a:gd name="connsiteX2" fmla="*/ 506015 w 964406"/>
              <a:gd name="connsiteY2" fmla="*/ 130968 h 535781"/>
              <a:gd name="connsiteX3" fmla="*/ 22622 w 964406"/>
              <a:gd name="connsiteY3" fmla="*/ 242887 h 535781"/>
              <a:gd name="connsiteX4" fmla="*/ 486965 w 964406"/>
              <a:gd name="connsiteY4" fmla="*/ 426243 h 535781"/>
              <a:gd name="connsiteX5" fmla="*/ 941784 w 964406"/>
              <a:gd name="connsiteY5" fmla="*/ 123825 h 535781"/>
              <a:gd name="connsiteX6" fmla="*/ 506015 w 964406"/>
              <a:gd name="connsiteY6" fmla="*/ 52387 h 535781"/>
              <a:gd name="connsiteX7" fmla="*/ 5953 w 964406"/>
              <a:gd name="connsiteY7" fmla="*/ 100012 h 535781"/>
              <a:gd name="connsiteX8" fmla="*/ 470297 w 964406"/>
              <a:gd name="connsiteY8" fmla="*/ 295275 h 535781"/>
              <a:gd name="connsiteX9" fmla="*/ 939403 w 964406"/>
              <a:gd name="connsiteY9" fmla="*/ 0 h 535781"/>
              <a:gd name="connsiteX0" fmla="*/ 641747 w 964406"/>
              <a:gd name="connsiteY0" fmla="*/ 535781 h 535781"/>
              <a:gd name="connsiteX1" fmla="*/ 941784 w 964406"/>
              <a:gd name="connsiteY1" fmla="*/ 230981 h 535781"/>
              <a:gd name="connsiteX2" fmla="*/ 506015 w 964406"/>
              <a:gd name="connsiteY2" fmla="*/ 130968 h 535781"/>
              <a:gd name="connsiteX3" fmla="*/ 22622 w 964406"/>
              <a:gd name="connsiteY3" fmla="*/ 242887 h 535781"/>
              <a:gd name="connsiteX4" fmla="*/ 486965 w 964406"/>
              <a:gd name="connsiteY4" fmla="*/ 426243 h 535781"/>
              <a:gd name="connsiteX5" fmla="*/ 941784 w 964406"/>
              <a:gd name="connsiteY5" fmla="*/ 123825 h 535781"/>
              <a:gd name="connsiteX6" fmla="*/ 506015 w 964406"/>
              <a:gd name="connsiteY6" fmla="*/ 52387 h 535781"/>
              <a:gd name="connsiteX7" fmla="*/ 5953 w 964406"/>
              <a:gd name="connsiteY7" fmla="*/ 100012 h 535781"/>
              <a:gd name="connsiteX8" fmla="*/ 470297 w 964406"/>
              <a:gd name="connsiteY8" fmla="*/ 295275 h 535781"/>
              <a:gd name="connsiteX9" fmla="*/ 939403 w 964406"/>
              <a:gd name="connsiteY9" fmla="*/ 0 h 535781"/>
              <a:gd name="connsiteX0" fmla="*/ 641747 w 964406"/>
              <a:gd name="connsiteY0" fmla="*/ 535781 h 535781"/>
              <a:gd name="connsiteX1" fmla="*/ 941784 w 964406"/>
              <a:gd name="connsiteY1" fmla="*/ 230981 h 535781"/>
              <a:gd name="connsiteX2" fmla="*/ 506015 w 964406"/>
              <a:gd name="connsiteY2" fmla="*/ 130968 h 535781"/>
              <a:gd name="connsiteX3" fmla="*/ 22622 w 964406"/>
              <a:gd name="connsiteY3" fmla="*/ 242887 h 535781"/>
              <a:gd name="connsiteX4" fmla="*/ 486965 w 964406"/>
              <a:gd name="connsiteY4" fmla="*/ 426243 h 535781"/>
              <a:gd name="connsiteX5" fmla="*/ 941784 w 964406"/>
              <a:gd name="connsiteY5" fmla="*/ 123825 h 535781"/>
              <a:gd name="connsiteX6" fmla="*/ 506015 w 964406"/>
              <a:gd name="connsiteY6" fmla="*/ 52387 h 535781"/>
              <a:gd name="connsiteX7" fmla="*/ 5953 w 964406"/>
              <a:gd name="connsiteY7" fmla="*/ 100012 h 535781"/>
              <a:gd name="connsiteX8" fmla="*/ 470297 w 964406"/>
              <a:gd name="connsiteY8" fmla="*/ 295275 h 535781"/>
              <a:gd name="connsiteX9" fmla="*/ 939403 w 964406"/>
              <a:gd name="connsiteY9" fmla="*/ 0 h 535781"/>
              <a:gd name="connsiteX0" fmla="*/ 641747 w 964406"/>
              <a:gd name="connsiteY0" fmla="*/ 555227 h 555227"/>
              <a:gd name="connsiteX1" fmla="*/ 941784 w 964406"/>
              <a:gd name="connsiteY1" fmla="*/ 250427 h 555227"/>
              <a:gd name="connsiteX2" fmla="*/ 506015 w 964406"/>
              <a:gd name="connsiteY2" fmla="*/ 150414 h 555227"/>
              <a:gd name="connsiteX3" fmla="*/ 22622 w 964406"/>
              <a:gd name="connsiteY3" fmla="*/ 262333 h 555227"/>
              <a:gd name="connsiteX4" fmla="*/ 486965 w 964406"/>
              <a:gd name="connsiteY4" fmla="*/ 445689 h 555227"/>
              <a:gd name="connsiteX5" fmla="*/ 941784 w 964406"/>
              <a:gd name="connsiteY5" fmla="*/ 143271 h 555227"/>
              <a:gd name="connsiteX6" fmla="*/ 506015 w 964406"/>
              <a:gd name="connsiteY6" fmla="*/ 71833 h 555227"/>
              <a:gd name="connsiteX7" fmla="*/ 5953 w 964406"/>
              <a:gd name="connsiteY7" fmla="*/ 119458 h 555227"/>
              <a:gd name="connsiteX8" fmla="*/ 470297 w 964406"/>
              <a:gd name="connsiteY8" fmla="*/ 314721 h 555227"/>
              <a:gd name="connsiteX9" fmla="*/ 939403 w 964406"/>
              <a:gd name="connsiteY9" fmla="*/ 19446 h 555227"/>
              <a:gd name="connsiteX0" fmla="*/ 636587 w 959246"/>
              <a:gd name="connsiteY0" fmla="*/ 555227 h 555227"/>
              <a:gd name="connsiteX1" fmla="*/ 936624 w 959246"/>
              <a:gd name="connsiteY1" fmla="*/ 250427 h 555227"/>
              <a:gd name="connsiteX2" fmla="*/ 500855 w 959246"/>
              <a:gd name="connsiteY2" fmla="*/ 150414 h 555227"/>
              <a:gd name="connsiteX3" fmla="*/ 17462 w 959246"/>
              <a:gd name="connsiteY3" fmla="*/ 262333 h 555227"/>
              <a:gd name="connsiteX4" fmla="*/ 481805 w 959246"/>
              <a:gd name="connsiteY4" fmla="*/ 445689 h 555227"/>
              <a:gd name="connsiteX5" fmla="*/ 936624 w 959246"/>
              <a:gd name="connsiteY5" fmla="*/ 143271 h 555227"/>
              <a:gd name="connsiteX6" fmla="*/ 469898 w 959246"/>
              <a:gd name="connsiteY6" fmla="*/ 40877 h 555227"/>
              <a:gd name="connsiteX7" fmla="*/ 793 w 959246"/>
              <a:gd name="connsiteY7" fmla="*/ 119458 h 555227"/>
              <a:gd name="connsiteX8" fmla="*/ 465137 w 959246"/>
              <a:gd name="connsiteY8" fmla="*/ 314721 h 555227"/>
              <a:gd name="connsiteX9" fmla="*/ 934243 w 959246"/>
              <a:gd name="connsiteY9" fmla="*/ 19446 h 555227"/>
              <a:gd name="connsiteX0" fmla="*/ 636587 w 959246"/>
              <a:gd name="connsiteY0" fmla="*/ 555227 h 555227"/>
              <a:gd name="connsiteX1" fmla="*/ 936624 w 959246"/>
              <a:gd name="connsiteY1" fmla="*/ 250427 h 555227"/>
              <a:gd name="connsiteX2" fmla="*/ 500855 w 959246"/>
              <a:gd name="connsiteY2" fmla="*/ 150414 h 555227"/>
              <a:gd name="connsiteX3" fmla="*/ 17462 w 959246"/>
              <a:gd name="connsiteY3" fmla="*/ 262333 h 555227"/>
              <a:gd name="connsiteX4" fmla="*/ 481805 w 959246"/>
              <a:gd name="connsiteY4" fmla="*/ 445689 h 555227"/>
              <a:gd name="connsiteX5" fmla="*/ 936624 w 959246"/>
              <a:gd name="connsiteY5" fmla="*/ 143271 h 555227"/>
              <a:gd name="connsiteX6" fmla="*/ 469898 w 959246"/>
              <a:gd name="connsiteY6" fmla="*/ 40877 h 555227"/>
              <a:gd name="connsiteX7" fmla="*/ 793 w 959246"/>
              <a:gd name="connsiteY7" fmla="*/ 119458 h 555227"/>
              <a:gd name="connsiteX8" fmla="*/ 465137 w 959246"/>
              <a:gd name="connsiteY8" fmla="*/ 314721 h 555227"/>
              <a:gd name="connsiteX9" fmla="*/ 934243 w 959246"/>
              <a:gd name="connsiteY9" fmla="*/ 19446 h 555227"/>
              <a:gd name="connsiteX0" fmla="*/ 642938 w 965597"/>
              <a:gd name="connsiteY0" fmla="*/ 555227 h 555227"/>
              <a:gd name="connsiteX1" fmla="*/ 942975 w 965597"/>
              <a:gd name="connsiteY1" fmla="*/ 250427 h 555227"/>
              <a:gd name="connsiteX2" fmla="*/ 507206 w 965597"/>
              <a:gd name="connsiteY2" fmla="*/ 150414 h 555227"/>
              <a:gd name="connsiteX3" fmla="*/ 23813 w 965597"/>
              <a:gd name="connsiteY3" fmla="*/ 262333 h 555227"/>
              <a:gd name="connsiteX4" fmla="*/ 488156 w 965597"/>
              <a:gd name="connsiteY4" fmla="*/ 445689 h 555227"/>
              <a:gd name="connsiteX5" fmla="*/ 942975 w 965597"/>
              <a:gd name="connsiteY5" fmla="*/ 143271 h 555227"/>
              <a:gd name="connsiteX6" fmla="*/ 476249 w 965597"/>
              <a:gd name="connsiteY6" fmla="*/ 40877 h 555227"/>
              <a:gd name="connsiteX7" fmla="*/ 7144 w 965597"/>
              <a:gd name="connsiteY7" fmla="*/ 119458 h 555227"/>
              <a:gd name="connsiteX8" fmla="*/ 471488 w 965597"/>
              <a:gd name="connsiteY8" fmla="*/ 314721 h 555227"/>
              <a:gd name="connsiteX9" fmla="*/ 940594 w 965597"/>
              <a:gd name="connsiteY9" fmla="*/ 19446 h 555227"/>
              <a:gd name="connsiteX0" fmla="*/ 642938 w 965597"/>
              <a:gd name="connsiteY0" fmla="*/ 555227 h 555227"/>
              <a:gd name="connsiteX1" fmla="*/ 942975 w 965597"/>
              <a:gd name="connsiteY1" fmla="*/ 250427 h 555227"/>
              <a:gd name="connsiteX2" fmla="*/ 507206 w 965597"/>
              <a:gd name="connsiteY2" fmla="*/ 150414 h 555227"/>
              <a:gd name="connsiteX3" fmla="*/ 23813 w 965597"/>
              <a:gd name="connsiteY3" fmla="*/ 262333 h 555227"/>
              <a:gd name="connsiteX4" fmla="*/ 488156 w 965597"/>
              <a:gd name="connsiteY4" fmla="*/ 445689 h 555227"/>
              <a:gd name="connsiteX5" fmla="*/ 942975 w 965597"/>
              <a:gd name="connsiteY5" fmla="*/ 143271 h 555227"/>
              <a:gd name="connsiteX6" fmla="*/ 476249 w 965597"/>
              <a:gd name="connsiteY6" fmla="*/ 40877 h 555227"/>
              <a:gd name="connsiteX7" fmla="*/ 7144 w 965597"/>
              <a:gd name="connsiteY7" fmla="*/ 119458 h 555227"/>
              <a:gd name="connsiteX8" fmla="*/ 471488 w 965597"/>
              <a:gd name="connsiteY8" fmla="*/ 314721 h 555227"/>
              <a:gd name="connsiteX9" fmla="*/ 940594 w 965597"/>
              <a:gd name="connsiteY9" fmla="*/ 19446 h 555227"/>
              <a:gd name="connsiteX0" fmla="*/ 642938 w 965597"/>
              <a:gd name="connsiteY0" fmla="*/ 570706 h 570706"/>
              <a:gd name="connsiteX1" fmla="*/ 942975 w 965597"/>
              <a:gd name="connsiteY1" fmla="*/ 265906 h 570706"/>
              <a:gd name="connsiteX2" fmla="*/ 507206 w 965597"/>
              <a:gd name="connsiteY2" fmla="*/ 165893 h 570706"/>
              <a:gd name="connsiteX3" fmla="*/ 23813 w 965597"/>
              <a:gd name="connsiteY3" fmla="*/ 277812 h 570706"/>
              <a:gd name="connsiteX4" fmla="*/ 488156 w 965597"/>
              <a:gd name="connsiteY4" fmla="*/ 461168 h 570706"/>
              <a:gd name="connsiteX5" fmla="*/ 942975 w 965597"/>
              <a:gd name="connsiteY5" fmla="*/ 158750 h 570706"/>
              <a:gd name="connsiteX6" fmla="*/ 476249 w 965597"/>
              <a:gd name="connsiteY6" fmla="*/ 3969 h 570706"/>
              <a:gd name="connsiteX7" fmla="*/ 7144 w 965597"/>
              <a:gd name="connsiteY7" fmla="*/ 134937 h 570706"/>
              <a:gd name="connsiteX8" fmla="*/ 471488 w 965597"/>
              <a:gd name="connsiteY8" fmla="*/ 330200 h 570706"/>
              <a:gd name="connsiteX9" fmla="*/ 940594 w 965597"/>
              <a:gd name="connsiteY9" fmla="*/ 34925 h 570706"/>
              <a:gd name="connsiteX0" fmla="*/ 642938 w 965597"/>
              <a:gd name="connsiteY0" fmla="*/ 570706 h 570706"/>
              <a:gd name="connsiteX1" fmla="*/ 942975 w 965597"/>
              <a:gd name="connsiteY1" fmla="*/ 265906 h 570706"/>
              <a:gd name="connsiteX2" fmla="*/ 507206 w 965597"/>
              <a:gd name="connsiteY2" fmla="*/ 165893 h 570706"/>
              <a:gd name="connsiteX3" fmla="*/ 23813 w 965597"/>
              <a:gd name="connsiteY3" fmla="*/ 277812 h 570706"/>
              <a:gd name="connsiteX4" fmla="*/ 488156 w 965597"/>
              <a:gd name="connsiteY4" fmla="*/ 461168 h 570706"/>
              <a:gd name="connsiteX5" fmla="*/ 942975 w 965597"/>
              <a:gd name="connsiteY5" fmla="*/ 158750 h 570706"/>
              <a:gd name="connsiteX6" fmla="*/ 476249 w 965597"/>
              <a:gd name="connsiteY6" fmla="*/ 3969 h 570706"/>
              <a:gd name="connsiteX7" fmla="*/ 7144 w 965597"/>
              <a:gd name="connsiteY7" fmla="*/ 134937 h 570706"/>
              <a:gd name="connsiteX8" fmla="*/ 471488 w 965597"/>
              <a:gd name="connsiteY8" fmla="*/ 330200 h 570706"/>
              <a:gd name="connsiteX9" fmla="*/ 940594 w 965597"/>
              <a:gd name="connsiteY9" fmla="*/ 34925 h 570706"/>
              <a:gd name="connsiteX0" fmla="*/ 642938 w 965597"/>
              <a:gd name="connsiteY0" fmla="*/ 570706 h 570706"/>
              <a:gd name="connsiteX1" fmla="*/ 942975 w 965597"/>
              <a:gd name="connsiteY1" fmla="*/ 265906 h 570706"/>
              <a:gd name="connsiteX2" fmla="*/ 507206 w 965597"/>
              <a:gd name="connsiteY2" fmla="*/ 165893 h 570706"/>
              <a:gd name="connsiteX3" fmla="*/ 23813 w 965597"/>
              <a:gd name="connsiteY3" fmla="*/ 277812 h 570706"/>
              <a:gd name="connsiteX4" fmla="*/ 488156 w 965597"/>
              <a:gd name="connsiteY4" fmla="*/ 461168 h 570706"/>
              <a:gd name="connsiteX5" fmla="*/ 942975 w 965597"/>
              <a:gd name="connsiteY5" fmla="*/ 158750 h 570706"/>
              <a:gd name="connsiteX6" fmla="*/ 476249 w 965597"/>
              <a:gd name="connsiteY6" fmla="*/ 3969 h 570706"/>
              <a:gd name="connsiteX7" fmla="*/ 7144 w 965597"/>
              <a:gd name="connsiteY7" fmla="*/ 134937 h 570706"/>
              <a:gd name="connsiteX8" fmla="*/ 471488 w 965597"/>
              <a:gd name="connsiteY8" fmla="*/ 330200 h 570706"/>
              <a:gd name="connsiteX9" fmla="*/ 940594 w 965597"/>
              <a:gd name="connsiteY9" fmla="*/ 34925 h 570706"/>
              <a:gd name="connsiteX0" fmla="*/ 642938 w 965597"/>
              <a:gd name="connsiteY0" fmla="*/ 570706 h 570706"/>
              <a:gd name="connsiteX1" fmla="*/ 942975 w 965597"/>
              <a:gd name="connsiteY1" fmla="*/ 265906 h 570706"/>
              <a:gd name="connsiteX2" fmla="*/ 507206 w 965597"/>
              <a:gd name="connsiteY2" fmla="*/ 165893 h 570706"/>
              <a:gd name="connsiteX3" fmla="*/ 23813 w 965597"/>
              <a:gd name="connsiteY3" fmla="*/ 277812 h 570706"/>
              <a:gd name="connsiteX4" fmla="*/ 488156 w 965597"/>
              <a:gd name="connsiteY4" fmla="*/ 461168 h 570706"/>
              <a:gd name="connsiteX5" fmla="*/ 942975 w 965597"/>
              <a:gd name="connsiteY5" fmla="*/ 158750 h 570706"/>
              <a:gd name="connsiteX6" fmla="*/ 476249 w 965597"/>
              <a:gd name="connsiteY6" fmla="*/ 3969 h 570706"/>
              <a:gd name="connsiteX7" fmla="*/ 7144 w 965597"/>
              <a:gd name="connsiteY7" fmla="*/ 134937 h 570706"/>
              <a:gd name="connsiteX8" fmla="*/ 471488 w 965597"/>
              <a:gd name="connsiteY8" fmla="*/ 330200 h 570706"/>
              <a:gd name="connsiteX9" fmla="*/ 940594 w 965597"/>
              <a:gd name="connsiteY9" fmla="*/ 34925 h 570706"/>
              <a:gd name="connsiteX0" fmla="*/ 642938 w 965597"/>
              <a:gd name="connsiteY0" fmla="*/ 570706 h 570706"/>
              <a:gd name="connsiteX1" fmla="*/ 942975 w 965597"/>
              <a:gd name="connsiteY1" fmla="*/ 265906 h 570706"/>
              <a:gd name="connsiteX2" fmla="*/ 507206 w 965597"/>
              <a:gd name="connsiteY2" fmla="*/ 165893 h 570706"/>
              <a:gd name="connsiteX3" fmla="*/ 23813 w 965597"/>
              <a:gd name="connsiteY3" fmla="*/ 277812 h 570706"/>
              <a:gd name="connsiteX4" fmla="*/ 488156 w 965597"/>
              <a:gd name="connsiteY4" fmla="*/ 461168 h 570706"/>
              <a:gd name="connsiteX5" fmla="*/ 942975 w 965597"/>
              <a:gd name="connsiteY5" fmla="*/ 158750 h 570706"/>
              <a:gd name="connsiteX6" fmla="*/ 476249 w 965597"/>
              <a:gd name="connsiteY6" fmla="*/ 3969 h 570706"/>
              <a:gd name="connsiteX7" fmla="*/ 7144 w 965597"/>
              <a:gd name="connsiteY7" fmla="*/ 134937 h 570706"/>
              <a:gd name="connsiteX8" fmla="*/ 471488 w 965597"/>
              <a:gd name="connsiteY8" fmla="*/ 330200 h 570706"/>
              <a:gd name="connsiteX9" fmla="*/ 940594 w 965597"/>
              <a:gd name="connsiteY9" fmla="*/ 34925 h 570706"/>
              <a:gd name="connsiteX0" fmla="*/ 642938 w 965597"/>
              <a:gd name="connsiteY0" fmla="*/ 540544 h 540544"/>
              <a:gd name="connsiteX1" fmla="*/ 942975 w 965597"/>
              <a:gd name="connsiteY1" fmla="*/ 235744 h 540544"/>
              <a:gd name="connsiteX2" fmla="*/ 507206 w 965597"/>
              <a:gd name="connsiteY2" fmla="*/ 135731 h 540544"/>
              <a:gd name="connsiteX3" fmla="*/ 23813 w 965597"/>
              <a:gd name="connsiteY3" fmla="*/ 247650 h 540544"/>
              <a:gd name="connsiteX4" fmla="*/ 488156 w 965597"/>
              <a:gd name="connsiteY4" fmla="*/ 431006 h 540544"/>
              <a:gd name="connsiteX5" fmla="*/ 942975 w 965597"/>
              <a:gd name="connsiteY5" fmla="*/ 128588 h 540544"/>
              <a:gd name="connsiteX6" fmla="*/ 476249 w 965597"/>
              <a:gd name="connsiteY6" fmla="*/ 3969 h 540544"/>
              <a:gd name="connsiteX7" fmla="*/ 7144 w 965597"/>
              <a:gd name="connsiteY7" fmla="*/ 104775 h 540544"/>
              <a:gd name="connsiteX8" fmla="*/ 471488 w 965597"/>
              <a:gd name="connsiteY8" fmla="*/ 300038 h 540544"/>
              <a:gd name="connsiteX9" fmla="*/ 940594 w 965597"/>
              <a:gd name="connsiteY9" fmla="*/ 4763 h 540544"/>
              <a:gd name="connsiteX0" fmla="*/ 642938 w 965597"/>
              <a:gd name="connsiteY0" fmla="*/ 540544 h 540544"/>
              <a:gd name="connsiteX1" fmla="*/ 942975 w 965597"/>
              <a:gd name="connsiteY1" fmla="*/ 235744 h 540544"/>
              <a:gd name="connsiteX2" fmla="*/ 507206 w 965597"/>
              <a:gd name="connsiteY2" fmla="*/ 135731 h 540544"/>
              <a:gd name="connsiteX3" fmla="*/ 23813 w 965597"/>
              <a:gd name="connsiteY3" fmla="*/ 247650 h 540544"/>
              <a:gd name="connsiteX4" fmla="*/ 488156 w 965597"/>
              <a:gd name="connsiteY4" fmla="*/ 431006 h 540544"/>
              <a:gd name="connsiteX5" fmla="*/ 942975 w 965597"/>
              <a:gd name="connsiteY5" fmla="*/ 128588 h 540544"/>
              <a:gd name="connsiteX6" fmla="*/ 476249 w 965597"/>
              <a:gd name="connsiteY6" fmla="*/ 3969 h 540544"/>
              <a:gd name="connsiteX7" fmla="*/ 7144 w 965597"/>
              <a:gd name="connsiteY7" fmla="*/ 104775 h 540544"/>
              <a:gd name="connsiteX8" fmla="*/ 471488 w 965597"/>
              <a:gd name="connsiteY8" fmla="*/ 300038 h 540544"/>
              <a:gd name="connsiteX9" fmla="*/ 940594 w 965597"/>
              <a:gd name="connsiteY9" fmla="*/ 4763 h 540544"/>
              <a:gd name="connsiteX0" fmla="*/ 642938 w 965597"/>
              <a:gd name="connsiteY0" fmla="*/ 540941 h 540941"/>
              <a:gd name="connsiteX1" fmla="*/ 942975 w 965597"/>
              <a:gd name="connsiteY1" fmla="*/ 236141 h 540941"/>
              <a:gd name="connsiteX2" fmla="*/ 507206 w 965597"/>
              <a:gd name="connsiteY2" fmla="*/ 136128 h 540941"/>
              <a:gd name="connsiteX3" fmla="*/ 23813 w 965597"/>
              <a:gd name="connsiteY3" fmla="*/ 248047 h 540941"/>
              <a:gd name="connsiteX4" fmla="*/ 488156 w 965597"/>
              <a:gd name="connsiteY4" fmla="*/ 431403 h 540941"/>
              <a:gd name="connsiteX5" fmla="*/ 942975 w 965597"/>
              <a:gd name="connsiteY5" fmla="*/ 128985 h 540941"/>
              <a:gd name="connsiteX6" fmla="*/ 476249 w 965597"/>
              <a:gd name="connsiteY6" fmla="*/ 4366 h 540941"/>
              <a:gd name="connsiteX7" fmla="*/ 7144 w 965597"/>
              <a:gd name="connsiteY7" fmla="*/ 105172 h 540941"/>
              <a:gd name="connsiteX8" fmla="*/ 471488 w 965597"/>
              <a:gd name="connsiteY8" fmla="*/ 300435 h 540941"/>
              <a:gd name="connsiteX9" fmla="*/ 940594 w 965597"/>
              <a:gd name="connsiteY9" fmla="*/ 5160 h 540941"/>
              <a:gd name="connsiteX0" fmla="*/ 642938 w 965597"/>
              <a:gd name="connsiteY0" fmla="*/ 553639 h 553639"/>
              <a:gd name="connsiteX1" fmla="*/ 942975 w 965597"/>
              <a:gd name="connsiteY1" fmla="*/ 248839 h 553639"/>
              <a:gd name="connsiteX2" fmla="*/ 507206 w 965597"/>
              <a:gd name="connsiteY2" fmla="*/ 148826 h 553639"/>
              <a:gd name="connsiteX3" fmla="*/ 23813 w 965597"/>
              <a:gd name="connsiteY3" fmla="*/ 260745 h 553639"/>
              <a:gd name="connsiteX4" fmla="*/ 488156 w 965597"/>
              <a:gd name="connsiteY4" fmla="*/ 444101 h 553639"/>
              <a:gd name="connsiteX5" fmla="*/ 942975 w 965597"/>
              <a:gd name="connsiteY5" fmla="*/ 141683 h 553639"/>
              <a:gd name="connsiteX6" fmla="*/ 476249 w 965597"/>
              <a:gd name="connsiteY6" fmla="*/ 17064 h 553639"/>
              <a:gd name="connsiteX7" fmla="*/ 7144 w 965597"/>
              <a:gd name="connsiteY7" fmla="*/ 117870 h 553639"/>
              <a:gd name="connsiteX8" fmla="*/ 471488 w 965597"/>
              <a:gd name="connsiteY8" fmla="*/ 313133 h 553639"/>
              <a:gd name="connsiteX9" fmla="*/ 940594 w 965597"/>
              <a:gd name="connsiteY9" fmla="*/ 17858 h 553639"/>
              <a:gd name="connsiteX0" fmla="*/ 642938 w 965597"/>
              <a:gd name="connsiteY0" fmla="*/ 553639 h 553639"/>
              <a:gd name="connsiteX1" fmla="*/ 942975 w 965597"/>
              <a:gd name="connsiteY1" fmla="*/ 248839 h 553639"/>
              <a:gd name="connsiteX2" fmla="*/ 507206 w 965597"/>
              <a:gd name="connsiteY2" fmla="*/ 148826 h 553639"/>
              <a:gd name="connsiteX3" fmla="*/ 23813 w 965597"/>
              <a:gd name="connsiteY3" fmla="*/ 260745 h 553639"/>
              <a:gd name="connsiteX4" fmla="*/ 488156 w 965597"/>
              <a:gd name="connsiteY4" fmla="*/ 444101 h 553639"/>
              <a:gd name="connsiteX5" fmla="*/ 942975 w 965597"/>
              <a:gd name="connsiteY5" fmla="*/ 141683 h 553639"/>
              <a:gd name="connsiteX6" fmla="*/ 476249 w 965597"/>
              <a:gd name="connsiteY6" fmla="*/ 17064 h 553639"/>
              <a:gd name="connsiteX7" fmla="*/ 7144 w 965597"/>
              <a:gd name="connsiteY7" fmla="*/ 117870 h 553639"/>
              <a:gd name="connsiteX8" fmla="*/ 471488 w 965597"/>
              <a:gd name="connsiteY8" fmla="*/ 313133 h 553639"/>
              <a:gd name="connsiteX9" fmla="*/ 940594 w 965597"/>
              <a:gd name="connsiteY9" fmla="*/ 17858 h 553639"/>
              <a:gd name="connsiteX0" fmla="*/ 642938 w 965597"/>
              <a:gd name="connsiteY0" fmla="*/ 553639 h 553639"/>
              <a:gd name="connsiteX1" fmla="*/ 942975 w 965597"/>
              <a:gd name="connsiteY1" fmla="*/ 248839 h 553639"/>
              <a:gd name="connsiteX2" fmla="*/ 507206 w 965597"/>
              <a:gd name="connsiteY2" fmla="*/ 148826 h 553639"/>
              <a:gd name="connsiteX3" fmla="*/ 23813 w 965597"/>
              <a:gd name="connsiteY3" fmla="*/ 260745 h 553639"/>
              <a:gd name="connsiteX4" fmla="*/ 488156 w 965597"/>
              <a:gd name="connsiteY4" fmla="*/ 444101 h 553639"/>
              <a:gd name="connsiteX5" fmla="*/ 942975 w 965597"/>
              <a:gd name="connsiteY5" fmla="*/ 141683 h 553639"/>
              <a:gd name="connsiteX6" fmla="*/ 476249 w 965597"/>
              <a:gd name="connsiteY6" fmla="*/ 17064 h 553639"/>
              <a:gd name="connsiteX7" fmla="*/ 7144 w 965597"/>
              <a:gd name="connsiteY7" fmla="*/ 117870 h 553639"/>
              <a:gd name="connsiteX8" fmla="*/ 471488 w 965597"/>
              <a:gd name="connsiteY8" fmla="*/ 313133 h 553639"/>
              <a:gd name="connsiteX9" fmla="*/ 940594 w 965597"/>
              <a:gd name="connsiteY9" fmla="*/ 17858 h 553639"/>
              <a:gd name="connsiteX0" fmla="*/ 642938 w 965597"/>
              <a:gd name="connsiteY0" fmla="*/ 553639 h 553639"/>
              <a:gd name="connsiteX1" fmla="*/ 942975 w 965597"/>
              <a:gd name="connsiteY1" fmla="*/ 248839 h 553639"/>
              <a:gd name="connsiteX2" fmla="*/ 507206 w 965597"/>
              <a:gd name="connsiteY2" fmla="*/ 148826 h 553639"/>
              <a:gd name="connsiteX3" fmla="*/ 23813 w 965597"/>
              <a:gd name="connsiteY3" fmla="*/ 260745 h 553639"/>
              <a:gd name="connsiteX4" fmla="*/ 488156 w 965597"/>
              <a:gd name="connsiteY4" fmla="*/ 444101 h 553639"/>
              <a:gd name="connsiteX5" fmla="*/ 942975 w 965597"/>
              <a:gd name="connsiteY5" fmla="*/ 141683 h 553639"/>
              <a:gd name="connsiteX6" fmla="*/ 476249 w 965597"/>
              <a:gd name="connsiteY6" fmla="*/ 17064 h 553639"/>
              <a:gd name="connsiteX7" fmla="*/ 7144 w 965597"/>
              <a:gd name="connsiteY7" fmla="*/ 117870 h 553639"/>
              <a:gd name="connsiteX8" fmla="*/ 471488 w 965597"/>
              <a:gd name="connsiteY8" fmla="*/ 313133 h 553639"/>
              <a:gd name="connsiteX9" fmla="*/ 940594 w 965597"/>
              <a:gd name="connsiteY9" fmla="*/ 17858 h 553639"/>
              <a:gd name="connsiteX0" fmla="*/ 642938 w 965597"/>
              <a:gd name="connsiteY0" fmla="*/ 595312 h 595312"/>
              <a:gd name="connsiteX1" fmla="*/ 942975 w 965597"/>
              <a:gd name="connsiteY1" fmla="*/ 290512 h 595312"/>
              <a:gd name="connsiteX2" fmla="*/ 507206 w 965597"/>
              <a:gd name="connsiteY2" fmla="*/ 190499 h 595312"/>
              <a:gd name="connsiteX3" fmla="*/ 23813 w 965597"/>
              <a:gd name="connsiteY3" fmla="*/ 302418 h 595312"/>
              <a:gd name="connsiteX4" fmla="*/ 488156 w 965597"/>
              <a:gd name="connsiteY4" fmla="*/ 485774 h 595312"/>
              <a:gd name="connsiteX5" fmla="*/ 942975 w 965597"/>
              <a:gd name="connsiteY5" fmla="*/ 183356 h 595312"/>
              <a:gd name="connsiteX6" fmla="*/ 476249 w 965597"/>
              <a:gd name="connsiteY6" fmla="*/ 17064 h 595312"/>
              <a:gd name="connsiteX7" fmla="*/ 7144 w 965597"/>
              <a:gd name="connsiteY7" fmla="*/ 159543 h 595312"/>
              <a:gd name="connsiteX8" fmla="*/ 471488 w 965597"/>
              <a:gd name="connsiteY8" fmla="*/ 354806 h 595312"/>
              <a:gd name="connsiteX9" fmla="*/ 940594 w 965597"/>
              <a:gd name="connsiteY9" fmla="*/ 59531 h 595312"/>
              <a:gd name="connsiteX0" fmla="*/ 642938 w 965597"/>
              <a:gd name="connsiteY0" fmla="*/ 595312 h 595312"/>
              <a:gd name="connsiteX1" fmla="*/ 942975 w 965597"/>
              <a:gd name="connsiteY1" fmla="*/ 290512 h 595312"/>
              <a:gd name="connsiteX2" fmla="*/ 464344 w 965597"/>
              <a:gd name="connsiteY2" fmla="*/ 161924 h 595312"/>
              <a:gd name="connsiteX3" fmla="*/ 23813 w 965597"/>
              <a:gd name="connsiteY3" fmla="*/ 302418 h 595312"/>
              <a:gd name="connsiteX4" fmla="*/ 488156 w 965597"/>
              <a:gd name="connsiteY4" fmla="*/ 485774 h 595312"/>
              <a:gd name="connsiteX5" fmla="*/ 942975 w 965597"/>
              <a:gd name="connsiteY5" fmla="*/ 183356 h 595312"/>
              <a:gd name="connsiteX6" fmla="*/ 476249 w 965597"/>
              <a:gd name="connsiteY6" fmla="*/ 17064 h 595312"/>
              <a:gd name="connsiteX7" fmla="*/ 7144 w 965597"/>
              <a:gd name="connsiteY7" fmla="*/ 159543 h 595312"/>
              <a:gd name="connsiteX8" fmla="*/ 471488 w 965597"/>
              <a:gd name="connsiteY8" fmla="*/ 354806 h 595312"/>
              <a:gd name="connsiteX9" fmla="*/ 940594 w 965597"/>
              <a:gd name="connsiteY9" fmla="*/ 59531 h 595312"/>
              <a:gd name="connsiteX0" fmla="*/ 642938 w 965597"/>
              <a:gd name="connsiteY0" fmla="*/ 595312 h 595312"/>
              <a:gd name="connsiteX1" fmla="*/ 942975 w 965597"/>
              <a:gd name="connsiteY1" fmla="*/ 290512 h 595312"/>
              <a:gd name="connsiteX2" fmla="*/ 464344 w 965597"/>
              <a:gd name="connsiteY2" fmla="*/ 161924 h 595312"/>
              <a:gd name="connsiteX3" fmla="*/ 23813 w 965597"/>
              <a:gd name="connsiteY3" fmla="*/ 302418 h 595312"/>
              <a:gd name="connsiteX4" fmla="*/ 488156 w 965597"/>
              <a:gd name="connsiteY4" fmla="*/ 485774 h 595312"/>
              <a:gd name="connsiteX5" fmla="*/ 942975 w 965597"/>
              <a:gd name="connsiteY5" fmla="*/ 183356 h 595312"/>
              <a:gd name="connsiteX6" fmla="*/ 476249 w 965597"/>
              <a:gd name="connsiteY6" fmla="*/ 17064 h 595312"/>
              <a:gd name="connsiteX7" fmla="*/ 7144 w 965597"/>
              <a:gd name="connsiteY7" fmla="*/ 159543 h 595312"/>
              <a:gd name="connsiteX8" fmla="*/ 471488 w 965597"/>
              <a:gd name="connsiteY8" fmla="*/ 354806 h 595312"/>
              <a:gd name="connsiteX9" fmla="*/ 940594 w 965597"/>
              <a:gd name="connsiteY9" fmla="*/ 59531 h 595312"/>
              <a:gd name="connsiteX0" fmla="*/ 642938 w 957264"/>
              <a:gd name="connsiteY0" fmla="*/ 595312 h 595312"/>
              <a:gd name="connsiteX1" fmla="*/ 942975 w 957264"/>
              <a:gd name="connsiteY1" fmla="*/ 290512 h 595312"/>
              <a:gd name="connsiteX2" fmla="*/ 464344 w 957264"/>
              <a:gd name="connsiteY2" fmla="*/ 161924 h 595312"/>
              <a:gd name="connsiteX3" fmla="*/ 23813 w 957264"/>
              <a:gd name="connsiteY3" fmla="*/ 302418 h 595312"/>
              <a:gd name="connsiteX4" fmla="*/ 488156 w 957264"/>
              <a:gd name="connsiteY4" fmla="*/ 485774 h 595312"/>
              <a:gd name="connsiteX5" fmla="*/ 942975 w 957264"/>
              <a:gd name="connsiteY5" fmla="*/ 183356 h 595312"/>
              <a:gd name="connsiteX6" fmla="*/ 476249 w 957264"/>
              <a:gd name="connsiteY6" fmla="*/ 17064 h 595312"/>
              <a:gd name="connsiteX7" fmla="*/ 7144 w 957264"/>
              <a:gd name="connsiteY7" fmla="*/ 159543 h 595312"/>
              <a:gd name="connsiteX8" fmla="*/ 471488 w 957264"/>
              <a:gd name="connsiteY8" fmla="*/ 354806 h 595312"/>
              <a:gd name="connsiteX9" fmla="*/ 940594 w 957264"/>
              <a:gd name="connsiteY9" fmla="*/ 59531 h 59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7264" h="595312">
                <a:moveTo>
                  <a:pt x="642938" y="595312"/>
                </a:moveTo>
                <a:cubicBezTo>
                  <a:pt x="851892" y="519508"/>
                  <a:pt x="957264" y="369888"/>
                  <a:pt x="942975" y="290512"/>
                </a:cubicBezTo>
                <a:cubicBezTo>
                  <a:pt x="914738" y="196849"/>
                  <a:pt x="617538" y="159940"/>
                  <a:pt x="464344" y="161924"/>
                </a:cubicBezTo>
                <a:cubicBezTo>
                  <a:pt x="311150" y="163908"/>
                  <a:pt x="28178" y="207962"/>
                  <a:pt x="23813" y="302418"/>
                </a:cubicBezTo>
                <a:cubicBezTo>
                  <a:pt x="20638" y="351630"/>
                  <a:pt x="105474" y="491792"/>
                  <a:pt x="488156" y="485774"/>
                </a:cubicBezTo>
                <a:cubicBezTo>
                  <a:pt x="810419" y="446880"/>
                  <a:pt x="939802" y="259951"/>
                  <a:pt x="942975" y="183356"/>
                </a:cubicBezTo>
                <a:cubicBezTo>
                  <a:pt x="939007" y="53579"/>
                  <a:pt x="651271" y="0"/>
                  <a:pt x="476249" y="17064"/>
                </a:cubicBezTo>
                <a:cubicBezTo>
                  <a:pt x="317008" y="21429"/>
                  <a:pt x="19847" y="54371"/>
                  <a:pt x="7144" y="159543"/>
                </a:cubicBezTo>
                <a:cubicBezTo>
                  <a:pt x="0" y="305197"/>
                  <a:pt x="315913" y="371475"/>
                  <a:pt x="471488" y="354806"/>
                </a:cubicBezTo>
                <a:cubicBezTo>
                  <a:pt x="627063" y="338137"/>
                  <a:pt x="871934" y="239315"/>
                  <a:pt x="940594" y="59531"/>
                </a:cubicBezTo>
              </a:path>
            </a:pathLst>
          </a:cu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45" name="Arc 44"/>
          <p:cNvSpPr/>
          <p:nvPr/>
        </p:nvSpPr>
        <p:spPr bwMode="auto">
          <a:xfrm rot="21322114">
            <a:off x="7791998" y="2253382"/>
            <a:ext cx="1508755" cy="931351"/>
          </a:xfrm>
          <a:prstGeom prst="arc">
            <a:avLst>
              <a:gd name="adj1" fmla="val 19328333"/>
              <a:gd name="adj2" fmla="val 13033658"/>
            </a:avLst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42" name="Right Arrow 41"/>
          <p:cNvSpPr/>
          <p:nvPr/>
        </p:nvSpPr>
        <p:spPr bwMode="auto">
          <a:xfrm>
            <a:off x="1418493" y="3404104"/>
            <a:ext cx="466698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/>
      <p:bldP spid="34" grpId="0" animBg="1"/>
      <p:bldP spid="35" grpId="0"/>
      <p:bldP spid="37" grpId="0"/>
      <p:bldP spid="38" grpId="0"/>
      <p:bldP spid="39" grpId="0" animBg="1"/>
      <p:bldP spid="40" grpId="0" animBg="1"/>
      <p:bldP spid="44" grpId="0" animBg="1"/>
      <p:bldP spid="45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7" y="1336676"/>
            <a:ext cx="8315324" cy="382534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Seamless + feature-alignment constraints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Internal curvature </a:t>
            </a:r>
            <a:br>
              <a:rPr lang="en-US" sz="2400" dirty="0" smtClean="0"/>
            </a:br>
            <a:r>
              <a:rPr lang="en-US" sz="2400" dirty="0" smtClean="0"/>
              <a:t>  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el-GR" sz="24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∇</a:t>
            </a:r>
            <a:r>
              <a:rPr lang="en-US" sz="2400" baseline="300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l-GR" sz="24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ϕ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el-GR" sz="2400" i="1" baseline="300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new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</a:t>
            </a:r>
            <a:r>
              <a:rPr lang="el-GR" sz="2400" i="1" baseline="300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en-US" sz="2400" baseline="-25000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orig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Feature line curvature </a:t>
            </a:r>
            <a:br>
              <a:rPr lang="en-US" sz="2400" dirty="0" smtClean="0"/>
            </a:br>
            <a:r>
              <a:rPr lang="en-US" sz="2400" dirty="0" smtClean="0"/>
              <a:t>     </a:t>
            </a:r>
            <a:r>
              <a:rPr lang="el-GR" sz="24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∇</a:t>
            </a:r>
            <a:r>
              <a:rPr lang="en-US" sz="2400" b="1" baseline="-250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el-GR" sz="24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ϕ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el-GR" sz="2400" i="1" baseline="300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l-GR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κ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new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l-GR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κ</a:t>
            </a:r>
            <a:r>
              <a:rPr lang="en-US" sz="2400" baseline="-25000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orig</a:t>
            </a:r>
            <a:endParaRPr lang="en-US" sz="2400" dirty="0" smtClean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Relative alignment constraints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/>
            <a:r>
              <a:rPr lang="en-US" sz="2400" dirty="0" smtClean="0"/>
              <a:t>Conformal maps cannot handle condition 3.</a:t>
            </a:r>
          </a:p>
          <a:p>
            <a:pPr marL="514350" indent="-514350"/>
            <a:r>
              <a:rPr lang="en-US" sz="2400" dirty="0" smtClean="0"/>
              <a:t>But cross-fields can.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Conformal maps: over-constrained</a:t>
            </a:r>
            <a:endParaRPr lang="en-US" dirty="0"/>
          </a:p>
        </p:txBody>
      </p:sp>
      <p:pic>
        <p:nvPicPr>
          <p:cNvPr id="8" name="Picture 7" descr="trap_2cones_di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88" y="4052446"/>
            <a:ext cx="1941511" cy="1943965"/>
          </a:xfrm>
          <a:prstGeom prst="rect">
            <a:avLst/>
          </a:prstGeom>
        </p:spPr>
      </p:pic>
      <p:pic>
        <p:nvPicPr>
          <p:cNvPr id="9" name="Picture 8" descr="trap_2cones_domain_d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841" y="4052445"/>
            <a:ext cx="1461164" cy="1943965"/>
          </a:xfrm>
          <a:prstGeom prst="rect">
            <a:avLst/>
          </a:prstGeom>
        </p:spPr>
      </p:pic>
      <p:pic>
        <p:nvPicPr>
          <p:cNvPr id="10" name="Picture 9" descr="trap_2cones_pa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7" y="4052446"/>
            <a:ext cx="1941511" cy="194396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>
            <a:off x="4212378" y="4624871"/>
            <a:ext cx="389042" cy="52387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061855" y="3998748"/>
            <a:ext cx="846116" cy="1099309"/>
            <a:chOff x="6321730" y="4052446"/>
            <a:chExt cx="846116" cy="1099309"/>
          </a:xfrm>
        </p:grpSpPr>
        <p:grpSp>
          <p:nvGrpSpPr>
            <p:cNvPr id="12" name="Group 17"/>
            <p:cNvGrpSpPr/>
            <p:nvPr/>
          </p:nvGrpSpPr>
          <p:grpSpPr>
            <a:xfrm>
              <a:off x="6520655" y="4507832"/>
              <a:ext cx="457176" cy="643923"/>
              <a:chOff x="5802203" y="4627320"/>
              <a:chExt cx="457176" cy="643923"/>
            </a:xfrm>
          </p:grpSpPr>
          <p:sp>
            <p:nvSpPr>
              <p:cNvPr id="13" name="Arc 12"/>
              <p:cNvSpPr/>
              <p:nvPr/>
            </p:nvSpPr>
            <p:spPr bwMode="auto">
              <a:xfrm rot="17963930">
                <a:off x="5865626" y="4938328"/>
                <a:ext cx="332915" cy="332915"/>
              </a:xfrm>
              <a:prstGeom prst="arc">
                <a:avLst>
                  <a:gd name="adj1" fmla="val 16200000"/>
                  <a:gd name="adj2" fmla="val 1370657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27013" marR="0" indent="-227013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B9CCC"/>
                  </a:buClr>
                  <a:buSzPct val="60000"/>
                  <a:buFont typeface="Monotype Sorts" pitchFamily="2" charset="2"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93680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802203" y="4627320"/>
                <a:ext cx="457176" cy="338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π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/2</a:t>
                </a:r>
                <a:endParaRPr lang="en-US" b="1" dirty="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596052" y="4052446"/>
              <a:ext cx="2968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b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rot="10800000">
              <a:off x="6321730" y="4346546"/>
              <a:ext cx="846116" cy="1589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5853879" y="5654230"/>
            <a:ext cx="3363063" cy="750726"/>
            <a:chOff x="5853879" y="5654230"/>
            <a:chExt cx="3363063" cy="750726"/>
          </a:xfrm>
        </p:grpSpPr>
        <p:sp>
          <p:nvSpPr>
            <p:cNvPr id="22" name="Arc 21"/>
            <p:cNvSpPr/>
            <p:nvPr/>
          </p:nvSpPr>
          <p:spPr bwMode="auto">
            <a:xfrm>
              <a:off x="5853879" y="5654230"/>
              <a:ext cx="750726" cy="750726"/>
            </a:xfrm>
            <a:prstGeom prst="arc">
              <a:avLst>
                <a:gd name="adj1" fmla="val 11461939"/>
                <a:gd name="adj2" fmla="val 15896422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19005" y="5654230"/>
              <a:ext cx="29979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/2 </a:t>
              </a:r>
              <a:r>
                <a:rPr lang="en-US" sz="2000" b="1" dirty="0" smtClean="0">
                  <a:latin typeface="+mn-lt"/>
                </a:rPr>
                <a:t>boundary curvature</a:t>
              </a:r>
              <a:endParaRPr lang="en-US" sz="2000" b="1" dirty="0">
                <a:latin typeface="+mn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269195" y="4454134"/>
            <a:ext cx="1953777" cy="707886"/>
            <a:chOff x="6269195" y="4454134"/>
            <a:chExt cx="1953777" cy="707886"/>
          </a:xfrm>
        </p:grpSpPr>
        <p:sp>
          <p:nvSpPr>
            <p:cNvPr id="20" name="TextBox 19"/>
            <p:cNvSpPr txBox="1"/>
            <p:nvPr/>
          </p:nvSpPr>
          <p:spPr>
            <a:xfrm>
              <a:off x="6675753" y="4454134"/>
              <a:ext cx="15472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 </a:t>
              </a:r>
              <a:r>
                <a:rPr lang="en-US" sz="2000" b="1" dirty="0" smtClean="0">
                  <a:latin typeface="+mn-lt"/>
                </a:rPr>
                <a:t>boundary</a:t>
              </a:r>
              <a:br>
                <a:rPr lang="en-US" sz="2000" b="1" dirty="0" smtClean="0">
                  <a:latin typeface="+mn-lt"/>
                </a:rPr>
              </a:br>
              <a:r>
                <a:rPr lang="en-US" sz="2000" b="1" dirty="0" smtClean="0">
                  <a:latin typeface="+mn-lt"/>
                </a:rPr>
                <a:t>curvature</a:t>
              </a:r>
              <a:endParaRPr lang="en-US" sz="2000" b="1" dirty="0">
                <a:latin typeface="+mn-lt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rot="10800000">
              <a:off x="6269195" y="4744934"/>
              <a:ext cx="335411" cy="1589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TextBox 26"/>
          <p:cNvSpPr txBox="1"/>
          <p:nvPr/>
        </p:nvSpPr>
        <p:spPr>
          <a:xfrm>
            <a:off x="7948708" y="3529254"/>
            <a:ext cx="2536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+mj-lt"/>
              </a:rPr>
              <a:t>Surface already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satisfies 1 and 2.</a:t>
            </a:r>
            <a:endParaRPr lang="en-US" sz="2400" dirty="0">
              <a:latin typeface="+mj-lt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4426" y="1375347"/>
            <a:ext cx="2165031" cy="216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Freeform 31"/>
          <p:cNvSpPr/>
          <p:nvPr/>
        </p:nvSpPr>
        <p:spPr bwMode="auto">
          <a:xfrm>
            <a:off x="8811635" y="2541398"/>
            <a:ext cx="216759" cy="987856"/>
          </a:xfrm>
          <a:custGeom>
            <a:avLst/>
            <a:gdLst>
              <a:gd name="connsiteX0" fmla="*/ 35454 w 210079"/>
              <a:gd name="connsiteY0" fmla="*/ 1003300 h 1003300"/>
              <a:gd name="connsiteX1" fmla="*/ 29104 w 210079"/>
              <a:gd name="connsiteY1" fmla="*/ 311150 h 1003300"/>
              <a:gd name="connsiteX2" fmla="*/ 210079 w 210079"/>
              <a:gd name="connsiteY2" fmla="*/ 0 h 1003300"/>
              <a:gd name="connsiteX3" fmla="*/ 210079 w 210079"/>
              <a:gd name="connsiteY3" fmla="*/ 0 h 1003300"/>
              <a:gd name="connsiteX0" fmla="*/ 35454 w 349779"/>
              <a:gd name="connsiteY0" fmla="*/ 1062038 h 1062038"/>
              <a:gd name="connsiteX1" fmla="*/ 29104 w 349779"/>
              <a:gd name="connsiteY1" fmla="*/ 369888 h 1062038"/>
              <a:gd name="connsiteX2" fmla="*/ 210079 w 349779"/>
              <a:gd name="connsiteY2" fmla="*/ 58738 h 1062038"/>
              <a:gd name="connsiteX3" fmla="*/ 349779 w 349779"/>
              <a:gd name="connsiteY3" fmla="*/ 17463 h 1062038"/>
              <a:gd name="connsiteX0" fmla="*/ 35454 w 210079"/>
              <a:gd name="connsiteY0" fmla="*/ 1003300 h 1003300"/>
              <a:gd name="connsiteX1" fmla="*/ 29104 w 210079"/>
              <a:gd name="connsiteY1" fmla="*/ 311150 h 1003300"/>
              <a:gd name="connsiteX2" fmla="*/ 210079 w 210079"/>
              <a:gd name="connsiteY2" fmla="*/ 0 h 1003300"/>
              <a:gd name="connsiteX0" fmla="*/ 35454 w 210079"/>
              <a:gd name="connsiteY0" fmla="*/ 1003300 h 1003300"/>
              <a:gd name="connsiteX1" fmla="*/ 29104 w 210079"/>
              <a:gd name="connsiteY1" fmla="*/ 311150 h 1003300"/>
              <a:gd name="connsiteX2" fmla="*/ 210079 w 210079"/>
              <a:gd name="connsiteY2" fmla="*/ 0 h 1003300"/>
              <a:gd name="connsiteX0" fmla="*/ 45773 w 282311"/>
              <a:gd name="connsiteY0" fmla="*/ 1055687 h 1055687"/>
              <a:gd name="connsiteX1" fmla="*/ 39423 w 282311"/>
              <a:gd name="connsiteY1" fmla="*/ 363537 h 1055687"/>
              <a:gd name="connsiteX2" fmla="*/ 282311 w 282311"/>
              <a:gd name="connsiteY2" fmla="*/ 0 h 1055687"/>
              <a:gd name="connsiteX0" fmla="*/ 37042 w 221192"/>
              <a:gd name="connsiteY0" fmla="*/ 1008061 h 1008061"/>
              <a:gd name="connsiteX1" fmla="*/ 30692 w 221192"/>
              <a:gd name="connsiteY1" fmla="*/ 315911 h 1008061"/>
              <a:gd name="connsiteX2" fmla="*/ 221192 w 221192"/>
              <a:gd name="connsiteY2" fmla="*/ 0 h 100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192" h="1008061">
                <a:moveTo>
                  <a:pt x="37042" y="1008061"/>
                </a:moveTo>
                <a:cubicBezTo>
                  <a:pt x="19315" y="745594"/>
                  <a:pt x="0" y="483921"/>
                  <a:pt x="30692" y="315911"/>
                </a:cubicBezTo>
                <a:cubicBezTo>
                  <a:pt x="61384" y="147901"/>
                  <a:pt x="167746" y="58738"/>
                  <a:pt x="221192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950302" y="4489658"/>
            <a:ext cx="1060310" cy="587395"/>
            <a:chOff x="9472254" y="4400688"/>
            <a:chExt cx="1060310" cy="587395"/>
          </a:xfrm>
        </p:grpSpPr>
        <p:sp>
          <p:nvSpPr>
            <p:cNvPr id="35" name="Oval 34"/>
            <p:cNvSpPr/>
            <p:nvPr/>
          </p:nvSpPr>
          <p:spPr>
            <a:xfrm>
              <a:off x="9958386" y="4880987"/>
              <a:ext cx="107097" cy="10709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9472254" y="4400688"/>
              <a:ext cx="107097" cy="107096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0425467" y="4400688"/>
              <a:ext cx="107097" cy="107096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23556" y="4533339"/>
            <a:ext cx="107097" cy="730987"/>
            <a:chOff x="5843646" y="4454236"/>
            <a:chExt cx="107097" cy="730987"/>
          </a:xfrm>
        </p:grpSpPr>
        <p:sp>
          <p:nvSpPr>
            <p:cNvPr id="39" name="Oval 38"/>
            <p:cNvSpPr/>
            <p:nvPr/>
          </p:nvSpPr>
          <p:spPr>
            <a:xfrm>
              <a:off x="5843646" y="5078127"/>
              <a:ext cx="107097" cy="10709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843646" y="4454236"/>
              <a:ext cx="107097" cy="107096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ight Brace 40"/>
          <p:cNvSpPr/>
          <p:nvPr/>
        </p:nvSpPr>
        <p:spPr bwMode="auto">
          <a:xfrm>
            <a:off x="4280158" y="1837819"/>
            <a:ext cx="177282" cy="1565781"/>
          </a:xfrm>
          <a:prstGeom prst="rightBrace">
            <a:avLst>
              <a:gd name="adj1" fmla="val 62061"/>
              <a:gd name="adj2" fmla="val 50000"/>
            </a:avLst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13894" y="2182223"/>
            <a:ext cx="1955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Completely</a:t>
            </a:r>
            <a:b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</a:b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determine </a:t>
            </a:r>
            <a:r>
              <a:rPr lang="el-GR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430654" y="5264325"/>
            <a:ext cx="1130588" cy="1113544"/>
            <a:chOff x="1430654" y="5264325"/>
            <a:chExt cx="1130588" cy="1113544"/>
          </a:xfrm>
        </p:grpSpPr>
        <p:sp>
          <p:nvSpPr>
            <p:cNvPr id="48" name="TextBox 47"/>
            <p:cNvSpPr txBox="1"/>
            <p:nvPr/>
          </p:nvSpPr>
          <p:spPr>
            <a:xfrm>
              <a:off x="1884454" y="59162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l-GR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sz="2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1430654" y="5264325"/>
              <a:ext cx="607696" cy="790015"/>
            </a:xfrm>
            <a:custGeom>
              <a:avLst/>
              <a:gdLst>
                <a:gd name="connsiteX0" fmla="*/ 1026367 w 1026367"/>
                <a:gd name="connsiteY0" fmla="*/ 1259632 h 1259632"/>
                <a:gd name="connsiteX1" fmla="*/ 0 w 1026367"/>
                <a:gd name="connsiteY1" fmla="*/ 0 h 1259632"/>
                <a:gd name="connsiteX2" fmla="*/ 0 w 1026367"/>
                <a:gd name="connsiteY2" fmla="*/ 0 h 125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6367" h="1259632">
                  <a:moveTo>
                    <a:pt x="1026367" y="125963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430655" y="3875638"/>
            <a:ext cx="1387067" cy="657701"/>
            <a:chOff x="1430655" y="3875638"/>
            <a:chExt cx="1387067" cy="657701"/>
          </a:xfrm>
        </p:grpSpPr>
        <p:sp>
          <p:nvSpPr>
            <p:cNvPr id="44" name="TextBox 43"/>
            <p:cNvSpPr txBox="1"/>
            <p:nvPr/>
          </p:nvSpPr>
          <p:spPr>
            <a:xfrm>
              <a:off x="1884454" y="3875638"/>
              <a:ext cx="9332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 – </a:t>
              </a:r>
              <a:r>
                <a:rPr lang="el-GR" sz="2400" b="1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sz="2400" dirty="0"/>
            </a:p>
          </p:txBody>
        </p:sp>
        <p:cxnSp>
          <p:nvCxnSpPr>
            <p:cNvPr id="52" name="Straight Arrow Connector 51"/>
            <p:cNvCxnSpPr/>
            <p:nvPr/>
          </p:nvCxnSpPr>
          <p:spPr bwMode="auto">
            <a:xfrm rot="10800000" flipV="1">
              <a:off x="1430655" y="4245629"/>
              <a:ext cx="731487" cy="28771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/>
      <p:bldP spid="41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5400" y="2036509"/>
            <a:ext cx="2810643" cy="167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3219" y="2015704"/>
            <a:ext cx="2169031" cy="216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686550" algn="l"/>
              </a:tabLst>
            </a:pPr>
            <a:r>
              <a:rPr lang="en-US" dirty="0" smtClean="0"/>
              <a:t>Relation of conformal to cross-fields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sz="half" idx="1"/>
          </p:nvPr>
        </p:nvSpPr>
        <p:spPr>
          <a:xfrm>
            <a:off x="523389" y="4297680"/>
            <a:ext cx="5251335" cy="1937659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 smtClean="0"/>
              <a:t>Simple 2D case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l-GR" dirty="0" smtClean="0">
                <a:solidFill>
                  <a:srgbClr val="0000C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∇</a:t>
            </a:r>
            <a:r>
              <a:rPr lang="el-GR" i="1" dirty="0" smtClean="0">
                <a:solidFill>
                  <a:srgbClr val="0000C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θ</a:t>
            </a:r>
            <a:r>
              <a:rPr lang="el-GR" baseline="300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⊥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l-GR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∇</a:t>
            </a:r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ϕ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/>
              <a:t>(</a:t>
            </a:r>
            <a:r>
              <a:rPr lang="el-GR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∇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θ</a:t>
            </a:r>
            <a:r>
              <a:rPr lang="en-US" dirty="0" smtClean="0"/>
              <a:t> computes field rotation)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5398401" y="2531203"/>
            <a:ext cx="876620" cy="519507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409577" y="1336677"/>
            <a:ext cx="7301863" cy="918844"/>
          </a:xfrm>
        </p:spPr>
        <p:txBody>
          <a:bodyPr/>
          <a:lstStyle/>
          <a:p>
            <a:r>
              <a:rPr lang="en-US" dirty="0" smtClean="0"/>
              <a:t>Conformal map</a:t>
            </a:r>
            <a:endParaRPr lang="en-US" dirty="0"/>
          </a:p>
        </p:txBody>
      </p:sp>
      <p:grpSp>
        <p:nvGrpSpPr>
          <p:cNvPr id="184" name="Group 183"/>
          <p:cNvGrpSpPr/>
          <p:nvPr/>
        </p:nvGrpSpPr>
        <p:grpSpPr>
          <a:xfrm>
            <a:off x="6978040" y="2123219"/>
            <a:ext cx="1934767" cy="1963427"/>
            <a:chOff x="6978040" y="2123219"/>
            <a:chExt cx="1934767" cy="1963427"/>
          </a:xfrm>
        </p:grpSpPr>
        <p:grpSp>
          <p:nvGrpSpPr>
            <p:cNvPr id="56" name="Group 55"/>
            <p:cNvGrpSpPr/>
            <p:nvPr/>
          </p:nvGrpSpPr>
          <p:grpSpPr>
            <a:xfrm>
              <a:off x="8538203" y="3678663"/>
              <a:ext cx="374604" cy="407982"/>
              <a:chOff x="4574381" y="3659532"/>
              <a:chExt cx="397341" cy="432745"/>
            </a:xfrm>
          </p:grpSpPr>
          <p:cxnSp>
            <p:nvCxnSpPr>
              <p:cNvPr id="57" name="Straight Arrow Connector 56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8" name="Group 67"/>
            <p:cNvGrpSpPr/>
            <p:nvPr/>
          </p:nvGrpSpPr>
          <p:grpSpPr>
            <a:xfrm>
              <a:off x="8538203" y="3145655"/>
              <a:ext cx="374604" cy="407982"/>
              <a:chOff x="4574381" y="3659532"/>
              <a:chExt cx="397341" cy="432745"/>
            </a:xfrm>
          </p:grpSpPr>
          <p:cxnSp>
            <p:nvCxnSpPr>
              <p:cNvPr id="69" name="Straight Arrow Connector 68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0" name="Straight Arrow Connector 69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0" name="Group 79"/>
            <p:cNvGrpSpPr/>
            <p:nvPr/>
          </p:nvGrpSpPr>
          <p:grpSpPr>
            <a:xfrm>
              <a:off x="8538203" y="2623588"/>
              <a:ext cx="374604" cy="407982"/>
              <a:chOff x="4574381" y="3659532"/>
              <a:chExt cx="397341" cy="432745"/>
            </a:xfrm>
          </p:grpSpPr>
          <p:cxnSp>
            <p:nvCxnSpPr>
              <p:cNvPr id="81" name="Straight Arrow Connector 80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2" name="Straight Arrow Connector 81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92" name="Group 91"/>
            <p:cNvGrpSpPr/>
            <p:nvPr/>
          </p:nvGrpSpPr>
          <p:grpSpPr>
            <a:xfrm>
              <a:off x="8538203" y="2123219"/>
              <a:ext cx="374604" cy="407982"/>
              <a:chOff x="4574381" y="3659532"/>
              <a:chExt cx="397341" cy="432745"/>
            </a:xfrm>
          </p:grpSpPr>
          <p:cxnSp>
            <p:nvCxnSpPr>
              <p:cNvPr id="93" name="Straight Arrow Connector 92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4" name="Straight Arrow Connector 93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95" name="Group 94"/>
            <p:cNvGrpSpPr/>
            <p:nvPr/>
          </p:nvGrpSpPr>
          <p:grpSpPr>
            <a:xfrm>
              <a:off x="8014360" y="3678663"/>
              <a:ext cx="374604" cy="407982"/>
              <a:chOff x="4574381" y="3659532"/>
              <a:chExt cx="397341" cy="432745"/>
            </a:xfrm>
          </p:grpSpPr>
          <p:cxnSp>
            <p:nvCxnSpPr>
              <p:cNvPr id="96" name="Straight Arrow Connector 95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7" name="Straight Arrow Connector 96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98" name="Group 97"/>
            <p:cNvGrpSpPr/>
            <p:nvPr/>
          </p:nvGrpSpPr>
          <p:grpSpPr>
            <a:xfrm>
              <a:off x="8014360" y="3145655"/>
              <a:ext cx="374604" cy="407982"/>
              <a:chOff x="4574381" y="3659532"/>
              <a:chExt cx="397341" cy="432745"/>
            </a:xfrm>
          </p:grpSpPr>
          <p:cxnSp>
            <p:nvCxnSpPr>
              <p:cNvPr id="99" name="Straight Arrow Connector 98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0" name="Straight Arrow Connector 99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1" name="Group 100"/>
            <p:cNvGrpSpPr/>
            <p:nvPr/>
          </p:nvGrpSpPr>
          <p:grpSpPr>
            <a:xfrm>
              <a:off x="8014360" y="2623588"/>
              <a:ext cx="374604" cy="407982"/>
              <a:chOff x="4574381" y="3659532"/>
              <a:chExt cx="397341" cy="432745"/>
            </a:xfrm>
          </p:grpSpPr>
          <p:cxnSp>
            <p:nvCxnSpPr>
              <p:cNvPr id="102" name="Straight Arrow Connector 101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3" name="Straight Arrow Connector 102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4" name="Group 103"/>
            <p:cNvGrpSpPr/>
            <p:nvPr/>
          </p:nvGrpSpPr>
          <p:grpSpPr>
            <a:xfrm>
              <a:off x="8014360" y="2123219"/>
              <a:ext cx="374604" cy="407982"/>
              <a:chOff x="4574381" y="3659532"/>
              <a:chExt cx="397341" cy="432745"/>
            </a:xfrm>
          </p:grpSpPr>
          <p:cxnSp>
            <p:nvCxnSpPr>
              <p:cNvPr id="105" name="Straight Arrow Connector 104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6" name="Straight Arrow Connector 105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7" name="Group 106"/>
            <p:cNvGrpSpPr/>
            <p:nvPr/>
          </p:nvGrpSpPr>
          <p:grpSpPr>
            <a:xfrm>
              <a:off x="7496200" y="3678664"/>
              <a:ext cx="374604" cy="407982"/>
              <a:chOff x="4574381" y="3659532"/>
              <a:chExt cx="397341" cy="432745"/>
            </a:xfrm>
          </p:grpSpPr>
          <p:cxnSp>
            <p:nvCxnSpPr>
              <p:cNvPr id="108" name="Straight Arrow Connector 107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9" name="Straight Arrow Connector 108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0" name="Group 109"/>
            <p:cNvGrpSpPr/>
            <p:nvPr/>
          </p:nvGrpSpPr>
          <p:grpSpPr>
            <a:xfrm>
              <a:off x="7496200" y="3145656"/>
              <a:ext cx="374604" cy="407982"/>
              <a:chOff x="4574381" y="3659532"/>
              <a:chExt cx="397341" cy="432745"/>
            </a:xfrm>
          </p:grpSpPr>
          <p:cxnSp>
            <p:nvCxnSpPr>
              <p:cNvPr id="111" name="Straight Arrow Connector 110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2" name="Straight Arrow Connector 111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3" name="Group 112"/>
            <p:cNvGrpSpPr/>
            <p:nvPr/>
          </p:nvGrpSpPr>
          <p:grpSpPr>
            <a:xfrm>
              <a:off x="7496200" y="2623589"/>
              <a:ext cx="374604" cy="407982"/>
              <a:chOff x="4574381" y="3659532"/>
              <a:chExt cx="397341" cy="432745"/>
            </a:xfrm>
          </p:grpSpPr>
          <p:cxnSp>
            <p:nvCxnSpPr>
              <p:cNvPr id="114" name="Straight Arrow Connector 113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6" name="Group 115"/>
            <p:cNvGrpSpPr/>
            <p:nvPr/>
          </p:nvGrpSpPr>
          <p:grpSpPr>
            <a:xfrm>
              <a:off x="7496200" y="2123220"/>
              <a:ext cx="374604" cy="407982"/>
              <a:chOff x="4574381" y="3659532"/>
              <a:chExt cx="397341" cy="432745"/>
            </a:xfrm>
          </p:grpSpPr>
          <p:cxnSp>
            <p:nvCxnSpPr>
              <p:cNvPr id="117" name="Straight Arrow Connector 116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8" name="Straight Arrow Connector 117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9" name="Group 118"/>
            <p:cNvGrpSpPr/>
            <p:nvPr/>
          </p:nvGrpSpPr>
          <p:grpSpPr>
            <a:xfrm>
              <a:off x="6978040" y="3678663"/>
              <a:ext cx="374604" cy="407982"/>
              <a:chOff x="4574381" y="3659532"/>
              <a:chExt cx="397341" cy="432745"/>
            </a:xfrm>
          </p:grpSpPr>
          <p:cxnSp>
            <p:nvCxnSpPr>
              <p:cNvPr id="120" name="Straight Arrow Connector 119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1" name="Straight Arrow Connector 120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22" name="Group 121"/>
            <p:cNvGrpSpPr/>
            <p:nvPr/>
          </p:nvGrpSpPr>
          <p:grpSpPr>
            <a:xfrm>
              <a:off x="6978040" y="3145655"/>
              <a:ext cx="374604" cy="407982"/>
              <a:chOff x="4574381" y="3659532"/>
              <a:chExt cx="397341" cy="432745"/>
            </a:xfrm>
          </p:grpSpPr>
          <p:cxnSp>
            <p:nvCxnSpPr>
              <p:cNvPr id="123" name="Straight Arrow Connector 122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4" name="Straight Arrow Connector 123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25" name="Group 124"/>
            <p:cNvGrpSpPr/>
            <p:nvPr/>
          </p:nvGrpSpPr>
          <p:grpSpPr>
            <a:xfrm>
              <a:off x="6978040" y="2623588"/>
              <a:ext cx="374604" cy="407982"/>
              <a:chOff x="4574381" y="3659532"/>
              <a:chExt cx="397341" cy="432745"/>
            </a:xfrm>
          </p:grpSpPr>
          <p:cxnSp>
            <p:nvCxnSpPr>
              <p:cNvPr id="126" name="Straight Arrow Connector 125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7" name="Straight Arrow Connector 126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28" name="Group 127"/>
            <p:cNvGrpSpPr/>
            <p:nvPr/>
          </p:nvGrpSpPr>
          <p:grpSpPr>
            <a:xfrm>
              <a:off x="6978040" y="2123219"/>
              <a:ext cx="374604" cy="407982"/>
              <a:chOff x="4574381" y="3659532"/>
              <a:chExt cx="397341" cy="432745"/>
            </a:xfrm>
          </p:grpSpPr>
          <p:cxnSp>
            <p:nvCxnSpPr>
              <p:cNvPr id="129" name="Straight Arrow Connector 128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0" name="Straight Arrow Connector 129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183" name="Group 182"/>
          <p:cNvGrpSpPr/>
          <p:nvPr/>
        </p:nvGrpSpPr>
        <p:grpSpPr>
          <a:xfrm>
            <a:off x="2560056" y="2123220"/>
            <a:ext cx="2313405" cy="1471800"/>
            <a:chOff x="2560056" y="2123220"/>
            <a:chExt cx="2313405" cy="1471800"/>
          </a:xfrm>
        </p:grpSpPr>
        <p:grpSp>
          <p:nvGrpSpPr>
            <p:cNvPr id="131" name="Group 130"/>
            <p:cNvGrpSpPr/>
            <p:nvPr/>
          </p:nvGrpSpPr>
          <p:grpSpPr>
            <a:xfrm rot="1888148">
              <a:off x="3907419" y="3453935"/>
              <a:ext cx="129542" cy="141085"/>
              <a:chOff x="4574381" y="3659532"/>
              <a:chExt cx="397341" cy="432745"/>
            </a:xfrm>
          </p:grpSpPr>
          <p:cxnSp>
            <p:nvCxnSpPr>
              <p:cNvPr id="132" name="Straight Arrow Connector 131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33" name="Straight Arrow Connector 132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  <p:grpSp>
          <p:nvGrpSpPr>
            <p:cNvPr id="134" name="Group 133"/>
            <p:cNvGrpSpPr/>
            <p:nvPr/>
          </p:nvGrpSpPr>
          <p:grpSpPr>
            <a:xfrm rot="1863249">
              <a:off x="3993458" y="3224176"/>
              <a:ext cx="208830" cy="220983"/>
              <a:chOff x="4574381" y="3659532"/>
              <a:chExt cx="397341" cy="432745"/>
            </a:xfrm>
          </p:grpSpPr>
          <p:cxnSp>
            <p:nvCxnSpPr>
              <p:cNvPr id="135" name="Straight Arrow Connector 134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6" name="Straight Arrow Connector 135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37" name="Group 136"/>
            <p:cNvGrpSpPr/>
            <p:nvPr/>
          </p:nvGrpSpPr>
          <p:grpSpPr>
            <a:xfrm rot="1798626">
              <a:off x="4142253" y="2866523"/>
              <a:ext cx="327936" cy="357156"/>
              <a:chOff x="4574381" y="3659532"/>
              <a:chExt cx="397341" cy="432745"/>
            </a:xfrm>
          </p:grpSpPr>
          <p:cxnSp>
            <p:nvCxnSpPr>
              <p:cNvPr id="138" name="Straight Arrow Connector 137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9" name="Straight Arrow Connector 138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40" name="Group 139"/>
            <p:cNvGrpSpPr/>
            <p:nvPr/>
          </p:nvGrpSpPr>
          <p:grpSpPr>
            <a:xfrm rot="1912590">
              <a:off x="4363931" y="2358175"/>
              <a:ext cx="509530" cy="554931"/>
              <a:chOff x="4574381" y="3659532"/>
              <a:chExt cx="397341" cy="432745"/>
            </a:xfrm>
          </p:grpSpPr>
          <p:cxnSp>
            <p:nvCxnSpPr>
              <p:cNvPr id="141" name="Straight Arrow Connector 140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Straight Arrow Connector 141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43" name="Group 142"/>
            <p:cNvGrpSpPr/>
            <p:nvPr/>
          </p:nvGrpSpPr>
          <p:grpSpPr>
            <a:xfrm rot="676918">
              <a:off x="3742247" y="3388462"/>
              <a:ext cx="129542" cy="141085"/>
              <a:chOff x="4574381" y="3659532"/>
              <a:chExt cx="397341" cy="432745"/>
            </a:xfrm>
          </p:grpSpPr>
          <p:cxnSp>
            <p:nvCxnSpPr>
              <p:cNvPr id="144" name="Straight Arrow Connector 143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45" name="Straight Arrow Connector 144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  <p:grpSp>
          <p:nvGrpSpPr>
            <p:cNvPr id="146" name="Group 145"/>
            <p:cNvGrpSpPr/>
            <p:nvPr/>
          </p:nvGrpSpPr>
          <p:grpSpPr>
            <a:xfrm rot="672111">
              <a:off x="3752832" y="3110525"/>
              <a:ext cx="208830" cy="220983"/>
              <a:chOff x="4574381" y="3659532"/>
              <a:chExt cx="397341" cy="432745"/>
            </a:xfrm>
          </p:grpSpPr>
          <p:cxnSp>
            <p:nvCxnSpPr>
              <p:cNvPr id="147" name="Straight Arrow Connector 146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8" name="Straight Arrow Connector 147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49" name="Group 148"/>
            <p:cNvGrpSpPr/>
            <p:nvPr/>
          </p:nvGrpSpPr>
          <p:grpSpPr>
            <a:xfrm rot="642873">
              <a:off x="3752832" y="2705106"/>
              <a:ext cx="327936" cy="357156"/>
              <a:chOff x="4574381" y="3659532"/>
              <a:chExt cx="397341" cy="432745"/>
            </a:xfrm>
          </p:grpSpPr>
          <p:cxnSp>
            <p:nvCxnSpPr>
              <p:cNvPr id="150" name="Straight Arrow Connector 149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1" name="Straight Arrow Connector 150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52" name="Group 151"/>
            <p:cNvGrpSpPr/>
            <p:nvPr/>
          </p:nvGrpSpPr>
          <p:grpSpPr>
            <a:xfrm rot="595108">
              <a:off x="3769808" y="2123220"/>
              <a:ext cx="509530" cy="554931"/>
              <a:chOff x="4574381" y="3659532"/>
              <a:chExt cx="397341" cy="432745"/>
            </a:xfrm>
          </p:grpSpPr>
          <p:cxnSp>
            <p:nvCxnSpPr>
              <p:cNvPr id="153" name="Straight Arrow Connector 152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4" name="Straight Arrow Connector 153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55" name="Group 154"/>
            <p:cNvGrpSpPr/>
            <p:nvPr/>
          </p:nvGrpSpPr>
          <p:grpSpPr>
            <a:xfrm rot="20520926">
              <a:off x="3560246" y="3389829"/>
              <a:ext cx="129542" cy="141085"/>
              <a:chOff x="4574381" y="3659532"/>
              <a:chExt cx="397341" cy="432745"/>
            </a:xfrm>
          </p:grpSpPr>
          <p:cxnSp>
            <p:nvCxnSpPr>
              <p:cNvPr id="156" name="Straight Arrow Connector 155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57" name="Straight Arrow Connector 156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  <p:grpSp>
          <p:nvGrpSpPr>
            <p:cNvPr id="158" name="Group 157"/>
            <p:cNvGrpSpPr/>
            <p:nvPr/>
          </p:nvGrpSpPr>
          <p:grpSpPr>
            <a:xfrm rot="20481305">
              <a:off x="3462782" y="3117185"/>
              <a:ext cx="208830" cy="220983"/>
              <a:chOff x="4574381" y="3659532"/>
              <a:chExt cx="397341" cy="432745"/>
            </a:xfrm>
          </p:grpSpPr>
          <p:cxnSp>
            <p:nvCxnSpPr>
              <p:cNvPr id="159" name="Straight Arrow Connector 158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0" name="Straight Arrow Connector 159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61" name="Group 160"/>
            <p:cNvGrpSpPr/>
            <p:nvPr/>
          </p:nvGrpSpPr>
          <p:grpSpPr>
            <a:xfrm rot="20587410">
              <a:off x="3318287" y="2713458"/>
              <a:ext cx="327936" cy="357156"/>
              <a:chOff x="4574381" y="3659532"/>
              <a:chExt cx="397341" cy="432745"/>
            </a:xfrm>
          </p:grpSpPr>
          <p:cxnSp>
            <p:nvCxnSpPr>
              <p:cNvPr id="162" name="Straight Arrow Connector 161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3" name="Straight Arrow Connector 162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64" name="Group 163"/>
            <p:cNvGrpSpPr/>
            <p:nvPr/>
          </p:nvGrpSpPr>
          <p:grpSpPr>
            <a:xfrm rot="20739632">
              <a:off x="3109971" y="2135786"/>
              <a:ext cx="509530" cy="554931"/>
              <a:chOff x="4574381" y="3659532"/>
              <a:chExt cx="397341" cy="432745"/>
            </a:xfrm>
          </p:grpSpPr>
          <p:cxnSp>
            <p:nvCxnSpPr>
              <p:cNvPr id="165" name="Straight Arrow Connector 164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6" name="Straight Arrow Connector 165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67" name="Group 166"/>
            <p:cNvGrpSpPr/>
            <p:nvPr/>
          </p:nvGrpSpPr>
          <p:grpSpPr>
            <a:xfrm rot="19385148">
              <a:off x="3386560" y="3453626"/>
              <a:ext cx="129542" cy="141085"/>
              <a:chOff x="4574381" y="3659532"/>
              <a:chExt cx="397341" cy="432745"/>
            </a:xfrm>
          </p:grpSpPr>
          <p:cxnSp>
            <p:nvCxnSpPr>
              <p:cNvPr id="168" name="Straight Arrow Connector 167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69" name="Straight Arrow Connector 168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  <p:grpSp>
          <p:nvGrpSpPr>
            <p:cNvPr id="170" name="Group 169"/>
            <p:cNvGrpSpPr/>
            <p:nvPr/>
          </p:nvGrpSpPr>
          <p:grpSpPr>
            <a:xfrm rot="19273058">
              <a:off x="3199245" y="3219326"/>
              <a:ext cx="202904" cy="227437"/>
              <a:chOff x="4574381" y="3659532"/>
              <a:chExt cx="397341" cy="432745"/>
            </a:xfrm>
          </p:grpSpPr>
          <p:cxnSp>
            <p:nvCxnSpPr>
              <p:cNvPr id="171" name="Straight Arrow Connector 170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2" name="Straight Arrow Connector 171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73" name="Group 172"/>
            <p:cNvGrpSpPr/>
            <p:nvPr/>
          </p:nvGrpSpPr>
          <p:grpSpPr>
            <a:xfrm rot="19352864">
              <a:off x="2949504" y="2884183"/>
              <a:ext cx="327936" cy="357156"/>
              <a:chOff x="4574381" y="3659532"/>
              <a:chExt cx="397341" cy="432745"/>
            </a:xfrm>
          </p:grpSpPr>
          <p:cxnSp>
            <p:nvCxnSpPr>
              <p:cNvPr id="174" name="Straight Arrow Connector 173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5" name="Straight Arrow Connector 174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76" name="Group 175"/>
            <p:cNvGrpSpPr/>
            <p:nvPr/>
          </p:nvGrpSpPr>
          <p:grpSpPr>
            <a:xfrm rot="19340392">
              <a:off x="2560056" y="2378795"/>
              <a:ext cx="509530" cy="554931"/>
              <a:chOff x="4574381" y="3659532"/>
              <a:chExt cx="397341" cy="432745"/>
            </a:xfrm>
          </p:grpSpPr>
          <p:cxnSp>
            <p:nvCxnSpPr>
              <p:cNvPr id="177" name="Straight Arrow Connector 176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8" name="Straight Arrow Connector 177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79" name="TextBox 178"/>
          <p:cNvSpPr txBox="1"/>
          <p:nvPr/>
        </p:nvSpPr>
        <p:spPr>
          <a:xfrm>
            <a:off x="4982992" y="1996520"/>
            <a:ext cx="1728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 pitchFamily="34" charset="0"/>
              </a:rPr>
              <a:t>scale by </a:t>
            </a:r>
            <a:r>
              <a:rPr lang="en-US" sz="28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el-GR" sz="2800" i="1" baseline="300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ϕ</a:t>
            </a:r>
            <a:endParaRPr lang="en-US" sz="2800" i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4902842" y="3464851"/>
            <a:ext cx="1808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 pitchFamily="34" charset="0"/>
              </a:rPr>
              <a:t>rotate by </a:t>
            </a:r>
            <a:r>
              <a:rPr lang="en-US" sz="2800" i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30000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el-GR" sz="2800" i="1" baseline="30000" dirty="0" smtClean="0">
                <a:solidFill>
                  <a:srgbClr val="0000C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θ</a:t>
            </a:r>
            <a:endParaRPr lang="en-US" sz="2800" i="1" dirty="0">
              <a:solidFill>
                <a:srgbClr val="0000C8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Right Arrow 180"/>
          <p:cNvSpPr/>
          <p:nvPr/>
        </p:nvSpPr>
        <p:spPr bwMode="auto">
          <a:xfrm flipH="1">
            <a:off x="5398401" y="3046389"/>
            <a:ext cx="876620" cy="519507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182" name="Content Placeholder 29"/>
          <p:cNvSpPr>
            <a:spLocks noGrp="1"/>
          </p:cNvSpPr>
          <p:nvPr>
            <p:ph sz="half" idx="1"/>
          </p:nvPr>
        </p:nvSpPr>
        <p:spPr>
          <a:xfrm>
            <a:off x="5774724" y="4297680"/>
            <a:ext cx="5661019" cy="1937659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 smtClean="0"/>
              <a:t>3D surfaces (exterior calculus)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∗</a:t>
            </a:r>
            <a:r>
              <a:rPr lang="el-GR" i="1" dirty="0" smtClean="0">
                <a:solidFill>
                  <a:srgbClr val="0000C8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ϕ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(Connection form 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∼</a:t>
            </a:r>
            <a:r>
              <a:rPr lang="el-GR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∇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θ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2400" dirty="0" smtClean="0"/>
              <a:t>    [Crane et al. 2010]</a:t>
            </a:r>
          </a:p>
        </p:txBody>
      </p:sp>
      <p:sp>
        <p:nvSpPr>
          <p:cNvPr id="185" name="Oval 184"/>
          <p:cNvSpPr/>
          <p:nvPr/>
        </p:nvSpPr>
        <p:spPr bwMode="auto">
          <a:xfrm>
            <a:off x="7983159" y="3096010"/>
            <a:ext cx="482600" cy="510317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86" name="Oval 185"/>
          <p:cNvSpPr/>
          <p:nvPr/>
        </p:nvSpPr>
        <p:spPr bwMode="auto">
          <a:xfrm>
            <a:off x="3735165" y="3093471"/>
            <a:ext cx="243702" cy="25769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  <p:bldP spid="181" grpId="0" animBg="1"/>
      <p:bldP spid="185" grpId="1" animBg="1"/>
      <p:bldP spid="18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Conformal + Cross-field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15262" y="3438526"/>
            <a:ext cx="8315324" cy="28596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Interpretation of harmonic part: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Not seamless!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Distortion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ϕ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baseline="300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/>
              <a:t> only</a:t>
            </a:r>
            <a:br>
              <a:rPr lang="en-US" dirty="0" smtClean="0"/>
            </a:br>
            <a:r>
              <a:rPr lang="en-US" dirty="0" smtClean="0"/>
              <a:t>accurate if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/>
              <a:t> low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/>
          </a:p>
          <a:p>
            <a:pPr>
              <a:buClr>
                <a:schemeClr val="accent1"/>
              </a:buClr>
            </a:pPr>
            <a:r>
              <a:rPr lang="en-US" dirty="0" smtClean="0"/>
              <a:t>Need to minimize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372047" y="2270260"/>
            <a:ext cx="1588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cross-field</a:t>
            </a:r>
            <a:br>
              <a:rPr lang="en-US" sz="2400" dirty="0" smtClean="0"/>
            </a:br>
            <a:r>
              <a:rPr lang="en-US" sz="2400" dirty="0" smtClean="0"/>
              <a:t>rotation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266312" y="2270260"/>
            <a:ext cx="2222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closest</a:t>
            </a:r>
            <a:br>
              <a:rPr lang="en-US" sz="2400" dirty="0" smtClean="0"/>
            </a:br>
            <a:r>
              <a:rPr lang="en-US" sz="2400" dirty="0" smtClean="0"/>
              <a:t>conformal map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811364" y="2270260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harmonic part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5400000" flipH="1" flipV="1">
            <a:off x="4829379" y="1944106"/>
            <a:ext cx="287253" cy="28537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6" name="Straight Arrow Connector 15"/>
          <p:cNvCxnSpPr>
            <a:stCxn id="10" idx="0"/>
          </p:cNvCxnSpPr>
          <p:nvPr/>
        </p:nvCxnSpPr>
        <p:spPr bwMode="auto">
          <a:xfrm rot="5400000" flipH="1" flipV="1">
            <a:off x="6233727" y="2126633"/>
            <a:ext cx="287254" cy="158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0800000">
            <a:off x="7632875" y="1943168"/>
            <a:ext cx="417884" cy="32709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33" name="Group 32"/>
          <p:cNvGrpSpPr/>
          <p:nvPr/>
        </p:nvGrpSpPr>
        <p:grpSpPr>
          <a:xfrm>
            <a:off x="7043002" y="3640389"/>
            <a:ext cx="2529558" cy="2526368"/>
            <a:chOff x="5992123" y="2909876"/>
            <a:chExt cx="2061551" cy="2058951"/>
          </a:xfrm>
        </p:grpSpPr>
        <p:pic>
          <p:nvPicPr>
            <p:cNvPr id="27" name="Picture 26" descr="diamhole_par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2123" y="2909876"/>
              <a:ext cx="2061551" cy="2058951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 bwMode="auto">
            <a:xfrm rot="5400000">
              <a:off x="6636536" y="3293264"/>
              <a:ext cx="766778" cy="1588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6" name="TextBox 35"/>
          <p:cNvSpPr txBox="1"/>
          <p:nvPr/>
        </p:nvSpPr>
        <p:spPr>
          <a:xfrm>
            <a:off x="9629710" y="4559274"/>
            <a:ext cx="2307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Constant scale </a:t>
            </a:r>
            <a:br>
              <a:rPr lang="en-US" sz="2400" dirty="0" smtClean="0"/>
            </a:br>
            <a:r>
              <a:rPr lang="en-US" sz="2400" dirty="0" smtClean="0"/>
              <a:t>across</a:t>
            </a:r>
            <a:endParaRPr lang="en-US" sz="2400" dirty="0"/>
          </a:p>
        </p:txBody>
      </p:sp>
      <p:sp>
        <p:nvSpPr>
          <p:cNvPr id="39" name="Freeform 38"/>
          <p:cNvSpPr/>
          <p:nvPr/>
        </p:nvSpPr>
        <p:spPr bwMode="auto">
          <a:xfrm>
            <a:off x="8443508" y="3725341"/>
            <a:ext cx="1828800" cy="833933"/>
          </a:xfrm>
          <a:custGeom>
            <a:avLst/>
            <a:gdLst>
              <a:gd name="connsiteX0" fmla="*/ 1828800 w 1828800"/>
              <a:gd name="connsiteY0" fmla="*/ 833933 h 833933"/>
              <a:gd name="connsiteX1" fmla="*/ 687629 w 1828800"/>
              <a:gd name="connsiteY1" fmla="*/ 80467 h 833933"/>
              <a:gd name="connsiteX2" fmla="*/ 0 w 1828800"/>
              <a:gd name="connsiteY2" fmla="*/ 351129 h 83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833933">
                <a:moveTo>
                  <a:pt x="1828800" y="833933"/>
                </a:moveTo>
                <a:cubicBezTo>
                  <a:pt x="1410614" y="497433"/>
                  <a:pt x="992429" y="160934"/>
                  <a:pt x="687629" y="80467"/>
                </a:cubicBezTo>
                <a:cubicBezTo>
                  <a:pt x="382829" y="0"/>
                  <a:pt x="191414" y="175564"/>
                  <a:pt x="0" y="351129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06459" y="1336675"/>
            <a:ext cx="2826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∗</a:t>
            </a:r>
            <a:r>
              <a:rPr lang="el-GR" sz="3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ω </a:t>
            </a:r>
            <a:r>
              <a:rPr lang="en-US" sz="3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sz="36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lang="el-GR" sz="36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ϕ</a:t>
            </a:r>
            <a:r>
              <a:rPr lang="en-US" sz="36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∗</a:t>
            </a:r>
            <a:r>
              <a:rPr lang="en-US" sz="3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36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setup and solve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∗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ω 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ϕ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∗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/>
              <a:t>  (determines cross-field)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Minimize energy   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ϕ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baseline="300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/>
              <a:t>    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+     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||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||</a:t>
            </a:r>
            <a:r>
              <a:rPr lang="en-US" baseline="300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en-US" dirty="0" smtClean="0"/>
          </a:p>
          <a:p>
            <a:pPr marL="803275" lvl="1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dirty="0" smtClean="0"/>
              <a:t>Satisfy linear constraints for seamlessness and alignment</a:t>
            </a:r>
          </a:p>
          <a:p>
            <a:pPr marL="803275" lvl="1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dirty="0" smtClean="0"/>
              <a:t>Minimize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/>
              <a:t> (gives linear equations)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Mixed Integer problem</a:t>
            </a:r>
          </a:p>
          <a:p>
            <a:pPr lvl="1"/>
            <a:r>
              <a:rPr lang="en-US" dirty="0" smtClean="0"/>
              <a:t>Integer variables (curvature, relative-alignment)</a:t>
            </a:r>
          </a:p>
          <a:p>
            <a:pPr lvl="1"/>
            <a:r>
              <a:rPr lang="en-US" dirty="0" smtClean="0"/>
              <a:t>Solve via iterative rounding (similar to [</a:t>
            </a:r>
            <a:r>
              <a:rPr lang="en-US" dirty="0" err="1" smtClean="0"/>
              <a:t>Bommes</a:t>
            </a:r>
            <a:r>
              <a:rPr lang="en-US" dirty="0" smtClean="0"/>
              <a:t> 2009])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64066" y="3372306"/>
            <a:ext cx="1843774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Linear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constraints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2032" y="2785622"/>
            <a:ext cx="271580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Quadratic energy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5024" y="2400157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(cross-field smoothness)</a:t>
            </a:r>
            <a:endParaRPr lang="en-US" sz="2400" i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5124" y="2400157"/>
            <a:ext cx="1640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(distortion)</a:t>
            </a:r>
            <a:endParaRPr lang="en-US" sz="24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nequin_0.001_result_coll_di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468" y="562454"/>
            <a:ext cx="1320721" cy="1994422"/>
          </a:xfrm>
          <a:prstGeom prst="rect">
            <a:avLst/>
          </a:prstGeom>
        </p:spPr>
      </p:pic>
      <p:pic>
        <p:nvPicPr>
          <p:cNvPr id="6" name="Picture 5" descr="mannequin_0.010_result_coll_d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228" y="555055"/>
            <a:ext cx="1324056" cy="2004428"/>
          </a:xfrm>
          <a:prstGeom prst="rect">
            <a:avLst/>
          </a:prstGeom>
        </p:spPr>
      </p:pic>
      <p:pic>
        <p:nvPicPr>
          <p:cNvPr id="7" name="Picture 6" descr="mannequin_1.000_result_coll_d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463" y="544035"/>
            <a:ext cx="1320721" cy="1987752"/>
          </a:xfrm>
          <a:prstGeom prst="rect">
            <a:avLst/>
          </a:prstGeom>
        </p:spPr>
      </p:pic>
      <p:pic>
        <p:nvPicPr>
          <p:cNvPr id="9" name="Picture 8" descr="mannequin_100.0_result_coll_dis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050" y="3397792"/>
            <a:ext cx="1320721" cy="1967741"/>
          </a:xfrm>
          <a:prstGeom prst="rect">
            <a:avLst/>
          </a:prstGeom>
        </p:spPr>
      </p:pic>
      <p:pic>
        <p:nvPicPr>
          <p:cNvPr id="10" name="Picture 9" descr="mannequin_result_di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104" y="3371491"/>
            <a:ext cx="1319583" cy="1967741"/>
          </a:xfrm>
          <a:prstGeom prst="rect">
            <a:avLst/>
          </a:prstGeom>
        </p:spPr>
      </p:pic>
      <p:pic>
        <p:nvPicPr>
          <p:cNvPr id="14" name="Picture 13" descr="mannequin_0.100_result_coll_dis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389" y="555055"/>
            <a:ext cx="1303378" cy="19715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77414" y="2556876"/>
            <a:ext cx="1019760" cy="609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0.001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90 cones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90630" y="2566285"/>
            <a:ext cx="1019760" cy="609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0.01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66 cones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63685" y="2532322"/>
            <a:ext cx="1019760" cy="609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0.1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47 cones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44367" y="2514543"/>
            <a:ext cx="1019760" cy="609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1.0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44 cones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97174" y="5339231"/>
            <a:ext cx="2622856" cy="845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100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32 cones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no harmonic minimization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85937" y="5358506"/>
            <a:ext cx="1770035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Field smoothing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[</a:t>
            </a:r>
            <a:r>
              <a:rPr lang="en-US" b="1" dirty="0" err="1" smtClean="0">
                <a:solidFill>
                  <a:schemeClr val="tx2"/>
                </a:solidFill>
              </a:rPr>
              <a:t>Bommes</a:t>
            </a:r>
            <a:r>
              <a:rPr lang="en-US" b="1" dirty="0" smtClean="0">
                <a:solidFill>
                  <a:schemeClr val="tx2"/>
                </a:solidFill>
              </a:rPr>
              <a:t> 2009]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32 cones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4" name="Picture 23" descr="mannequin_100.0_result_coll_his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363930" y="4182170"/>
            <a:ext cx="1805902" cy="508219"/>
          </a:xfrm>
          <a:prstGeom prst="rect">
            <a:avLst/>
          </a:prstGeom>
        </p:spPr>
      </p:pic>
      <p:pic>
        <p:nvPicPr>
          <p:cNvPr id="25" name="Picture 24" descr="mannequin_result_his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7065846" y="4182171"/>
            <a:ext cx="1805902" cy="50821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0654439" y="544035"/>
            <a:ext cx="386073" cy="2548649"/>
            <a:chOff x="6986344" y="2073629"/>
            <a:chExt cx="441146" cy="2912214"/>
          </a:xfrm>
        </p:grpSpPr>
        <p:pic>
          <p:nvPicPr>
            <p:cNvPr id="27" name="Picture 26" descr="colorbar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56549" y="2368293"/>
              <a:ext cx="312421" cy="233020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986344" y="464728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0.0</a:t>
              </a:r>
              <a:endPara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86344" y="207362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0.6</a:t>
              </a:r>
              <a:endPara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7" name="Picture 36" descr="mannequin_0.001_result_his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368919" y="1263204"/>
            <a:ext cx="2116760" cy="508220"/>
          </a:xfrm>
          <a:prstGeom prst="rect">
            <a:avLst/>
          </a:prstGeom>
        </p:spPr>
      </p:pic>
      <p:pic>
        <p:nvPicPr>
          <p:cNvPr id="38" name="Picture 37" descr="mannequin_0.010_result_his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4624960" y="1324781"/>
            <a:ext cx="2032871" cy="508218"/>
          </a:xfrm>
          <a:prstGeom prst="rect">
            <a:avLst/>
          </a:prstGeom>
        </p:spPr>
      </p:pic>
      <p:pic>
        <p:nvPicPr>
          <p:cNvPr id="39" name="Picture 38" descr="mannequin_0.100_result_hist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6949926" y="1394895"/>
            <a:ext cx="1805899" cy="508218"/>
          </a:xfrm>
          <a:prstGeom prst="rect">
            <a:avLst/>
          </a:prstGeom>
        </p:spPr>
      </p:pic>
      <p:pic>
        <p:nvPicPr>
          <p:cNvPr id="40" name="Picture 39" descr="mannequin_1.000_result_hist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9304344" y="1394895"/>
            <a:ext cx="1805899" cy="508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cross-field smoothing</a:t>
            </a:r>
            <a:endParaRPr lang="en-US" dirty="0"/>
          </a:p>
        </p:txBody>
      </p:sp>
      <p:pic>
        <p:nvPicPr>
          <p:cNvPr id="3" name="Picture 2" descr="beetle_result_coll_di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434" y="1553784"/>
            <a:ext cx="2420946" cy="2037912"/>
          </a:xfrm>
          <a:prstGeom prst="rect">
            <a:avLst/>
          </a:prstGeom>
        </p:spPr>
      </p:pic>
      <p:pic>
        <p:nvPicPr>
          <p:cNvPr id="4" name="Picture 3" descr="beetle_result_coll_h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905221" y="2423810"/>
            <a:ext cx="1822797" cy="512972"/>
          </a:xfrm>
          <a:prstGeom prst="rect">
            <a:avLst/>
          </a:prstGeom>
        </p:spPr>
      </p:pic>
      <p:pic>
        <p:nvPicPr>
          <p:cNvPr id="5" name="Picture 4" descr="beetle_result_rounded_pa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656" y="1553784"/>
            <a:ext cx="2420946" cy="2037912"/>
          </a:xfrm>
          <a:prstGeom prst="rect">
            <a:avLst/>
          </a:prstGeom>
        </p:spPr>
      </p:pic>
      <p:pic>
        <p:nvPicPr>
          <p:cNvPr id="6" name="Picture 5" descr="beetle_result_coll_dis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434" y="3876954"/>
            <a:ext cx="2433644" cy="2037912"/>
          </a:xfrm>
          <a:prstGeom prst="rect">
            <a:avLst/>
          </a:prstGeom>
        </p:spPr>
      </p:pic>
      <p:pic>
        <p:nvPicPr>
          <p:cNvPr id="7" name="Picture 6" descr="beetle_result_coll_hi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992854" y="4746982"/>
            <a:ext cx="1822793" cy="512972"/>
          </a:xfrm>
          <a:prstGeom prst="rect">
            <a:avLst/>
          </a:prstGeom>
        </p:spPr>
      </p:pic>
      <p:pic>
        <p:nvPicPr>
          <p:cNvPr id="8" name="Picture 7" descr="beetle_result_coll_rounded_par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958" y="3876954"/>
            <a:ext cx="2433644" cy="2037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3583" y="2381250"/>
            <a:ext cx="21643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Field smoothing</a:t>
            </a:r>
          </a:p>
          <a:p>
            <a:r>
              <a:rPr lang="en-US" sz="2000" b="1" dirty="0" smtClean="0"/>
              <a:t>[</a:t>
            </a:r>
            <a:r>
              <a:rPr lang="en-US" sz="2000" b="1" dirty="0" err="1" smtClean="0"/>
              <a:t>Bommes</a:t>
            </a:r>
            <a:r>
              <a:rPr lang="en-US" sz="2000" b="1" dirty="0" smtClean="0"/>
              <a:t> 2009]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62439" y="4592167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Ours</a:t>
            </a:r>
            <a:endParaRPr lang="en-US" sz="20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9324377" y="2135589"/>
            <a:ext cx="441146" cy="2912214"/>
            <a:chOff x="6986344" y="2073629"/>
            <a:chExt cx="441146" cy="2912214"/>
          </a:xfrm>
        </p:grpSpPr>
        <p:pic>
          <p:nvPicPr>
            <p:cNvPr id="13" name="Picture 12" descr="colorbar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6549" y="2368293"/>
              <a:ext cx="312421" cy="233020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86344" y="464728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0.0</a:t>
              </a:r>
              <a:endPara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86344" y="207362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0.6</a:t>
              </a:r>
              <a:endPara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10897" y="1553784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50 cones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10897" y="3922794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72 cones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3287959" y="2534870"/>
            <a:ext cx="512710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3287959" y="4839931"/>
            <a:ext cx="512710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16200000">
            <a:off x="4491196" y="3393570"/>
            <a:ext cx="366484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6200000">
            <a:off x="4491196" y="5698632"/>
            <a:ext cx="366484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cross-field smoothing</a:t>
            </a:r>
            <a:endParaRPr lang="en-US" dirty="0"/>
          </a:p>
        </p:txBody>
      </p:sp>
      <p:pic>
        <p:nvPicPr>
          <p:cNvPr id="4" name="Picture 3" descr="sculpt_result_rounded_di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434" y="1263291"/>
            <a:ext cx="2373731" cy="2363379"/>
          </a:xfrm>
          <a:prstGeom prst="rect">
            <a:avLst/>
          </a:prstGeom>
        </p:spPr>
      </p:pic>
      <p:pic>
        <p:nvPicPr>
          <p:cNvPr id="5" name="Picture 4" descr="sculpt_result_rounded_pa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119" y="1263291"/>
            <a:ext cx="2373731" cy="2363379"/>
          </a:xfrm>
          <a:prstGeom prst="rect">
            <a:avLst/>
          </a:prstGeom>
        </p:spPr>
      </p:pic>
      <p:pic>
        <p:nvPicPr>
          <p:cNvPr id="13" name="Picture 12" descr="sculpt_result_coll_rounded_d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434" y="3798062"/>
            <a:ext cx="2373731" cy="2363379"/>
          </a:xfrm>
          <a:prstGeom prst="rect">
            <a:avLst/>
          </a:prstGeom>
        </p:spPr>
      </p:pic>
      <p:pic>
        <p:nvPicPr>
          <p:cNvPr id="14" name="Picture 13" descr="sculpt_result_coll_rounded_pa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119" y="3798062"/>
            <a:ext cx="2373731" cy="2363379"/>
          </a:xfrm>
          <a:prstGeom prst="rect">
            <a:avLst/>
          </a:prstGeom>
        </p:spPr>
      </p:pic>
      <p:pic>
        <p:nvPicPr>
          <p:cNvPr id="3" name="Picture 2" descr="sculpt_result_hi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916548" y="2474338"/>
            <a:ext cx="2081548" cy="504470"/>
          </a:xfrm>
          <a:prstGeom prst="rect">
            <a:avLst/>
          </a:prstGeom>
        </p:spPr>
      </p:pic>
      <p:pic>
        <p:nvPicPr>
          <p:cNvPr id="12" name="Picture 11" descr="sculpt_result_coll_his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061033" y="5012918"/>
            <a:ext cx="1792578" cy="50446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936725" y="2231618"/>
            <a:ext cx="441146" cy="2912214"/>
            <a:chOff x="6986344" y="2073629"/>
            <a:chExt cx="441146" cy="2912214"/>
          </a:xfrm>
        </p:grpSpPr>
        <p:pic>
          <p:nvPicPr>
            <p:cNvPr id="17" name="Picture 16" descr="colorbar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6549" y="2368293"/>
              <a:ext cx="312421" cy="233020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986344" y="464728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0.0</a:t>
              </a:r>
              <a:endPara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86344" y="207362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0.6</a:t>
              </a:r>
              <a:endPara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48432" y="2104779"/>
            <a:ext cx="21643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Field smoothing</a:t>
            </a:r>
          </a:p>
          <a:p>
            <a:r>
              <a:rPr lang="en-US" sz="2000" b="1" dirty="0" smtClean="0"/>
              <a:t>[</a:t>
            </a:r>
            <a:r>
              <a:rPr lang="en-US" sz="2000" b="1" dirty="0" err="1" smtClean="0"/>
              <a:t>Bommes</a:t>
            </a:r>
            <a:r>
              <a:rPr lang="en-US" sz="2000" b="1" dirty="0" smtClean="0"/>
              <a:t> 2009]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687288" y="4659428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Ours</a:t>
            </a:r>
            <a:endParaRPr lang="en-US" sz="2000" b="1" dirty="0"/>
          </a:p>
        </p:txBody>
      </p:sp>
      <p:sp>
        <p:nvSpPr>
          <p:cNvPr id="22" name="Right Arrow 21"/>
          <p:cNvSpPr/>
          <p:nvPr/>
        </p:nvSpPr>
        <p:spPr bwMode="auto">
          <a:xfrm>
            <a:off x="3212807" y="4993116"/>
            <a:ext cx="556891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10800000">
            <a:off x="5620413" y="3911186"/>
            <a:ext cx="448873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3215916" y="2444356"/>
            <a:ext cx="556891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 rot="10800000">
            <a:off x="5620413" y="1377888"/>
            <a:ext cx="448873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cross-field smoothing</a:t>
            </a:r>
            <a:endParaRPr lang="en-US" dirty="0"/>
          </a:p>
        </p:txBody>
      </p:sp>
      <p:pic>
        <p:nvPicPr>
          <p:cNvPr id="7" name="Picture 6" descr="sdriver_result_rounded_di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975" y="1221219"/>
            <a:ext cx="1516952" cy="4946581"/>
          </a:xfrm>
          <a:prstGeom prst="rect">
            <a:avLst/>
          </a:prstGeom>
        </p:spPr>
      </p:pic>
      <p:pic>
        <p:nvPicPr>
          <p:cNvPr id="8" name="Picture 7" descr="sdriver_result_rounded_pa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176" y="1221220"/>
            <a:ext cx="1516952" cy="4946581"/>
          </a:xfrm>
          <a:prstGeom prst="rect">
            <a:avLst/>
          </a:prstGeom>
        </p:spPr>
      </p:pic>
      <p:pic>
        <p:nvPicPr>
          <p:cNvPr id="10" name="Picture 9" descr="sdriver_result_coll_rounded_d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818" y="1221218"/>
            <a:ext cx="1567147" cy="4946582"/>
          </a:xfrm>
          <a:prstGeom prst="rect">
            <a:avLst/>
          </a:prstGeom>
        </p:spPr>
      </p:pic>
      <p:pic>
        <p:nvPicPr>
          <p:cNvPr id="11" name="Picture 10" descr="sdriver_result_coll_rounded_pa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620" y="1221218"/>
            <a:ext cx="1567147" cy="4946582"/>
          </a:xfrm>
          <a:prstGeom prst="rect">
            <a:avLst/>
          </a:prstGeom>
        </p:spPr>
      </p:pic>
      <p:pic>
        <p:nvPicPr>
          <p:cNvPr id="6" name="Picture 5" descr="sdriver_result_hi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881043" y="2243433"/>
            <a:ext cx="2088943" cy="587872"/>
          </a:xfrm>
          <a:prstGeom prst="rect">
            <a:avLst/>
          </a:prstGeom>
        </p:spPr>
      </p:pic>
      <p:pic>
        <p:nvPicPr>
          <p:cNvPr id="9" name="Picture 8" descr="sdriver_result_coll_his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714894" y="2243433"/>
            <a:ext cx="2088943" cy="58787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0291594" y="2271999"/>
            <a:ext cx="441146" cy="2912214"/>
            <a:chOff x="6986344" y="2073629"/>
            <a:chExt cx="441146" cy="2912214"/>
          </a:xfrm>
        </p:grpSpPr>
        <p:pic>
          <p:nvPicPr>
            <p:cNvPr id="17" name="Picture 16" descr="colorbar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6549" y="2368293"/>
              <a:ext cx="312421" cy="233020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986344" y="464728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0.0</a:t>
              </a:r>
              <a:endPara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86344" y="207362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0.6</a:t>
              </a:r>
              <a:endPara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ight Arrow 19"/>
          <p:cNvSpPr/>
          <p:nvPr/>
        </p:nvSpPr>
        <p:spPr bwMode="auto">
          <a:xfrm>
            <a:off x="7731140" y="3964189"/>
            <a:ext cx="511015" cy="738440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3877596" y="3964190"/>
            <a:ext cx="511015" cy="738440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38753" y="2811795"/>
            <a:ext cx="21643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Field smoothing</a:t>
            </a:r>
          </a:p>
          <a:p>
            <a:r>
              <a:rPr lang="en-US" sz="2000" b="1" dirty="0" smtClean="0"/>
              <a:t>[</a:t>
            </a:r>
            <a:r>
              <a:rPr lang="en-US" sz="2000" b="1" dirty="0" err="1" smtClean="0"/>
              <a:t>Bommes</a:t>
            </a:r>
            <a:r>
              <a:rPr lang="en-US" sz="2000" b="1" dirty="0" smtClean="0"/>
              <a:t> 2009]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44589" y="5335940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Ours</a:t>
            </a:r>
            <a:endParaRPr lang="en-US" sz="2000" b="1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cross-field smoothing</a:t>
            </a:r>
            <a:endParaRPr lang="en-US" dirty="0"/>
          </a:p>
        </p:txBody>
      </p:sp>
      <p:pic>
        <p:nvPicPr>
          <p:cNvPr id="16" name="Picture 15" descr="screw_result_coll_di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915" y="3661457"/>
            <a:ext cx="1508755" cy="2322546"/>
          </a:xfrm>
          <a:prstGeom prst="rect">
            <a:avLst/>
          </a:prstGeom>
        </p:spPr>
      </p:pic>
      <p:pic>
        <p:nvPicPr>
          <p:cNvPr id="17" name="Picture 16" descr="screw_result_coll_h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481989" y="4648703"/>
            <a:ext cx="1697096" cy="477598"/>
          </a:xfrm>
          <a:prstGeom prst="rect">
            <a:avLst/>
          </a:prstGeom>
        </p:spPr>
      </p:pic>
      <p:pic>
        <p:nvPicPr>
          <p:cNvPr id="18" name="Picture 17" descr="screw_result_coll_rounded_pa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141" y="3730517"/>
            <a:ext cx="1508755" cy="2319011"/>
          </a:xfrm>
          <a:prstGeom prst="rect">
            <a:avLst/>
          </a:prstGeom>
        </p:spPr>
      </p:pic>
      <p:pic>
        <p:nvPicPr>
          <p:cNvPr id="19" name="Picture 18" descr="screw_result_dis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7915" y="1255089"/>
            <a:ext cx="1508755" cy="2326147"/>
          </a:xfrm>
          <a:prstGeom prst="rect">
            <a:avLst/>
          </a:prstGeom>
        </p:spPr>
      </p:pic>
      <p:pic>
        <p:nvPicPr>
          <p:cNvPr id="20" name="Picture 19" descr="screw_result_hi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497984" y="2370546"/>
            <a:ext cx="1589855" cy="402347"/>
          </a:xfrm>
          <a:prstGeom prst="rect">
            <a:avLst/>
          </a:prstGeom>
        </p:spPr>
      </p:pic>
      <p:pic>
        <p:nvPicPr>
          <p:cNvPr id="21" name="Picture 20" descr="screw_result_rounded_par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307" y="1328269"/>
            <a:ext cx="1505589" cy="231921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 rot="20570748">
            <a:off x="5445204" y="4997218"/>
            <a:ext cx="457200" cy="686681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87854" y="5943194"/>
            <a:ext cx="2316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To avoid collapse</a:t>
            </a:r>
            <a:endParaRPr lang="en-US" sz="2000" b="1" dirty="0"/>
          </a:p>
        </p:txBody>
      </p:sp>
      <p:cxnSp>
        <p:nvCxnSpPr>
          <p:cNvPr id="25" name="Straight Arrow Connector 24"/>
          <p:cNvCxnSpPr>
            <a:stCxn id="23" idx="0"/>
            <a:endCxn id="22" idx="2"/>
          </p:cNvCxnSpPr>
          <p:nvPr/>
        </p:nvCxnSpPr>
        <p:spPr bwMode="auto">
          <a:xfrm rot="5400000" flipH="1" flipV="1">
            <a:off x="4933190" y="5421010"/>
            <a:ext cx="535211" cy="509158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6" name="Picture 25" descr="merge_loop_0cones_par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4122" y="1776791"/>
            <a:ext cx="1924047" cy="1035004"/>
          </a:xfrm>
          <a:prstGeom prst="rect">
            <a:avLst/>
          </a:prstGeom>
        </p:spPr>
      </p:pic>
      <p:pic>
        <p:nvPicPr>
          <p:cNvPr id="27" name="Picture 26" descr="merge_loop_2cones_par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4122" y="4300936"/>
            <a:ext cx="1924047" cy="103500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9874679" y="2032853"/>
            <a:ext cx="441146" cy="2912214"/>
            <a:chOff x="6986344" y="2073629"/>
            <a:chExt cx="441146" cy="2912214"/>
          </a:xfrm>
        </p:grpSpPr>
        <p:pic>
          <p:nvPicPr>
            <p:cNvPr id="40" name="Picture 39" descr="colorbar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56549" y="2368293"/>
              <a:ext cx="312421" cy="233020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986344" y="464728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0.0</a:t>
              </a:r>
              <a:endPara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86344" y="207362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0.6</a:t>
              </a:r>
              <a:endPara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55192" y="1827564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23 cones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55192" y="4196574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31 cones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52" name="Right Arrow 51"/>
          <p:cNvSpPr/>
          <p:nvPr/>
        </p:nvSpPr>
        <p:spPr bwMode="auto">
          <a:xfrm>
            <a:off x="4618892" y="1848876"/>
            <a:ext cx="450349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4618892" y="4289271"/>
            <a:ext cx="450349" cy="615821"/>
          </a:xfrm>
          <a:prstGeom prst="rightArrow">
            <a:avLst/>
          </a:prstGeom>
          <a:solidFill>
            <a:srgbClr val="99CCFF">
              <a:alpha val="4902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parametrization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09575" y="1336676"/>
            <a:ext cx="5206460" cy="4968875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dirty="0" smtClean="0"/>
              <a:t>Map surface to plane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err="1" smtClean="0"/>
              <a:t>Quadrangulation</a:t>
            </a:r>
            <a:r>
              <a:rPr lang="en-US" dirty="0" smtClean="0"/>
              <a:t>, </a:t>
            </a:r>
            <a:r>
              <a:rPr lang="en-US" dirty="0" err="1" smtClean="0"/>
              <a:t>remeshing</a:t>
            </a:r>
            <a:endParaRPr lang="en-US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Geometry images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Smooth surface fitting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Texture/bump/displacement mapping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8242634" y="3422472"/>
            <a:ext cx="496034" cy="67252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pic>
        <p:nvPicPr>
          <p:cNvPr id="10" name="Picture 9" descr="julius_flat_doma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91068" y="2300403"/>
            <a:ext cx="2509326" cy="2603973"/>
          </a:xfrm>
          <a:prstGeom prst="rect">
            <a:avLst/>
          </a:prstGeom>
        </p:spPr>
      </p:pic>
      <p:pic>
        <p:nvPicPr>
          <p:cNvPr id="11" name="Picture 10" descr="julius_flat_sur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6032" y="2007763"/>
            <a:ext cx="2127445" cy="3152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cross-field smoothing</a:t>
            </a:r>
            <a:endParaRPr lang="en-US" dirty="0"/>
          </a:p>
        </p:txBody>
      </p:sp>
      <p:pic>
        <p:nvPicPr>
          <p:cNvPr id="4" name="Content Placeholder 3" descr="fandisk_miq_dis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7325" y="1370213"/>
            <a:ext cx="1750774" cy="2196362"/>
          </a:xfrm>
        </p:spPr>
      </p:pic>
      <p:pic>
        <p:nvPicPr>
          <p:cNvPr id="5" name="Picture 4" descr="fandisk_miq_h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62883" y="2418052"/>
            <a:ext cx="1792577" cy="504468"/>
          </a:xfrm>
          <a:prstGeom prst="rect">
            <a:avLst/>
          </a:prstGeom>
        </p:spPr>
      </p:pic>
      <p:pic>
        <p:nvPicPr>
          <p:cNvPr id="6" name="Picture 5" descr="fandisk_miq_quad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050" y="1370214"/>
            <a:ext cx="1756363" cy="2196363"/>
          </a:xfrm>
          <a:prstGeom prst="rect">
            <a:avLst/>
          </a:prstGeom>
        </p:spPr>
      </p:pic>
      <p:pic>
        <p:nvPicPr>
          <p:cNvPr id="7" name="Picture 6" descr="fandisk_ours_dis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123" y="3748319"/>
            <a:ext cx="1754283" cy="2196362"/>
          </a:xfrm>
          <a:prstGeom prst="rect">
            <a:avLst/>
          </a:prstGeom>
        </p:spPr>
      </p:pic>
      <p:pic>
        <p:nvPicPr>
          <p:cNvPr id="8" name="Picture 7" descr="fandisk_ours_hi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362883" y="4796159"/>
            <a:ext cx="1792577" cy="504468"/>
          </a:xfrm>
          <a:prstGeom prst="rect">
            <a:avLst/>
          </a:prstGeom>
        </p:spPr>
      </p:pic>
      <p:pic>
        <p:nvPicPr>
          <p:cNvPr id="9" name="Picture 8" descr="fandisk_ours_quad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050" y="3770840"/>
            <a:ext cx="1756363" cy="219636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382216" y="2073627"/>
            <a:ext cx="441146" cy="2912214"/>
            <a:chOff x="6986344" y="2073629"/>
            <a:chExt cx="441146" cy="2912214"/>
          </a:xfrm>
        </p:grpSpPr>
        <p:pic>
          <p:nvPicPr>
            <p:cNvPr id="10" name="Picture 9" descr="colorbar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6549" y="2368293"/>
              <a:ext cx="312421" cy="233020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86344" y="464728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0.0</a:t>
              </a:r>
              <a:endPara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86344" y="207362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0.8</a:t>
              </a:r>
              <a:endPara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13232" y="2981414"/>
            <a:ext cx="1282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30 cones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3232" y="5350424"/>
            <a:ext cx="1282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42 cones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9940" y="2346931"/>
            <a:ext cx="255711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Field smoothing</a:t>
            </a:r>
          </a:p>
          <a:p>
            <a:r>
              <a:rPr lang="en-US" sz="2400" b="1" dirty="0" smtClean="0"/>
              <a:t>[</a:t>
            </a:r>
            <a:r>
              <a:rPr lang="en-US" sz="2400" b="1" dirty="0" err="1" smtClean="0"/>
              <a:t>Bommes</a:t>
            </a:r>
            <a:r>
              <a:rPr lang="en-US" sz="2400" b="1" dirty="0" smtClean="0"/>
              <a:t> 2009]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38796" y="4570807"/>
            <a:ext cx="902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Ours</a:t>
            </a:r>
            <a:endParaRPr lang="en-US" sz="2400" b="1" dirty="0"/>
          </a:p>
        </p:txBody>
      </p:sp>
      <p:sp>
        <p:nvSpPr>
          <p:cNvPr id="18" name="Right Arrow 17"/>
          <p:cNvSpPr/>
          <p:nvPr/>
        </p:nvSpPr>
        <p:spPr bwMode="auto">
          <a:xfrm>
            <a:off x="6157326" y="2346931"/>
            <a:ext cx="645460" cy="615821"/>
          </a:xfrm>
          <a:prstGeom prst="rightArrow">
            <a:avLst/>
          </a:prstGeom>
          <a:solidFill>
            <a:srgbClr val="99CCFF">
              <a:alpha val="67059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6157326" y="4787326"/>
            <a:ext cx="645460" cy="615821"/>
          </a:xfrm>
          <a:prstGeom prst="rightArrow">
            <a:avLst/>
          </a:prstGeom>
          <a:solidFill>
            <a:srgbClr val="99CCFF">
              <a:alpha val="67059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649" y="1336676"/>
            <a:ext cx="7268546" cy="49688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Unification via 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∗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ω 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ϕ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∗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/>
              <a:t>  of</a:t>
            </a:r>
            <a:br>
              <a:rPr lang="en-US" dirty="0" smtClean="0"/>
            </a:br>
            <a:r>
              <a:rPr lang="en-US" dirty="0" smtClean="0"/>
              <a:t>1) cross-field smoothing and</a:t>
            </a:r>
            <a:br>
              <a:rPr lang="en-US" dirty="0" smtClean="0"/>
            </a:br>
            <a:r>
              <a:rPr lang="en-US" dirty="0" smtClean="0"/>
              <a:t>2) conformal approach</a:t>
            </a:r>
          </a:p>
          <a:p>
            <a:endParaRPr lang="en-US" dirty="0" smtClean="0"/>
          </a:p>
          <a:p>
            <a:r>
              <a:rPr lang="en-US" dirty="0" smtClean="0"/>
              <a:t>Support both</a:t>
            </a:r>
            <a:br>
              <a:rPr lang="en-US" dirty="0" smtClean="0"/>
            </a:br>
            <a:r>
              <a:rPr lang="en-US" dirty="0" smtClean="0"/>
              <a:t>1) feature alignment and</a:t>
            </a:r>
            <a:br>
              <a:rPr lang="en-US" dirty="0" smtClean="0"/>
            </a:br>
            <a:r>
              <a:rPr lang="en-US" dirty="0" smtClean="0"/>
              <a:t>2) distortion control</a:t>
            </a:r>
          </a:p>
          <a:p>
            <a:endParaRPr lang="en-US" dirty="0" smtClean="0"/>
          </a:p>
          <a:p>
            <a:r>
              <a:rPr lang="en-US" dirty="0" smtClean="0"/>
              <a:t>Trade-off between</a:t>
            </a:r>
            <a:br>
              <a:rPr lang="en-US" dirty="0" smtClean="0"/>
            </a:br>
            <a:r>
              <a:rPr lang="en-US" dirty="0" smtClean="0"/>
              <a:t>1) distortion and</a:t>
            </a:r>
            <a:br>
              <a:rPr lang="en-US" dirty="0" smtClean="0"/>
            </a:br>
            <a:r>
              <a:rPr lang="en-US" dirty="0" smtClean="0"/>
              <a:t>2) # cones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7160503" y="1165158"/>
            <a:ext cx="2734590" cy="1627612"/>
            <a:chOff x="5948251" y="1152556"/>
            <a:chExt cx="2106012" cy="125348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48251" y="1152556"/>
              <a:ext cx="2106012" cy="1253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5" name="Group 54"/>
            <p:cNvGrpSpPr/>
            <p:nvPr/>
          </p:nvGrpSpPr>
          <p:grpSpPr>
            <a:xfrm rot="1888148">
              <a:off x="7148642" y="2214632"/>
              <a:ext cx="97066" cy="105715"/>
              <a:chOff x="4574381" y="3659532"/>
              <a:chExt cx="397341" cy="432745"/>
            </a:xfrm>
          </p:grpSpPr>
          <p:cxnSp>
            <p:nvCxnSpPr>
              <p:cNvPr id="56" name="Straight Arrow Connector 55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57" name="Straight Arrow Connector 56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  <p:grpSp>
          <p:nvGrpSpPr>
            <p:cNvPr id="58" name="Group 57"/>
            <p:cNvGrpSpPr/>
            <p:nvPr/>
          </p:nvGrpSpPr>
          <p:grpSpPr>
            <a:xfrm rot="1863249">
              <a:off x="7213111" y="2042474"/>
              <a:ext cx="156476" cy="165582"/>
              <a:chOff x="4574381" y="3659532"/>
              <a:chExt cx="397341" cy="432745"/>
            </a:xfrm>
          </p:grpSpPr>
          <p:cxnSp>
            <p:nvCxnSpPr>
              <p:cNvPr id="59" name="Straight Arrow Connector 58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0" name="Straight Arrow Connector 59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1" name="Group 60"/>
            <p:cNvGrpSpPr/>
            <p:nvPr/>
          </p:nvGrpSpPr>
          <p:grpSpPr>
            <a:xfrm rot="1798626">
              <a:off x="7324603" y="1774485"/>
              <a:ext cx="245722" cy="267617"/>
              <a:chOff x="4574381" y="3659532"/>
              <a:chExt cx="397341" cy="432745"/>
            </a:xfrm>
          </p:grpSpPr>
          <p:cxnSp>
            <p:nvCxnSpPr>
              <p:cNvPr id="62" name="Straight Arrow Connector 61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3" name="Straight Arrow Connector 62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4" name="Group 63"/>
            <p:cNvGrpSpPr/>
            <p:nvPr/>
          </p:nvGrpSpPr>
          <p:grpSpPr>
            <a:xfrm rot="1912590">
              <a:off x="7490706" y="1393580"/>
              <a:ext cx="381790" cy="415809"/>
              <a:chOff x="4574381" y="3659532"/>
              <a:chExt cx="397341" cy="432745"/>
            </a:xfrm>
          </p:grpSpPr>
          <p:cxnSp>
            <p:nvCxnSpPr>
              <p:cNvPr id="65" name="Straight Arrow Connector 64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6" name="Straight Arrow Connector 65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7" name="Group 66"/>
            <p:cNvGrpSpPr/>
            <p:nvPr/>
          </p:nvGrpSpPr>
          <p:grpSpPr>
            <a:xfrm rot="676918">
              <a:off x="7024879" y="2165573"/>
              <a:ext cx="97066" cy="105715"/>
              <a:chOff x="4574381" y="3659532"/>
              <a:chExt cx="397341" cy="432745"/>
            </a:xfrm>
          </p:grpSpPr>
          <p:cxnSp>
            <p:nvCxnSpPr>
              <p:cNvPr id="68" name="Straight Arrow Connector 67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69" name="Straight Arrow Connector 68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  <p:grpSp>
          <p:nvGrpSpPr>
            <p:cNvPr id="70" name="Group 69"/>
            <p:cNvGrpSpPr/>
            <p:nvPr/>
          </p:nvGrpSpPr>
          <p:grpSpPr>
            <a:xfrm rot="672111">
              <a:off x="7032810" y="1957315"/>
              <a:ext cx="156476" cy="165582"/>
              <a:chOff x="4574381" y="3659532"/>
              <a:chExt cx="397341" cy="432745"/>
            </a:xfrm>
          </p:grpSpPr>
          <p:cxnSp>
            <p:nvCxnSpPr>
              <p:cNvPr id="71" name="Straight Arrow Connector 70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2" name="Straight Arrow Connector 71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73" name="Group 72"/>
            <p:cNvGrpSpPr/>
            <p:nvPr/>
          </p:nvGrpSpPr>
          <p:grpSpPr>
            <a:xfrm rot="642873">
              <a:off x="7032810" y="1653535"/>
              <a:ext cx="245722" cy="267617"/>
              <a:chOff x="4574381" y="3659532"/>
              <a:chExt cx="397341" cy="432745"/>
            </a:xfrm>
          </p:grpSpPr>
          <p:cxnSp>
            <p:nvCxnSpPr>
              <p:cNvPr id="74" name="Straight Arrow Connector 73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5" name="Straight Arrow Connector 74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76" name="Group 75"/>
            <p:cNvGrpSpPr/>
            <p:nvPr/>
          </p:nvGrpSpPr>
          <p:grpSpPr>
            <a:xfrm rot="595108">
              <a:off x="7045530" y="1217528"/>
              <a:ext cx="381790" cy="415809"/>
              <a:chOff x="4574381" y="3659532"/>
              <a:chExt cx="397341" cy="432745"/>
            </a:xfrm>
          </p:grpSpPr>
          <p:cxnSp>
            <p:nvCxnSpPr>
              <p:cNvPr id="77" name="Straight Arrow Connector 76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8" name="Straight Arrow Connector 77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79" name="Group 78"/>
            <p:cNvGrpSpPr/>
            <p:nvPr/>
          </p:nvGrpSpPr>
          <p:grpSpPr>
            <a:xfrm rot="20520926">
              <a:off x="6888506" y="2166597"/>
              <a:ext cx="97066" cy="105715"/>
              <a:chOff x="4574381" y="3659532"/>
              <a:chExt cx="397341" cy="432745"/>
            </a:xfrm>
          </p:grpSpPr>
          <p:cxnSp>
            <p:nvCxnSpPr>
              <p:cNvPr id="80" name="Straight Arrow Connector 79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81" name="Straight Arrow Connector 80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  <p:grpSp>
          <p:nvGrpSpPr>
            <p:cNvPr id="82" name="Group 81"/>
            <p:cNvGrpSpPr/>
            <p:nvPr/>
          </p:nvGrpSpPr>
          <p:grpSpPr>
            <a:xfrm rot="20481305">
              <a:off x="6815476" y="1962306"/>
              <a:ext cx="156476" cy="165582"/>
              <a:chOff x="4574381" y="3659532"/>
              <a:chExt cx="397341" cy="432745"/>
            </a:xfrm>
          </p:grpSpPr>
          <p:cxnSp>
            <p:nvCxnSpPr>
              <p:cNvPr id="83" name="Straight Arrow Connector 82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4" name="Straight Arrow Connector 83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5" name="Group 84"/>
            <p:cNvGrpSpPr/>
            <p:nvPr/>
          </p:nvGrpSpPr>
          <p:grpSpPr>
            <a:xfrm rot="20587410">
              <a:off x="6707206" y="1659793"/>
              <a:ext cx="245722" cy="267617"/>
              <a:chOff x="4574381" y="3659532"/>
              <a:chExt cx="397341" cy="432745"/>
            </a:xfrm>
          </p:grpSpPr>
          <p:cxnSp>
            <p:nvCxnSpPr>
              <p:cNvPr id="86" name="Straight Arrow Connector 85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7" name="Straight Arrow Connector 86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8" name="Group 87"/>
            <p:cNvGrpSpPr/>
            <p:nvPr/>
          </p:nvGrpSpPr>
          <p:grpSpPr>
            <a:xfrm rot="20739632">
              <a:off x="6551115" y="1226944"/>
              <a:ext cx="381790" cy="415809"/>
              <a:chOff x="4574381" y="3659532"/>
              <a:chExt cx="397341" cy="432745"/>
            </a:xfrm>
          </p:grpSpPr>
          <p:cxnSp>
            <p:nvCxnSpPr>
              <p:cNvPr id="89" name="Straight Arrow Connector 88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0" name="Straight Arrow Connector 89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91" name="Group 90"/>
            <p:cNvGrpSpPr/>
            <p:nvPr/>
          </p:nvGrpSpPr>
          <p:grpSpPr>
            <a:xfrm rot="19385148">
              <a:off x="6758363" y="2214401"/>
              <a:ext cx="97066" cy="105715"/>
              <a:chOff x="4574381" y="3659532"/>
              <a:chExt cx="397341" cy="432745"/>
            </a:xfrm>
          </p:grpSpPr>
          <p:cxnSp>
            <p:nvCxnSpPr>
              <p:cNvPr id="92" name="Straight Arrow Connector 91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93" name="Straight Arrow Connector 92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  <p:grpSp>
          <p:nvGrpSpPr>
            <p:cNvPr id="94" name="Group 93"/>
            <p:cNvGrpSpPr/>
            <p:nvPr/>
          </p:nvGrpSpPr>
          <p:grpSpPr>
            <a:xfrm rot="19273058">
              <a:off x="6618008" y="2038840"/>
              <a:ext cx="152036" cy="170418"/>
              <a:chOff x="4574381" y="3659532"/>
              <a:chExt cx="397341" cy="432745"/>
            </a:xfrm>
          </p:grpSpPr>
          <p:cxnSp>
            <p:nvCxnSpPr>
              <p:cNvPr id="95" name="Straight Arrow Connector 94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6" name="Straight Arrow Connector 95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97" name="Group 96"/>
            <p:cNvGrpSpPr/>
            <p:nvPr/>
          </p:nvGrpSpPr>
          <p:grpSpPr>
            <a:xfrm rot="19352864">
              <a:off x="6430877" y="1787717"/>
              <a:ext cx="245722" cy="267617"/>
              <a:chOff x="4574381" y="3659532"/>
              <a:chExt cx="397341" cy="432745"/>
            </a:xfrm>
          </p:grpSpPr>
          <p:cxnSp>
            <p:nvCxnSpPr>
              <p:cNvPr id="98" name="Straight Arrow Connector 97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9" name="Straight Arrow Connector 98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0" name="Group 99"/>
            <p:cNvGrpSpPr/>
            <p:nvPr/>
          </p:nvGrpSpPr>
          <p:grpSpPr>
            <a:xfrm rot="19340392">
              <a:off x="6139064" y="1409031"/>
              <a:ext cx="381790" cy="415809"/>
              <a:chOff x="4574381" y="3659532"/>
              <a:chExt cx="397341" cy="432745"/>
            </a:xfrm>
          </p:grpSpPr>
          <p:cxnSp>
            <p:nvCxnSpPr>
              <p:cNvPr id="101" name="Straight Arrow Connector 100"/>
              <p:cNvCxnSpPr/>
              <p:nvPr/>
            </p:nvCxnSpPr>
            <p:spPr bwMode="auto">
              <a:xfrm rot="5400000" flipH="1" flipV="1">
                <a:off x="4501283" y="3875508"/>
                <a:ext cx="432745" cy="7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2" name="Straight Arrow Connector 101"/>
              <p:cNvCxnSpPr/>
              <p:nvPr/>
            </p:nvCxnSpPr>
            <p:spPr bwMode="auto">
              <a:xfrm>
                <a:off x="4574381" y="3933826"/>
                <a:ext cx="39734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C8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pic>
        <p:nvPicPr>
          <p:cNvPr id="107" name="Picture 106" descr="hemisphere256x128_result_pa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672" y="4389468"/>
            <a:ext cx="1880644" cy="1869428"/>
          </a:xfrm>
          <a:prstGeom prst="rect">
            <a:avLst/>
          </a:prstGeom>
        </p:spPr>
      </p:pic>
      <p:pic>
        <p:nvPicPr>
          <p:cNvPr id="108" name="Picture 107" descr="merge_loop_2cones_pa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088" y="2962385"/>
            <a:ext cx="2362278" cy="1270742"/>
          </a:xfrm>
          <a:prstGeom prst="rect">
            <a:avLst/>
          </a:prstGeom>
        </p:spPr>
      </p:pic>
      <p:pic>
        <p:nvPicPr>
          <p:cNvPr id="109" name="Picture 108" descr="merge_loop_0cones_pa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520" y="2962385"/>
            <a:ext cx="2362278" cy="1270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singularity placement</a:t>
            </a:r>
            <a:endParaRPr lang="en-US" dirty="0"/>
          </a:p>
        </p:txBody>
      </p:sp>
      <p:pic>
        <p:nvPicPr>
          <p:cNvPr id="7" name="Picture 6" descr="trap16_2cones_par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661" y="1760184"/>
            <a:ext cx="3912062" cy="3912062"/>
          </a:xfrm>
          <a:prstGeom prst="rect">
            <a:avLst/>
          </a:prstGeom>
        </p:spPr>
      </p:pic>
      <p:pic>
        <p:nvPicPr>
          <p:cNvPr id="8" name="Picture 7" descr="trap16_nocones_pa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999" y="1760184"/>
            <a:ext cx="3912062" cy="39120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046969" y="2743395"/>
            <a:ext cx="3202365" cy="1162591"/>
            <a:chOff x="7280341" y="2324786"/>
            <a:chExt cx="3202365" cy="1162591"/>
          </a:xfrm>
        </p:grpSpPr>
        <p:sp>
          <p:nvSpPr>
            <p:cNvPr id="11" name="TextBox 10"/>
            <p:cNvSpPr txBox="1"/>
            <p:nvPr/>
          </p:nvSpPr>
          <p:spPr>
            <a:xfrm>
              <a:off x="8520309" y="2656380"/>
              <a:ext cx="19623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singularities</a:t>
              </a:r>
              <a:br>
                <a:rPr lang="en-US" sz="2400" dirty="0" smtClean="0"/>
              </a:br>
              <a:r>
                <a:rPr lang="en-US" sz="2400" dirty="0" smtClean="0"/>
                <a:t>(valence ≠ 4)</a:t>
              </a:r>
              <a:endParaRPr lang="en-US" sz="24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 flipV="1">
              <a:off x="7280341" y="3229470"/>
              <a:ext cx="1239969" cy="25790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0800000">
              <a:off x="7323568" y="2324786"/>
              <a:ext cx="1196743" cy="5647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misphere_inp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510" y="1311359"/>
            <a:ext cx="2340013" cy="2287649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232523" y="1336675"/>
            <a:ext cx="4825000" cy="2287650"/>
            <a:chOff x="232523" y="1336675"/>
            <a:chExt cx="4825000" cy="2287650"/>
          </a:xfrm>
        </p:grpSpPr>
        <p:pic>
          <p:nvPicPr>
            <p:cNvPr id="56" name="Picture 55" descr="hemisphere_cone_manifold1.jpg"/>
            <p:cNvPicPr>
              <a:picLocks noChangeAspect="1"/>
            </p:cNvPicPr>
            <p:nvPr/>
          </p:nvPicPr>
          <p:blipFill>
            <a:blip r:embed="rId3">
              <a:lum bright="20000" contrast="10000"/>
            </a:blip>
            <a:stretch>
              <a:fillRect/>
            </a:stretch>
          </p:blipFill>
          <p:spPr>
            <a:xfrm>
              <a:off x="232523" y="1336676"/>
              <a:ext cx="2504307" cy="2287649"/>
            </a:xfrm>
            <a:prstGeom prst="rect">
              <a:avLst/>
            </a:prstGeom>
          </p:spPr>
        </p:pic>
        <p:pic>
          <p:nvPicPr>
            <p:cNvPr id="62" name="Picture 61" descr="hemisphere_cone_manifold3.jpg"/>
            <p:cNvPicPr>
              <a:picLocks noChangeAspect="1"/>
            </p:cNvPicPr>
            <p:nvPr/>
          </p:nvPicPr>
          <p:blipFill>
            <a:blip r:embed="rId4">
              <a:lum bright="20000" contrast="10000"/>
            </a:blip>
            <a:stretch>
              <a:fillRect/>
            </a:stretch>
          </p:blipFill>
          <p:spPr>
            <a:xfrm>
              <a:off x="2857601" y="1336675"/>
              <a:ext cx="2199922" cy="2287649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Seamless global parametrization</a:t>
            </a:r>
            <a:endParaRPr lang="en-US" dirty="0"/>
          </a:p>
        </p:txBody>
      </p:sp>
      <p:sp>
        <p:nvSpPr>
          <p:cNvPr id="68" name="Content Placeholder 67"/>
          <p:cNvSpPr>
            <a:spLocks noGrp="1"/>
          </p:cNvSpPr>
          <p:nvPr>
            <p:ph idx="1"/>
          </p:nvPr>
        </p:nvSpPr>
        <p:spPr>
          <a:xfrm>
            <a:off x="8453633" y="1336676"/>
            <a:ext cx="3318236" cy="4968875"/>
          </a:xfrm>
        </p:spPr>
        <p:txBody>
          <a:bodyPr/>
          <a:lstStyle/>
          <a:p>
            <a:r>
              <a:rPr lang="en-US" sz="2400" b="1" dirty="0" smtClean="0"/>
              <a:t>Requirements</a:t>
            </a:r>
          </a:p>
          <a:p>
            <a:r>
              <a:rPr lang="en-US" sz="2400" dirty="0" smtClean="0"/>
              <a:t>Feature alignment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/>
              <a:t>Map feature curves to axis-aligned curves</a:t>
            </a:r>
          </a:p>
          <a:p>
            <a:r>
              <a:rPr lang="en-US" sz="2400" dirty="0" smtClean="0"/>
              <a:t>Seamlessness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 smtClean="0"/>
              <a:t>All curvatures multiples of </a:t>
            </a:r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/2</a:t>
            </a:r>
            <a:endParaRPr lang="en-US" sz="2400" dirty="0"/>
          </a:p>
        </p:txBody>
      </p:sp>
      <p:pic>
        <p:nvPicPr>
          <p:cNvPr id="6" name="Picture 5" descr="hemisphere_4cones_domai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624" y="3955731"/>
            <a:ext cx="4935451" cy="1750003"/>
          </a:xfrm>
          <a:prstGeom prst="rect">
            <a:avLst/>
          </a:prstGeom>
        </p:spPr>
      </p:pic>
      <p:pic>
        <p:nvPicPr>
          <p:cNvPr id="7" name="Picture 6" descr="hemisphere_4cones_para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3867" y="1311359"/>
            <a:ext cx="2340013" cy="228764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275795" y="1541504"/>
            <a:ext cx="1560875" cy="1146160"/>
            <a:chOff x="6275795" y="1625483"/>
            <a:chExt cx="1560875" cy="1146160"/>
          </a:xfrm>
        </p:grpSpPr>
        <p:sp>
          <p:nvSpPr>
            <p:cNvPr id="9" name="Oval 8"/>
            <p:cNvSpPr/>
            <p:nvPr/>
          </p:nvSpPr>
          <p:spPr>
            <a:xfrm>
              <a:off x="7137124" y="2664547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034099" y="1740236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729573" y="1634597"/>
              <a:ext cx="107097" cy="107096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275795" y="1625483"/>
              <a:ext cx="107097" cy="107096"/>
            </a:xfrm>
            <a:prstGeom prst="ellipse">
              <a:avLst/>
            </a:prstGeom>
            <a:solidFill>
              <a:srgbClr val="6699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own Arrow 19"/>
          <p:cNvSpPr/>
          <p:nvPr/>
        </p:nvSpPr>
        <p:spPr>
          <a:xfrm>
            <a:off x="3643845" y="3716535"/>
            <a:ext cx="747174" cy="26459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flipV="1">
            <a:off x="6791435" y="3716533"/>
            <a:ext cx="747174" cy="26459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484677" y="3635254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Parametrize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608764" y="3635254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Quadrangulate</a:t>
            </a:r>
            <a:endParaRPr lang="en-US" sz="24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7215152" y="1637275"/>
            <a:ext cx="3871886" cy="1352463"/>
            <a:chOff x="7215152" y="1721254"/>
            <a:chExt cx="3871886" cy="1352463"/>
          </a:xfrm>
        </p:grpSpPr>
        <p:cxnSp>
          <p:nvCxnSpPr>
            <p:cNvPr id="25" name="Straight Arrow Connector 24"/>
            <p:cNvCxnSpPr/>
            <p:nvPr/>
          </p:nvCxnSpPr>
          <p:spPr>
            <a:xfrm rot="10800000">
              <a:off x="7866984" y="1721254"/>
              <a:ext cx="782199" cy="5214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520309" y="2242720"/>
              <a:ext cx="25667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cone singularities</a:t>
              </a:r>
              <a:br>
                <a:rPr lang="en-US" sz="2400" dirty="0" smtClean="0"/>
              </a:br>
              <a:r>
                <a:rPr lang="en-US" sz="2400" dirty="0" smtClean="0"/>
                <a:t>(quad valence 3)</a:t>
              </a:r>
              <a:endParaRPr lang="en-US" sz="24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0800000">
              <a:off x="7280336" y="2699004"/>
              <a:ext cx="1239972" cy="1474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7215152" y="1851620"/>
              <a:ext cx="1238481" cy="6518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566820" y="4209691"/>
            <a:ext cx="2083119" cy="950829"/>
            <a:chOff x="4487876" y="4363177"/>
            <a:chExt cx="2083119" cy="950829"/>
          </a:xfrm>
        </p:grpSpPr>
        <p:sp>
          <p:nvSpPr>
            <p:cNvPr id="28" name="Arc 27"/>
            <p:cNvSpPr/>
            <p:nvPr/>
          </p:nvSpPr>
          <p:spPr>
            <a:xfrm>
              <a:off x="4542640" y="4719682"/>
              <a:ext cx="594324" cy="594324"/>
            </a:xfrm>
            <a:prstGeom prst="arc">
              <a:avLst>
                <a:gd name="adj1" fmla="val 12677680"/>
                <a:gd name="adj2" fmla="val 17329529"/>
              </a:avLst>
            </a:prstGeom>
            <a:ln w="28575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87876" y="4381128"/>
              <a:ext cx="4571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b="1" dirty="0"/>
            </a:p>
          </p:txBody>
        </p:sp>
        <p:sp>
          <p:nvSpPr>
            <p:cNvPr id="30" name="Arc 29"/>
            <p:cNvSpPr/>
            <p:nvPr/>
          </p:nvSpPr>
          <p:spPr>
            <a:xfrm>
              <a:off x="5976671" y="4719682"/>
              <a:ext cx="594324" cy="594324"/>
            </a:xfrm>
            <a:prstGeom prst="arc">
              <a:avLst>
                <a:gd name="adj1" fmla="val 12968629"/>
                <a:gd name="adj2" fmla="val 17880785"/>
              </a:avLst>
            </a:prstGeom>
            <a:ln w="28575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80894" y="4363177"/>
              <a:ext cx="4571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b="1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3949" y="1767641"/>
            <a:ext cx="6162615" cy="3925806"/>
            <a:chOff x="47385" y="1767641"/>
            <a:chExt cx="6162615" cy="3925806"/>
          </a:xfrm>
        </p:grpSpPr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1140718" y="3704150"/>
              <a:ext cx="1799294" cy="3748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13" idx="3"/>
            </p:cNvCxnSpPr>
            <p:nvPr/>
          </p:nvCxnSpPr>
          <p:spPr>
            <a:xfrm flipV="1">
              <a:off x="2913060" y="4872015"/>
              <a:ext cx="1879620" cy="2646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-73348" y="3239104"/>
              <a:ext cx="3023585" cy="80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47385" y="4862450"/>
              <a:ext cx="29402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Integrated curvature</a:t>
              </a:r>
              <a:br>
                <a:rPr lang="en-US" sz="2400" dirty="0" smtClean="0"/>
              </a:br>
              <a:r>
                <a:rPr lang="en-US" sz="2400" dirty="0" smtClean="0"/>
                <a:t>(angle deficit) </a:t>
              </a:r>
              <a:r>
                <a:rPr lang="el-GR" sz="2400" b="1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sz="2400" dirty="0"/>
            </a:p>
          </p:txBody>
        </p:sp>
        <p:cxnSp>
          <p:nvCxnSpPr>
            <p:cNvPr id="53" name="Straight Arrow Connector 52"/>
            <p:cNvCxnSpPr>
              <a:endCxn id="16" idx="3"/>
            </p:cNvCxnSpPr>
            <p:nvPr/>
          </p:nvCxnSpPr>
          <p:spPr>
            <a:xfrm flipV="1">
              <a:off x="2913060" y="4849227"/>
              <a:ext cx="3296940" cy="4598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309521" y="3932945"/>
            <a:ext cx="4650725" cy="954754"/>
            <a:chOff x="3222957" y="4110247"/>
            <a:chExt cx="4650725" cy="954754"/>
          </a:xfrm>
        </p:grpSpPr>
        <p:sp>
          <p:nvSpPr>
            <p:cNvPr id="14" name="Oval 13"/>
            <p:cNvSpPr/>
            <p:nvPr/>
          </p:nvSpPr>
          <p:spPr>
            <a:xfrm>
              <a:off x="3920224" y="4256080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222957" y="4957905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483377" y="4110247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194316" y="4935117"/>
              <a:ext cx="107097" cy="107096"/>
            </a:xfrm>
            <a:prstGeom prst="ellipse">
              <a:avLst/>
            </a:prstGeom>
            <a:solidFill>
              <a:srgbClr val="6699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055647" y="4256081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766585" y="4957905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776996" y="4957905"/>
              <a:ext cx="107097" cy="107096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299896" y="1637207"/>
            <a:ext cx="2805754" cy="2613294"/>
            <a:chOff x="4299896" y="1637207"/>
            <a:chExt cx="2805754" cy="2613294"/>
          </a:xfrm>
        </p:grpSpPr>
        <p:sp>
          <p:nvSpPr>
            <p:cNvPr id="52" name="Freeform 51"/>
            <p:cNvSpPr/>
            <p:nvPr/>
          </p:nvSpPr>
          <p:spPr bwMode="auto">
            <a:xfrm>
              <a:off x="5467350" y="2197100"/>
              <a:ext cx="1638300" cy="1143000"/>
            </a:xfrm>
            <a:custGeom>
              <a:avLst/>
              <a:gdLst>
                <a:gd name="connsiteX0" fmla="*/ 0 w 1638300"/>
                <a:gd name="connsiteY0" fmla="*/ 1143000 h 1143000"/>
                <a:gd name="connsiteX1" fmla="*/ 349250 w 1638300"/>
                <a:gd name="connsiteY1" fmla="*/ 234950 h 1143000"/>
                <a:gd name="connsiteX2" fmla="*/ 1638300 w 1638300"/>
                <a:gd name="connsiteY2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8300" h="1143000">
                  <a:moveTo>
                    <a:pt x="0" y="1143000"/>
                  </a:moveTo>
                  <a:cubicBezTo>
                    <a:pt x="38100" y="784225"/>
                    <a:pt x="76200" y="425450"/>
                    <a:pt x="349250" y="234950"/>
                  </a:cubicBezTo>
                  <a:cubicBezTo>
                    <a:pt x="622300" y="44450"/>
                    <a:pt x="1130300" y="22225"/>
                    <a:pt x="1638300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5136964" y="1637207"/>
              <a:ext cx="1638300" cy="1705584"/>
            </a:xfrm>
            <a:custGeom>
              <a:avLst/>
              <a:gdLst>
                <a:gd name="connsiteX0" fmla="*/ 0 w 1638300"/>
                <a:gd name="connsiteY0" fmla="*/ 1143000 h 1143000"/>
                <a:gd name="connsiteX1" fmla="*/ 349250 w 1638300"/>
                <a:gd name="connsiteY1" fmla="*/ 234950 h 1143000"/>
                <a:gd name="connsiteX2" fmla="*/ 1638300 w 1638300"/>
                <a:gd name="connsiteY2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8300" h="1143000">
                  <a:moveTo>
                    <a:pt x="0" y="1143000"/>
                  </a:moveTo>
                  <a:cubicBezTo>
                    <a:pt x="38100" y="784225"/>
                    <a:pt x="76200" y="425450"/>
                    <a:pt x="349250" y="234950"/>
                  </a:cubicBezTo>
                  <a:cubicBezTo>
                    <a:pt x="622300" y="44450"/>
                    <a:pt x="1130300" y="22225"/>
                    <a:pt x="1638300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5781494" y="2869594"/>
              <a:ext cx="1324156" cy="470505"/>
            </a:xfrm>
            <a:custGeom>
              <a:avLst/>
              <a:gdLst>
                <a:gd name="connsiteX0" fmla="*/ 0 w 1638300"/>
                <a:gd name="connsiteY0" fmla="*/ 1143000 h 1143000"/>
                <a:gd name="connsiteX1" fmla="*/ 349250 w 1638300"/>
                <a:gd name="connsiteY1" fmla="*/ 234950 h 1143000"/>
                <a:gd name="connsiteX2" fmla="*/ 1638300 w 1638300"/>
                <a:gd name="connsiteY2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8300" h="1143000">
                  <a:moveTo>
                    <a:pt x="0" y="1143000"/>
                  </a:moveTo>
                  <a:cubicBezTo>
                    <a:pt x="38100" y="784225"/>
                    <a:pt x="76200" y="425450"/>
                    <a:pt x="349250" y="234950"/>
                  </a:cubicBezTo>
                  <a:cubicBezTo>
                    <a:pt x="622300" y="44450"/>
                    <a:pt x="1130300" y="22225"/>
                    <a:pt x="1638300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16200000" flipH="1">
              <a:off x="5860890" y="3917075"/>
              <a:ext cx="445253" cy="221599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cxnSp>
        <p:cxnSp>
          <p:nvCxnSpPr>
            <p:cNvPr id="60" name="Straight Arrow Connector 59"/>
            <p:cNvCxnSpPr>
              <a:endCxn id="29" idx="0"/>
            </p:cNvCxnSpPr>
            <p:nvPr/>
          </p:nvCxnSpPr>
          <p:spPr bwMode="auto">
            <a:xfrm rot="5400000">
              <a:off x="4643398" y="3933608"/>
              <a:ext cx="446046" cy="14202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cxnSp>
        <p:sp>
          <p:nvSpPr>
            <p:cNvPr id="51" name="TextBox 50"/>
            <p:cNvSpPr txBox="1"/>
            <p:nvPr/>
          </p:nvSpPr>
          <p:spPr>
            <a:xfrm>
              <a:off x="4299896" y="3342791"/>
              <a:ext cx="2581156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Seam-constraints</a:t>
              </a:r>
              <a:endParaRPr lang="en-US" sz="24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099300" y="3556497"/>
            <a:ext cx="3221333" cy="2505792"/>
            <a:chOff x="7099300" y="3556497"/>
            <a:chExt cx="3221333" cy="2505792"/>
          </a:xfrm>
        </p:grpSpPr>
        <p:sp>
          <p:nvSpPr>
            <p:cNvPr id="33" name="TextBox 32"/>
            <p:cNvSpPr txBox="1"/>
            <p:nvPr/>
          </p:nvSpPr>
          <p:spPr>
            <a:xfrm>
              <a:off x="8473653" y="5231292"/>
              <a:ext cx="18469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7030A0"/>
                  </a:solidFill>
                </a:rPr>
                <a:t>Feature line</a:t>
              </a:r>
              <a:br>
                <a:rPr lang="en-US" sz="2400" dirty="0" smtClean="0">
                  <a:solidFill>
                    <a:srgbClr val="7030A0"/>
                  </a:solidFill>
                </a:rPr>
              </a:br>
              <a:r>
                <a:rPr lang="en-US" sz="2400" dirty="0" smtClean="0">
                  <a:solidFill>
                    <a:srgbClr val="7030A0"/>
                  </a:solidFill>
                </a:rPr>
                <a:t>grid-aligned</a:t>
              </a:r>
              <a:endParaRPr lang="en-US" sz="2400" dirty="0">
                <a:solidFill>
                  <a:srgbClr val="7030A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 flipH="1">
              <a:off x="7099300" y="5693446"/>
              <a:ext cx="1421008" cy="345405"/>
            </a:xfrm>
            <a:custGeom>
              <a:avLst/>
              <a:gdLst>
                <a:gd name="connsiteX0" fmla="*/ 0 w 2267339"/>
                <a:gd name="connsiteY0" fmla="*/ 0 h 1469571"/>
                <a:gd name="connsiteX1" fmla="*/ 1091682 w 2267339"/>
                <a:gd name="connsiteY1" fmla="*/ 1296955 h 1469571"/>
                <a:gd name="connsiteX2" fmla="*/ 2267339 w 2267339"/>
                <a:gd name="connsiteY2" fmla="*/ 1035698 h 1469571"/>
                <a:gd name="connsiteX0" fmla="*/ 0 w 1981207"/>
                <a:gd name="connsiteY0" fmla="*/ 0 h 1004698"/>
                <a:gd name="connsiteX1" fmla="*/ 805550 w 1981207"/>
                <a:gd name="connsiteY1" fmla="*/ 898492 h 1004698"/>
                <a:gd name="connsiteX2" fmla="*/ 1981207 w 1981207"/>
                <a:gd name="connsiteY2" fmla="*/ 637235 h 1004698"/>
                <a:gd name="connsiteX0" fmla="*/ 0 w 1990099"/>
                <a:gd name="connsiteY0" fmla="*/ 0 h 937190"/>
                <a:gd name="connsiteX1" fmla="*/ 805550 w 1990099"/>
                <a:gd name="connsiteY1" fmla="*/ 898492 h 937190"/>
                <a:gd name="connsiteX2" fmla="*/ 1990099 w 1990099"/>
                <a:gd name="connsiteY2" fmla="*/ 232194 h 937190"/>
                <a:gd name="connsiteX0" fmla="*/ 0 w 1990099"/>
                <a:gd name="connsiteY0" fmla="*/ 0 h 599083"/>
                <a:gd name="connsiteX1" fmla="*/ 855192 w 1990099"/>
                <a:gd name="connsiteY1" fmla="*/ 560385 h 599083"/>
                <a:gd name="connsiteX2" fmla="*/ 1990099 w 1990099"/>
                <a:gd name="connsiteY2" fmla="*/ 232194 h 599083"/>
                <a:gd name="connsiteX0" fmla="*/ 0 w 1990099"/>
                <a:gd name="connsiteY0" fmla="*/ 0 h 717861"/>
                <a:gd name="connsiteX1" fmla="*/ 829564 w 1990099"/>
                <a:gd name="connsiteY1" fmla="*/ 679161 h 717861"/>
                <a:gd name="connsiteX2" fmla="*/ 1990099 w 1990099"/>
                <a:gd name="connsiteY2" fmla="*/ 232194 h 71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0099" h="717861">
                  <a:moveTo>
                    <a:pt x="0" y="0"/>
                  </a:moveTo>
                  <a:cubicBezTo>
                    <a:pt x="356896" y="562169"/>
                    <a:pt x="497881" y="640462"/>
                    <a:pt x="829564" y="679161"/>
                  </a:cubicBezTo>
                  <a:cubicBezTo>
                    <a:pt x="1161247" y="717860"/>
                    <a:pt x="1591215" y="449130"/>
                    <a:pt x="1990099" y="232194"/>
                  </a:cubicBezTo>
                </a:path>
              </a:pathLst>
            </a:cu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 flipH="1">
              <a:off x="7836669" y="3556497"/>
              <a:ext cx="683639" cy="1757509"/>
            </a:xfrm>
            <a:custGeom>
              <a:avLst/>
              <a:gdLst>
                <a:gd name="connsiteX0" fmla="*/ 0 w 1530220"/>
                <a:gd name="connsiteY0" fmla="*/ 1464906 h 1464906"/>
                <a:gd name="connsiteX1" fmla="*/ 457200 w 1530220"/>
                <a:gd name="connsiteY1" fmla="*/ 345233 h 1464906"/>
                <a:gd name="connsiteX2" fmla="*/ 1530220 w 1530220"/>
                <a:gd name="connsiteY2" fmla="*/ 0 h 1464906"/>
                <a:gd name="connsiteX0" fmla="*/ 0 w 1530220"/>
                <a:gd name="connsiteY0" fmla="*/ 1464906 h 1464906"/>
                <a:gd name="connsiteX1" fmla="*/ 457200 w 1530220"/>
                <a:gd name="connsiteY1" fmla="*/ 587829 h 1464906"/>
                <a:gd name="connsiteX2" fmla="*/ 1530220 w 1530220"/>
                <a:gd name="connsiteY2" fmla="*/ 0 h 1464906"/>
                <a:gd name="connsiteX0" fmla="*/ 0 w 1530220"/>
                <a:gd name="connsiteY0" fmla="*/ 1464906 h 1464906"/>
                <a:gd name="connsiteX1" fmla="*/ 457200 w 1530220"/>
                <a:gd name="connsiteY1" fmla="*/ 587829 h 1464906"/>
                <a:gd name="connsiteX2" fmla="*/ 1530220 w 1530220"/>
                <a:gd name="connsiteY2" fmla="*/ 0 h 1464906"/>
                <a:gd name="connsiteX0" fmla="*/ 0 w 1530220"/>
                <a:gd name="connsiteY0" fmla="*/ 1464906 h 1464906"/>
                <a:gd name="connsiteX1" fmla="*/ 457200 w 1530220"/>
                <a:gd name="connsiteY1" fmla="*/ 587829 h 1464906"/>
                <a:gd name="connsiteX2" fmla="*/ 1530220 w 1530220"/>
                <a:gd name="connsiteY2" fmla="*/ 0 h 1464906"/>
                <a:gd name="connsiteX0" fmla="*/ 0 w 1530220"/>
                <a:gd name="connsiteY0" fmla="*/ 1464906 h 1464906"/>
                <a:gd name="connsiteX1" fmla="*/ 457200 w 1530220"/>
                <a:gd name="connsiteY1" fmla="*/ 587829 h 1464906"/>
                <a:gd name="connsiteX2" fmla="*/ 1530220 w 1530220"/>
                <a:gd name="connsiteY2" fmla="*/ 0 h 1464906"/>
                <a:gd name="connsiteX0" fmla="*/ 0 w 1816352"/>
                <a:gd name="connsiteY0" fmla="*/ 1066443 h 1066443"/>
                <a:gd name="connsiteX1" fmla="*/ 457200 w 1816352"/>
                <a:gd name="connsiteY1" fmla="*/ 189366 h 1066443"/>
                <a:gd name="connsiteX2" fmla="*/ 1816352 w 1816352"/>
                <a:gd name="connsiteY2" fmla="*/ 0 h 1066443"/>
                <a:gd name="connsiteX0" fmla="*/ 0 w 1816352"/>
                <a:gd name="connsiteY0" fmla="*/ 1066443 h 1088169"/>
                <a:gd name="connsiteX1" fmla="*/ 1324947 w 1816352"/>
                <a:gd name="connsiteY1" fmla="*/ 910428 h 1088169"/>
                <a:gd name="connsiteX2" fmla="*/ 1816352 w 1816352"/>
                <a:gd name="connsiteY2" fmla="*/ 0 h 1088169"/>
                <a:gd name="connsiteX0" fmla="*/ 0 w 1816352"/>
                <a:gd name="connsiteY0" fmla="*/ 1066443 h 1088169"/>
                <a:gd name="connsiteX1" fmla="*/ 1324947 w 1816352"/>
                <a:gd name="connsiteY1" fmla="*/ 910428 h 1088169"/>
                <a:gd name="connsiteX2" fmla="*/ 1816352 w 1816352"/>
                <a:gd name="connsiteY2" fmla="*/ 0 h 1088169"/>
                <a:gd name="connsiteX0" fmla="*/ 0 w 948605"/>
                <a:gd name="connsiteY0" fmla="*/ 1464906 h 1464906"/>
                <a:gd name="connsiteX1" fmla="*/ 457200 w 948605"/>
                <a:gd name="connsiteY1" fmla="*/ 910428 h 1464906"/>
                <a:gd name="connsiteX2" fmla="*/ 948605 w 948605"/>
                <a:gd name="connsiteY2" fmla="*/ 0 h 1464906"/>
                <a:gd name="connsiteX0" fmla="*/ 0 w 948605"/>
                <a:gd name="connsiteY0" fmla="*/ 1464906 h 1464906"/>
                <a:gd name="connsiteX1" fmla="*/ 457200 w 948605"/>
                <a:gd name="connsiteY1" fmla="*/ 910428 h 1464906"/>
                <a:gd name="connsiteX2" fmla="*/ 948605 w 948605"/>
                <a:gd name="connsiteY2" fmla="*/ 0 h 1464906"/>
                <a:gd name="connsiteX0" fmla="*/ 0 w 948605"/>
                <a:gd name="connsiteY0" fmla="*/ 1464906 h 1464906"/>
                <a:gd name="connsiteX1" fmla="*/ 625151 w 948605"/>
                <a:gd name="connsiteY1" fmla="*/ 1060832 h 1464906"/>
                <a:gd name="connsiteX2" fmla="*/ 948605 w 948605"/>
                <a:gd name="connsiteY2" fmla="*/ 0 h 1464906"/>
                <a:gd name="connsiteX0" fmla="*/ 0 w 1082351"/>
                <a:gd name="connsiteY0" fmla="*/ 1294203 h 1294203"/>
                <a:gd name="connsiteX1" fmla="*/ 625151 w 1082351"/>
                <a:gd name="connsiteY1" fmla="*/ 890129 h 1294203"/>
                <a:gd name="connsiteX2" fmla="*/ 1082351 w 1082351"/>
                <a:gd name="connsiteY2" fmla="*/ 0 h 1294203"/>
                <a:gd name="connsiteX0" fmla="*/ 0 w 1082351"/>
                <a:gd name="connsiteY0" fmla="*/ 1294203 h 1294203"/>
                <a:gd name="connsiteX1" fmla="*/ 625151 w 1082351"/>
                <a:gd name="connsiteY1" fmla="*/ 1016669 h 1294203"/>
                <a:gd name="connsiteX2" fmla="*/ 1082351 w 1082351"/>
                <a:gd name="connsiteY2" fmla="*/ 0 h 1294203"/>
                <a:gd name="connsiteX0" fmla="*/ 0 w 1391070"/>
                <a:gd name="connsiteY0" fmla="*/ 1294203 h 1373226"/>
                <a:gd name="connsiteX1" fmla="*/ 1210678 w 1391070"/>
                <a:gd name="connsiteY1" fmla="*/ 1157526 h 1373226"/>
                <a:gd name="connsiteX2" fmla="*/ 1082351 w 1391070"/>
                <a:gd name="connsiteY2" fmla="*/ 0 h 1373226"/>
                <a:gd name="connsiteX0" fmla="*/ 0 w 1082351"/>
                <a:gd name="connsiteY0" fmla="*/ 1294203 h 1294203"/>
                <a:gd name="connsiteX1" fmla="*/ 693599 w 1082351"/>
                <a:gd name="connsiteY1" fmla="*/ 953860 h 1294203"/>
                <a:gd name="connsiteX2" fmla="*/ 1082351 w 1082351"/>
                <a:gd name="connsiteY2" fmla="*/ 0 h 1294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2351" h="1294203">
                  <a:moveTo>
                    <a:pt x="0" y="1294203"/>
                  </a:moveTo>
                  <a:cubicBezTo>
                    <a:pt x="393928" y="1234908"/>
                    <a:pt x="513207" y="1169560"/>
                    <a:pt x="693599" y="953860"/>
                  </a:cubicBezTo>
                  <a:cubicBezTo>
                    <a:pt x="873991" y="738160"/>
                    <a:pt x="962608" y="407858"/>
                    <a:pt x="1082351" y="0"/>
                  </a:cubicBezTo>
                </a:path>
              </a:pathLst>
            </a:cu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09576" y="1444236"/>
            <a:ext cx="2011881" cy="1425359"/>
            <a:chOff x="5878337" y="1635311"/>
            <a:chExt cx="2011881" cy="1425359"/>
          </a:xfrm>
        </p:grpSpPr>
        <p:sp>
          <p:nvSpPr>
            <p:cNvPr id="71" name="Oval 70"/>
            <p:cNvSpPr/>
            <p:nvPr/>
          </p:nvSpPr>
          <p:spPr>
            <a:xfrm>
              <a:off x="7783121" y="2953574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7034099" y="1740236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7301163" y="1635311"/>
              <a:ext cx="107097" cy="107096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878337" y="2349816"/>
              <a:ext cx="107097" cy="107096"/>
            </a:xfrm>
            <a:prstGeom prst="ellipse">
              <a:avLst/>
            </a:prstGeom>
            <a:solidFill>
              <a:srgbClr val="6699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133844" y="1474252"/>
            <a:ext cx="1848014" cy="1517679"/>
            <a:chOff x="6536798" y="1732579"/>
            <a:chExt cx="1848014" cy="1517679"/>
          </a:xfrm>
        </p:grpSpPr>
        <p:sp>
          <p:nvSpPr>
            <p:cNvPr id="76" name="Oval 75"/>
            <p:cNvSpPr/>
            <p:nvPr/>
          </p:nvSpPr>
          <p:spPr>
            <a:xfrm>
              <a:off x="6536798" y="3143162"/>
              <a:ext cx="107097" cy="10709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7046799" y="1756111"/>
              <a:ext cx="107097" cy="10709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8277715" y="2177967"/>
              <a:ext cx="107097" cy="107096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6679459" y="1732579"/>
              <a:ext cx="107097" cy="107096"/>
            </a:xfrm>
            <a:prstGeom prst="ellipse">
              <a:avLst/>
            </a:prstGeom>
            <a:solidFill>
              <a:srgbClr val="6699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736830" y="3147062"/>
            <a:ext cx="2425665" cy="1419134"/>
            <a:chOff x="2736830" y="3147062"/>
            <a:chExt cx="2425665" cy="1419134"/>
          </a:xfrm>
        </p:grpSpPr>
        <p:cxnSp>
          <p:nvCxnSpPr>
            <p:cNvPr id="61" name="Straight Arrow Connector 60"/>
            <p:cNvCxnSpPr/>
            <p:nvPr/>
          </p:nvCxnSpPr>
          <p:spPr>
            <a:xfrm rot="5400000" flipH="1" flipV="1">
              <a:off x="3354765" y="3320358"/>
              <a:ext cx="569473" cy="222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736830" y="3678433"/>
              <a:ext cx="2425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0 curvature (flat)</a:t>
              </a:r>
              <a:endParaRPr lang="en-US" sz="2400" dirty="0"/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rot="16200000" flipH="1">
              <a:off x="3612268" y="4171677"/>
              <a:ext cx="426096" cy="3629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Cones for features and distortion</a:t>
            </a:r>
            <a:endParaRPr lang="en-US" dirty="0"/>
          </a:p>
        </p:txBody>
      </p:sp>
      <p:pic>
        <p:nvPicPr>
          <p:cNvPr id="4" name="Picture 3" descr="pentagon_par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66" y="1426749"/>
            <a:ext cx="2080702" cy="1979265"/>
          </a:xfrm>
          <a:prstGeom prst="rect">
            <a:avLst/>
          </a:prstGeom>
        </p:spPr>
      </p:pic>
      <p:pic>
        <p:nvPicPr>
          <p:cNvPr id="6" name="Picture 5" descr="trap_2cones_d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784" y="3972240"/>
            <a:ext cx="1941511" cy="1943965"/>
          </a:xfrm>
          <a:prstGeom prst="rect">
            <a:avLst/>
          </a:prstGeom>
        </p:spPr>
      </p:pic>
      <p:pic>
        <p:nvPicPr>
          <p:cNvPr id="7" name="Picture 6" descr="trap_2cones_domain_d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337" y="3972239"/>
            <a:ext cx="1461164" cy="1943965"/>
          </a:xfrm>
          <a:prstGeom prst="rect">
            <a:avLst/>
          </a:prstGeom>
        </p:spPr>
      </p:pic>
      <p:pic>
        <p:nvPicPr>
          <p:cNvPr id="8" name="Picture 7" descr="trap_2cones_pa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073" y="3972240"/>
            <a:ext cx="1941511" cy="1943965"/>
          </a:xfrm>
          <a:prstGeom prst="rect">
            <a:avLst/>
          </a:prstGeom>
        </p:spPr>
      </p:pic>
      <p:pic>
        <p:nvPicPr>
          <p:cNvPr id="10" name="Picture 9" descr="trap_nocones_di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784" y="1462050"/>
            <a:ext cx="1941511" cy="1943965"/>
          </a:xfrm>
          <a:prstGeom prst="rect">
            <a:avLst/>
          </a:prstGeom>
        </p:spPr>
      </p:pic>
      <p:pic>
        <p:nvPicPr>
          <p:cNvPr id="11" name="Picture 10" descr="trap_nocones_domain_dis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6538" y="1462049"/>
            <a:ext cx="979591" cy="1943965"/>
          </a:xfrm>
          <a:prstGeom prst="rect">
            <a:avLst/>
          </a:prstGeom>
        </p:spPr>
      </p:pic>
      <p:pic>
        <p:nvPicPr>
          <p:cNvPr id="12" name="Picture 11" descr="trap_nocones_par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7073" y="1462050"/>
            <a:ext cx="1941511" cy="1943965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 bwMode="auto">
          <a:xfrm>
            <a:off x="8886295" y="2049115"/>
            <a:ext cx="389042" cy="52387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8729874" y="4544665"/>
            <a:ext cx="389042" cy="52387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21263" y="3477358"/>
            <a:ext cx="4644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Distortion induced by feature-alignment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08223" y="2572990"/>
            <a:ext cx="2222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Cones required to</a:t>
            </a:r>
            <a:br>
              <a:rPr lang="en-US" sz="2000" dirty="0" smtClean="0"/>
            </a:br>
            <a:r>
              <a:rPr lang="en-US" sz="2000" dirty="0" smtClean="0"/>
              <a:t>align to features</a:t>
            </a:r>
            <a:endParaRPr lang="en-US" sz="2000" dirty="0"/>
          </a:p>
        </p:txBody>
      </p:sp>
      <p:grpSp>
        <p:nvGrpSpPr>
          <p:cNvPr id="17" name="Group 17"/>
          <p:cNvGrpSpPr/>
          <p:nvPr/>
        </p:nvGrpSpPr>
        <p:grpSpPr>
          <a:xfrm>
            <a:off x="9778276" y="4373928"/>
            <a:ext cx="457176" cy="643923"/>
            <a:chOff x="5802203" y="4627320"/>
            <a:chExt cx="457176" cy="643923"/>
          </a:xfrm>
        </p:grpSpPr>
        <p:sp>
          <p:nvSpPr>
            <p:cNvPr id="18" name="Arc 17"/>
            <p:cNvSpPr/>
            <p:nvPr/>
          </p:nvSpPr>
          <p:spPr bwMode="auto">
            <a:xfrm rot="17963930">
              <a:off x="5865626" y="4938328"/>
              <a:ext cx="332915" cy="332915"/>
            </a:xfrm>
            <a:prstGeom prst="arc">
              <a:avLst>
                <a:gd name="adj1" fmla="val 16200000"/>
                <a:gd name="adj2" fmla="val 1370657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02203" y="4627320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b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853673" y="391854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b="1" dirty="0">
              <a:solidFill>
                <a:schemeClr val="tx1"/>
              </a:solidFill>
              <a:latin typeface="Arial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0800000">
            <a:off x="9579351" y="4212642"/>
            <a:ext cx="846116" cy="158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5843646" y="4454236"/>
            <a:ext cx="107097" cy="730987"/>
            <a:chOff x="5843646" y="4454236"/>
            <a:chExt cx="107097" cy="730987"/>
          </a:xfrm>
        </p:grpSpPr>
        <p:sp>
          <p:nvSpPr>
            <p:cNvPr id="23" name="Oval 22"/>
            <p:cNvSpPr/>
            <p:nvPr/>
          </p:nvSpPr>
          <p:spPr>
            <a:xfrm>
              <a:off x="5843646" y="5078127"/>
              <a:ext cx="107097" cy="10709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843646" y="4454236"/>
              <a:ext cx="107097" cy="107096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472254" y="4400688"/>
            <a:ext cx="1060310" cy="587395"/>
            <a:chOff x="9472254" y="4400688"/>
            <a:chExt cx="1060310" cy="587395"/>
          </a:xfrm>
        </p:grpSpPr>
        <p:sp>
          <p:nvSpPr>
            <p:cNvPr id="25" name="Oval 24"/>
            <p:cNvSpPr/>
            <p:nvPr/>
          </p:nvSpPr>
          <p:spPr>
            <a:xfrm>
              <a:off x="9958386" y="4880987"/>
              <a:ext cx="107097" cy="10709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9472254" y="4400688"/>
              <a:ext cx="107097" cy="107096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0425467" y="4400688"/>
              <a:ext cx="107097" cy="107096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8605" y="3922160"/>
            <a:ext cx="3959690" cy="1994045"/>
            <a:chOff x="257746" y="3332602"/>
            <a:chExt cx="5600811" cy="2820492"/>
          </a:xfrm>
        </p:grpSpPr>
        <p:pic>
          <p:nvPicPr>
            <p:cNvPr id="30" name="Picture 29" descr="trapezoid_cone_manifold1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38358" y="3332602"/>
              <a:ext cx="2120199" cy="2820492"/>
            </a:xfrm>
            <a:prstGeom prst="rect">
              <a:avLst/>
            </a:prstGeom>
          </p:spPr>
        </p:pic>
        <p:pic>
          <p:nvPicPr>
            <p:cNvPr id="31" name="Picture 30" descr="trapezoid_cone_manifold2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7746" y="4257096"/>
              <a:ext cx="3045087" cy="189599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538013" y="4429949"/>
            <a:ext cx="114717" cy="389780"/>
            <a:chOff x="5836026" y="4795443"/>
            <a:chExt cx="114717" cy="389780"/>
          </a:xfrm>
        </p:grpSpPr>
        <p:sp>
          <p:nvSpPr>
            <p:cNvPr id="34" name="Oval 33"/>
            <p:cNvSpPr/>
            <p:nvPr/>
          </p:nvSpPr>
          <p:spPr>
            <a:xfrm>
              <a:off x="5843646" y="5078127"/>
              <a:ext cx="107097" cy="10709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836026" y="4795443"/>
              <a:ext cx="107097" cy="107096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59703" y="4727873"/>
            <a:ext cx="419517" cy="510898"/>
            <a:chOff x="5531226" y="5093367"/>
            <a:chExt cx="419517" cy="510898"/>
          </a:xfrm>
        </p:grpSpPr>
        <p:sp>
          <p:nvSpPr>
            <p:cNvPr id="37" name="Oval 36"/>
            <p:cNvSpPr/>
            <p:nvPr/>
          </p:nvSpPr>
          <p:spPr>
            <a:xfrm>
              <a:off x="5843646" y="5093367"/>
              <a:ext cx="107097" cy="10709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531226" y="5497169"/>
              <a:ext cx="107097" cy="107096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88436" y="3939023"/>
            <a:ext cx="2729205" cy="1108838"/>
            <a:chOff x="788436" y="3939023"/>
            <a:chExt cx="2729205" cy="1108838"/>
          </a:xfrm>
        </p:grpSpPr>
        <p:sp>
          <p:nvSpPr>
            <p:cNvPr id="40" name="TextBox 39"/>
            <p:cNvSpPr txBox="1"/>
            <p:nvPr/>
          </p:nvSpPr>
          <p:spPr>
            <a:xfrm>
              <a:off x="1627021" y="3939023"/>
              <a:ext cx="9332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 – </a:t>
              </a:r>
              <a:r>
                <a:rPr lang="el-GR" sz="2400" b="1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sz="2400" dirty="0"/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2603241" y="4166119"/>
              <a:ext cx="914400" cy="219269"/>
            </a:xfrm>
            <a:custGeom>
              <a:avLst/>
              <a:gdLst>
                <a:gd name="connsiteX0" fmla="*/ 0 w 914400"/>
                <a:gd name="connsiteY0" fmla="*/ 23326 h 219269"/>
                <a:gd name="connsiteX1" fmla="*/ 578498 w 914400"/>
                <a:gd name="connsiteY1" fmla="*/ 32657 h 219269"/>
                <a:gd name="connsiteX2" fmla="*/ 914400 w 914400"/>
                <a:gd name="connsiteY2" fmla="*/ 219269 h 21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219269">
                  <a:moveTo>
                    <a:pt x="0" y="23326"/>
                  </a:moveTo>
                  <a:cubicBezTo>
                    <a:pt x="213049" y="11663"/>
                    <a:pt x="426098" y="0"/>
                    <a:pt x="578498" y="32657"/>
                  </a:cubicBezTo>
                  <a:cubicBezTo>
                    <a:pt x="730898" y="65314"/>
                    <a:pt x="822649" y="142291"/>
                    <a:pt x="914400" y="219269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788436" y="4147457"/>
              <a:ext cx="900405" cy="900404"/>
            </a:xfrm>
            <a:custGeom>
              <a:avLst/>
              <a:gdLst>
                <a:gd name="connsiteX0" fmla="*/ 1085461 w 1085461"/>
                <a:gd name="connsiteY0" fmla="*/ 32656 h 900403"/>
                <a:gd name="connsiteX1" fmla="*/ 143069 w 1085461"/>
                <a:gd name="connsiteY1" fmla="*/ 144624 h 900403"/>
                <a:gd name="connsiteX2" fmla="*/ 227045 w 1085461"/>
                <a:gd name="connsiteY2" fmla="*/ 900403 h 900403"/>
                <a:gd name="connsiteX0" fmla="*/ 900405 w 900405"/>
                <a:gd name="connsiteY0" fmla="*/ 32657 h 900404"/>
                <a:gd name="connsiteX1" fmla="*/ 116633 w 900405"/>
                <a:gd name="connsiteY1" fmla="*/ 144625 h 900404"/>
                <a:gd name="connsiteX2" fmla="*/ 200609 w 900405"/>
                <a:gd name="connsiteY2" fmla="*/ 900404 h 900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0405" h="900404">
                  <a:moveTo>
                    <a:pt x="900405" y="32657"/>
                  </a:moveTo>
                  <a:cubicBezTo>
                    <a:pt x="500743" y="16329"/>
                    <a:pt x="233266" y="0"/>
                    <a:pt x="116633" y="144625"/>
                  </a:cubicBezTo>
                  <a:cubicBezTo>
                    <a:pt x="0" y="289250"/>
                    <a:pt x="87086" y="594827"/>
                    <a:pt x="200609" y="900404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455576" y="4917233"/>
            <a:ext cx="2174033" cy="1460636"/>
            <a:chOff x="1455576" y="4917233"/>
            <a:chExt cx="2174033" cy="1460636"/>
          </a:xfrm>
        </p:grpSpPr>
        <p:sp>
          <p:nvSpPr>
            <p:cNvPr id="39" name="TextBox 38"/>
            <p:cNvSpPr txBox="1"/>
            <p:nvPr/>
          </p:nvSpPr>
          <p:spPr>
            <a:xfrm>
              <a:off x="2430306" y="59162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l-GR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sz="2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3107094" y="4926563"/>
              <a:ext cx="522515" cy="1231641"/>
            </a:xfrm>
            <a:custGeom>
              <a:avLst/>
              <a:gdLst>
                <a:gd name="connsiteX0" fmla="*/ 0 w 522515"/>
                <a:gd name="connsiteY0" fmla="*/ 1231641 h 1231641"/>
                <a:gd name="connsiteX1" fmla="*/ 438539 w 522515"/>
                <a:gd name="connsiteY1" fmla="*/ 681135 h 1231641"/>
                <a:gd name="connsiteX2" fmla="*/ 503853 w 522515"/>
                <a:gd name="connsiteY2" fmla="*/ 0 h 12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515" h="1231641">
                  <a:moveTo>
                    <a:pt x="0" y="1231641"/>
                  </a:moveTo>
                  <a:cubicBezTo>
                    <a:pt x="177282" y="1059025"/>
                    <a:pt x="354564" y="886409"/>
                    <a:pt x="438539" y="681135"/>
                  </a:cubicBezTo>
                  <a:cubicBezTo>
                    <a:pt x="522515" y="475862"/>
                    <a:pt x="513184" y="237931"/>
                    <a:pt x="503853" y="0"/>
                  </a:cubicBezTo>
                </a:path>
              </a:pathLst>
            </a:custGeom>
            <a:noFill/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1455576" y="4917233"/>
              <a:ext cx="1026367" cy="1259632"/>
            </a:xfrm>
            <a:custGeom>
              <a:avLst/>
              <a:gdLst>
                <a:gd name="connsiteX0" fmla="*/ 1026367 w 1026367"/>
                <a:gd name="connsiteY0" fmla="*/ 1259632 h 1259632"/>
                <a:gd name="connsiteX1" fmla="*/ 0 w 1026367"/>
                <a:gd name="connsiteY1" fmla="*/ 0 h 1259632"/>
                <a:gd name="connsiteX2" fmla="*/ 0 w 1026367"/>
                <a:gd name="connsiteY2" fmla="*/ 0 h 125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6367" h="1259632">
                  <a:moveTo>
                    <a:pt x="1026367" y="125963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</a:t>
            </a:r>
            <a:r>
              <a:rPr lang="en-US" dirty="0" err="1" smtClean="0"/>
              <a:t>vs</a:t>
            </a:r>
            <a:r>
              <a:rPr lang="en-US" dirty="0" smtClean="0"/>
              <a:t> # cones</a:t>
            </a:r>
            <a:endParaRPr lang="en-US" dirty="0"/>
          </a:p>
        </p:txBody>
      </p:sp>
      <p:pic>
        <p:nvPicPr>
          <p:cNvPr id="4" name="Content Placeholder 3" descr="hemisphere256x128_result_dis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3765" y="2188799"/>
            <a:ext cx="1890777" cy="1879498"/>
          </a:xfrm>
        </p:spPr>
      </p:pic>
      <p:pic>
        <p:nvPicPr>
          <p:cNvPr id="5" name="Picture 4" descr="hemisphere256x128_result_par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856" y="2188799"/>
            <a:ext cx="1890777" cy="1879498"/>
          </a:xfrm>
          <a:prstGeom prst="rect">
            <a:avLst/>
          </a:prstGeom>
        </p:spPr>
      </p:pic>
      <p:pic>
        <p:nvPicPr>
          <p:cNvPr id="6" name="Picture 5" descr="hemisphere256x128_result_domain_d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53350" y="4068297"/>
            <a:ext cx="8112965" cy="2128886"/>
          </a:xfrm>
          <a:prstGeom prst="rect">
            <a:avLst/>
          </a:prstGeom>
        </p:spPr>
      </p:pic>
      <p:pic>
        <p:nvPicPr>
          <p:cNvPr id="8" name="Picture 7" descr="hemisphere256x128_result_domain_zoom_dis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583" y="1601579"/>
            <a:ext cx="2533611" cy="2400043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1" name="Rectangle 10"/>
          <p:cNvSpPr/>
          <p:nvPr/>
        </p:nvSpPr>
        <p:spPr bwMode="auto">
          <a:xfrm>
            <a:off x="9121719" y="4995446"/>
            <a:ext cx="457201" cy="414754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576" y="1171576"/>
            <a:ext cx="6648449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Proposition 5.</a:t>
            </a: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For a closed smooth surface with bounded total curvature, and any </a:t>
            </a:r>
            <a:r>
              <a:rPr lang="el-GR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ϵ</a:t>
            </a:r>
            <a:r>
              <a:rPr lang="en-US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&gt; 0</a:t>
            </a: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there is a seamless parametrization which has total metric distortion  </a:t>
            </a:r>
            <a:r>
              <a:rPr lang="en-US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ARAP</a:t>
            </a: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l-GR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ϵ</a:t>
            </a: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automatic cone placement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Constraints: (1) </a:t>
            </a:r>
            <a:r>
              <a:rPr lang="en-US" sz="2400" b="1" dirty="0" smtClean="0"/>
              <a:t>seamless</a:t>
            </a:r>
            <a:r>
              <a:rPr lang="en-US" sz="2400" dirty="0" smtClean="0"/>
              <a:t> (2) </a:t>
            </a:r>
            <a:r>
              <a:rPr lang="en-US" sz="2400" b="1" dirty="0" smtClean="0"/>
              <a:t>feature-aligned</a:t>
            </a:r>
            <a:endParaRPr lang="en-US" sz="2400" dirty="0" smtClean="0"/>
          </a:p>
          <a:p>
            <a:r>
              <a:rPr lang="en-US" sz="2400" dirty="0" smtClean="0"/>
              <a:t>Automatically determine </a:t>
            </a:r>
            <a:r>
              <a:rPr lang="en-US" sz="2400" b="1" dirty="0" smtClean="0"/>
              <a:t>cone locations + curvatures</a:t>
            </a:r>
            <a:r>
              <a:rPr lang="en-US" sz="2400" dirty="0" smtClean="0"/>
              <a:t> (</a:t>
            </a:r>
            <a:r>
              <a:rPr lang="en-US" sz="2400" i="1" dirty="0" smtClean="0"/>
              <a:t>mixed integer problem</a:t>
            </a:r>
            <a:r>
              <a:rPr lang="en-US" sz="2400" dirty="0" smtClean="0"/>
              <a:t>)</a:t>
            </a:r>
            <a:endParaRPr lang="en-US" sz="2400" b="1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Trade off </a:t>
            </a:r>
            <a:r>
              <a:rPr lang="en-US" sz="2400" b="1" dirty="0" smtClean="0"/>
              <a:t>parametric distortion</a:t>
            </a:r>
            <a:r>
              <a:rPr lang="en-US" sz="2400" dirty="0" smtClean="0"/>
              <a:t> with </a:t>
            </a:r>
            <a:r>
              <a:rPr lang="en-US" sz="2400" b="1" dirty="0" smtClean="0"/>
              <a:t>number of cones</a:t>
            </a:r>
            <a:r>
              <a:rPr lang="en-US" sz="2400" dirty="0" smtClean="0"/>
              <a:t>.</a:t>
            </a:r>
            <a:endParaRPr lang="en-US" sz="24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2443224" y="2205011"/>
            <a:ext cx="7107829" cy="3430296"/>
            <a:chOff x="2451657" y="2830165"/>
            <a:chExt cx="7107829" cy="3430296"/>
          </a:xfrm>
        </p:grpSpPr>
        <p:sp>
          <p:nvSpPr>
            <p:cNvPr id="30" name="TextBox 29"/>
            <p:cNvSpPr txBox="1"/>
            <p:nvPr/>
          </p:nvSpPr>
          <p:spPr>
            <a:xfrm>
              <a:off x="7552205" y="3178597"/>
              <a:ext cx="200728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</a:rPr>
                <a:t>No cones</a:t>
              </a:r>
              <a:b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</a:rPr>
              </a:br>
              <a: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</a:rPr>
                <a:t>High distortion</a:t>
              </a:r>
              <a:r>
                <a:rPr lang="en-US" sz="3200" b="1" dirty="0" smtClean="0">
                  <a:solidFill>
                    <a:srgbClr val="C00000"/>
                  </a:solidFill>
                  <a:latin typeface="Arial" pitchFamily="34" charset="0"/>
                </a:rPr>
                <a:t/>
              </a:r>
              <a:br>
                <a:rPr lang="en-US" sz="3200" b="1" dirty="0" smtClean="0">
                  <a:solidFill>
                    <a:srgbClr val="C00000"/>
                  </a:solidFill>
                  <a:latin typeface="Arial" pitchFamily="34" charset="0"/>
                </a:rPr>
              </a:br>
              <a:r>
                <a:rPr lang="en-US" sz="3200" b="1" dirty="0" smtClean="0">
                  <a:solidFill>
                    <a:srgbClr val="C00000"/>
                  </a:solidFill>
                  <a:latin typeface="Arial" pitchFamily="34" charset="0"/>
                </a:rPr>
                <a:t>Bad</a:t>
              </a:r>
              <a:endParaRPr lang="en-US" sz="3200" b="1" dirty="0">
                <a:solidFill>
                  <a:srgbClr val="C00000"/>
                </a:solidFill>
                <a:latin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01480" y="4889652"/>
              <a:ext cx="19495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</a:rPr>
                <a:t>2 cones</a:t>
              </a:r>
              <a:b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</a:rPr>
              </a:br>
              <a: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</a:rPr>
                <a:t>Low distortion</a:t>
              </a:r>
              <a:b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</a:rPr>
              </a:br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</a:rPr>
                <a:t>Good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</a:endParaRPr>
            </a:p>
          </p:txBody>
        </p:sp>
        <p:pic>
          <p:nvPicPr>
            <p:cNvPr id="12" name="Picture 11" descr="trap_2cones_dist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7093" y="4600572"/>
              <a:ext cx="1657794" cy="1659889"/>
            </a:xfrm>
            <a:prstGeom prst="rect">
              <a:avLst/>
            </a:prstGeom>
          </p:spPr>
        </p:pic>
        <p:pic>
          <p:nvPicPr>
            <p:cNvPr id="13" name="Picture 12" descr="trap_2cones_domain_dis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7077" y="4600571"/>
              <a:ext cx="1247641" cy="1659889"/>
            </a:xfrm>
            <a:prstGeom prst="rect">
              <a:avLst/>
            </a:prstGeom>
          </p:spPr>
        </p:pic>
        <p:pic>
          <p:nvPicPr>
            <p:cNvPr id="14" name="Picture 13" descr="trap_2cones_par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1657" y="4600572"/>
              <a:ext cx="1657794" cy="1659889"/>
            </a:xfrm>
            <a:prstGeom prst="rect">
              <a:avLst/>
            </a:prstGeom>
          </p:spPr>
        </p:pic>
        <p:pic>
          <p:nvPicPr>
            <p:cNvPr id="15" name="Picture 14" descr="trap_nocones_dis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7093" y="2830166"/>
              <a:ext cx="1657794" cy="1659889"/>
            </a:xfrm>
            <a:prstGeom prst="rect">
              <a:avLst/>
            </a:prstGeom>
          </p:spPr>
        </p:pic>
        <p:pic>
          <p:nvPicPr>
            <p:cNvPr id="16" name="Picture 15" descr="trap_nocones_domain_dis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0337" y="2830165"/>
              <a:ext cx="836441" cy="1659889"/>
            </a:xfrm>
            <a:prstGeom prst="rect">
              <a:avLst/>
            </a:prstGeom>
          </p:spPr>
        </p:pic>
        <p:pic>
          <p:nvPicPr>
            <p:cNvPr id="17" name="Picture 16" descr="trap_nocones_para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657" y="2830166"/>
              <a:ext cx="1657794" cy="1659889"/>
            </a:xfrm>
            <a:prstGeom prst="rect">
              <a:avLst/>
            </a:prstGeom>
          </p:spPr>
        </p:pic>
        <p:sp>
          <p:nvSpPr>
            <p:cNvPr id="18" name="Right Arrow 17"/>
            <p:cNvSpPr/>
            <p:nvPr/>
          </p:nvSpPr>
          <p:spPr bwMode="auto">
            <a:xfrm>
              <a:off x="5854886" y="3331442"/>
              <a:ext cx="332190" cy="447320"/>
            </a:xfrm>
            <a:prstGeom prst="rightArrow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>
              <a:off x="5721323" y="5089347"/>
              <a:ext cx="332190" cy="447320"/>
            </a:xfrm>
            <a:prstGeom prst="rightArrow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9577" y="1336676"/>
            <a:ext cx="5484736" cy="459174"/>
          </a:xfrm>
        </p:spPr>
        <p:txBody>
          <a:bodyPr/>
          <a:lstStyle/>
          <a:p>
            <a:pPr algn="ctr"/>
            <a:r>
              <a:rPr lang="en-US" dirty="0" smtClean="0"/>
              <a:t>Cross-field smoothing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09577" y="4194790"/>
            <a:ext cx="5484736" cy="193137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Easy feature alignment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No direct distortion control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055634" y="1336676"/>
            <a:ext cx="5716235" cy="459174"/>
          </a:xfrm>
        </p:spPr>
        <p:txBody>
          <a:bodyPr/>
          <a:lstStyle/>
          <a:p>
            <a:pPr algn="ctr"/>
            <a:r>
              <a:rPr lang="en-US" dirty="0" smtClean="0"/>
              <a:t>Conformal maps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055634" y="4194790"/>
            <a:ext cx="5716236" cy="193137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Easy to measure distortion</a:t>
            </a:r>
            <a:endParaRPr lang="en-US" baseline="30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Over-constrained for multiple features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Contribution: Unification of techniques</a:t>
            </a:r>
            <a:endParaRPr lang="en-US" dirty="0"/>
          </a:p>
        </p:txBody>
      </p:sp>
      <p:grpSp>
        <p:nvGrpSpPr>
          <p:cNvPr id="7" name="Group 16"/>
          <p:cNvGrpSpPr/>
          <p:nvPr/>
        </p:nvGrpSpPr>
        <p:grpSpPr>
          <a:xfrm>
            <a:off x="3505822" y="1821751"/>
            <a:ext cx="2388491" cy="2386186"/>
            <a:chOff x="6586923" y="3577802"/>
            <a:chExt cx="2108096" cy="2106062"/>
          </a:xfrm>
        </p:grpSpPr>
        <p:pic>
          <p:nvPicPr>
            <p:cNvPr id="8" name="Content Placeholder 4" descr="sculpt_quad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6586923" y="3577802"/>
              <a:ext cx="2108096" cy="210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8"/>
            <p:cNvGrpSpPr/>
            <p:nvPr/>
          </p:nvGrpSpPr>
          <p:grpSpPr>
            <a:xfrm>
              <a:off x="7258947" y="4074181"/>
              <a:ext cx="593724" cy="989004"/>
              <a:chOff x="6940558" y="4074181"/>
              <a:chExt cx="593724" cy="989004"/>
            </a:xfrm>
            <a:solidFill>
              <a:srgbClr val="FF8205"/>
            </a:solidFill>
          </p:grpSpPr>
          <p:sp>
            <p:nvSpPr>
              <p:cNvPr id="10" name="Oval 21"/>
              <p:cNvSpPr>
                <a:spLocks noChangeArrowheads="1"/>
              </p:cNvSpPr>
              <p:nvPr/>
            </p:nvSpPr>
            <p:spPr bwMode="auto">
              <a:xfrm>
                <a:off x="7456523" y="4074181"/>
                <a:ext cx="77759" cy="7780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11" name="Oval 21"/>
              <p:cNvSpPr>
                <a:spLocks noChangeArrowheads="1"/>
              </p:cNvSpPr>
              <p:nvPr/>
            </p:nvSpPr>
            <p:spPr bwMode="auto">
              <a:xfrm>
                <a:off x="6940558" y="4985378"/>
                <a:ext cx="77759" cy="7780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6984970" y="4231344"/>
                <a:ext cx="77759" cy="7780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</p:grpSp>
      </p:grpSp>
      <p:grpSp>
        <p:nvGrpSpPr>
          <p:cNvPr id="13" name="Group 22"/>
          <p:cNvGrpSpPr/>
          <p:nvPr/>
        </p:nvGrpSpPr>
        <p:grpSpPr>
          <a:xfrm>
            <a:off x="217244" y="1821408"/>
            <a:ext cx="2388490" cy="2386188"/>
            <a:chOff x="2827268" y="3670269"/>
            <a:chExt cx="2108096" cy="2106065"/>
          </a:xfrm>
        </p:grpSpPr>
        <p:pic>
          <p:nvPicPr>
            <p:cNvPr id="14" name="Picture 4" descr="sculpt_tri_fie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7268" y="3670269"/>
              <a:ext cx="2108096" cy="2106065"/>
            </a:xfrm>
            <a:prstGeom prst="rect">
              <a:avLst/>
            </a:prstGeom>
          </p:spPr>
        </p:pic>
        <p:grpSp>
          <p:nvGrpSpPr>
            <p:cNvPr id="15" name="Group 24"/>
            <p:cNvGrpSpPr/>
            <p:nvPr/>
          </p:nvGrpSpPr>
          <p:grpSpPr>
            <a:xfrm>
              <a:off x="3504039" y="4151989"/>
              <a:ext cx="593725" cy="989002"/>
              <a:chOff x="6940557" y="4074182"/>
              <a:chExt cx="593725" cy="989002"/>
            </a:xfrm>
            <a:solidFill>
              <a:srgbClr val="FF8205"/>
            </a:solidFill>
          </p:grpSpPr>
          <p:sp>
            <p:nvSpPr>
              <p:cNvPr id="16" name="Oval 21"/>
              <p:cNvSpPr>
                <a:spLocks noChangeArrowheads="1"/>
              </p:cNvSpPr>
              <p:nvPr/>
            </p:nvSpPr>
            <p:spPr bwMode="auto">
              <a:xfrm>
                <a:off x="7456523" y="4074182"/>
                <a:ext cx="77759" cy="7780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17" name="Oval 21"/>
              <p:cNvSpPr>
                <a:spLocks noChangeArrowheads="1"/>
              </p:cNvSpPr>
              <p:nvPr/>
            </p:nvSpPr>
            <p:spPr bwMode="auto">
              <a:xfrm>
                <a:off x="6940557" y="4985377"/>
                <a:ext cx="77759" cy="7780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>
                <a:off x="6984970" y="4231344"/>
                <a:ext cx="77759" cy="7780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</p:grpSp>
      </p:grpSp>
      <p:sp>
        <p:nvSpPr>
          <p:cNvPr id="19" name="Right Arrow 18"/>
          <p:cNvSpPr/>
          <p:nvPr/>
        </p:nvSpPr>
        <p:spPr bwMode="auto">
          <a:xfrm>
            <a:off x="2846443" y="2569004"/>
            <a:ext cx="421664" cy="760806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8943799" y="2729547"/>
            <a:ext cx="421664" cy="760806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548998" y="1821408"/>
            <a:ext cx="2235169" cy="2386529"/>
            <a:chOff x="6487328" y="3890395"/>
            <a:chExt cx="2094292" cy="2236112"/>
          </a:xfrm>
        </p:grpSpPr>
        <p:pic>
          <p:nvPicPr>
            <p:cNvPr id="21" name="Picture 20" descr="cathead_0cones_surf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7328" y="3890395"/>
              <a:ext cx="2094292" cy="2236112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 bwMode="auto">
            <a:xfrm>
              <a:off x="7520811" y="4722627"/>
              <a:ext cx="379276" cy="379276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602380" y="1821408"/>
            <a:ext cx="2169489" cy="2373382"/>
            <a:chOff x="9399833" y="3739978"/>
            <a:chExt cx="2169489" cy="2373382"/>
          </a:xfrm>
        </p:grpSpPr>
        <p:pic>
          <p:nvPicPr>
            <p:cNvPr id="20" name="Picture 19" descr="cathead_0cones_domai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99833" y="3739978"/>
              <a:ext cx="2169489" cy="2373382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 bwMode="auto">
            <a:xfrm>
              <a:off x="10094966" y="5361213"/>
              <a:ext cx="123903" cy="123903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93680"/>
                </a:solidFill>
                <a:effectLst/>
                <a:latin typeface="Frutiger 55 Roman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102634" y="2045441"/>
            <a:ext cx="1728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scale by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8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el-GR" sz="2800" i="1" baseline="300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ϕ</a:t>
            </a:r>
            <a:endParaRPr lang="en-US" sz="2800" i="1" dirty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ight Brace 27"/>
          <p:cNvSpPr/>
          <p:nvPr/>
        </p:nvSpPr>
        <p:spPr bwMode="auto">
          <a:xfrm rot="5400000">
            <a:off x="5712366" y="2096633"/>
            <a:ext cx="363893" cy="6462293"/>
          </a:xfrm>
          <a:prstGeom prst="rightBrace">
            <a:avLst>
              <a:gd name="adj1" fmla="val 100641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2453" y="5751677"/>
            <a:ext cx="270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 pitchFamily="34" charset="0"/>
              </a:rPr>
              <a:t>cross-field rotation</a:t>
            </a:r>
            <a:endParaRPr lang="en-US" sz="2800" i="1" dirty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72396" y="5635688"/>
            <a:ext cx="2826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∗</a:t>
            </a:r>
            <a:r>
              <a:rPr lang="el-GR" sz="3600" i="1" dirty="0" smtClean="0">
                <a:solidFill>
                  <a:srgbClr val="0000C8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l-GR" sz="3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sz="36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lang="el-GR" sz="3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ϕ</a:t>
            </a:r>
            <a:r>
              <a:rPr lang="en-US" sz="3600" i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∗</a:t>
            </a:r>
            <a:r>
              <a:rPr lang="en-US" sz="3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58786" y="5731428"/>
            <a:ext cx="3265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 pitchFamily="34" charset="0"/>
              </a:rPr>
              <a:t>closest conformal map</a:t>
            </a:r>
            <a:endParaRPr lang="en-US" sz="2800" i="1" dirty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3956180" y="5980922"/>
            <a:ext cx="516216" cy="1588"/>
          </a:xfrm>
          <a:prstGeom prst="straightConnector1">
            <a:avLst/>
          </a:prstGeom>
          <a:noFill/>
          <a:ln w="38100" cap="flat" cmpd="sng" algn="ctr">
            <a:solidFill>
              <a:srgbClr val="0000C8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Freeform 35"/>
          <p:cNvSpPr/>
          <p:nvPr/>
        </p:nvSpPr>
        <p:spPr bwMode="auto">
          <a:xfrm>
            <a:off x="6242180" y="5533053"/>
            <a:ext cx="1707502" cy="429208"/>
          </a:xfrm>
          <a:custGeom>
            <a:avLst/>
            <a:gdLst>
              <a:gd name="connsiteX0" fmla="*/ 1707502 w 1707502"/>
              <a:gd name="connsiteY0" fmla="*/ 429208 h 429208"/>
              <a:gd name="connsiteX1" fmla="*/ 447869 w 1707502"/>
              <a:gd name="connsiteY1" fmla="*/ 46653 h 429208"/>
              <a:gd name="connsiteX2" fmla="*/ 0 w 1707502"/>
              <a:gd name="connsiteY2" fmla="*/ 149290 h 42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7502" h="429208">
                <a:moveTo>
                  <a:pt x="1707502" y="429208"/>
                </a:moveTo>
                <a:cubicBezTo>
                  <a:pt x="1219977" y="261257"/>
                  <a:pt x="732453" y="93306"/>
                  <a:pt x="447869" y="46653"/>
                </a:cubicBezTo>
                <a:cubicBezTo>
                  <a:pt x="163285" y="0"/>
                  <a:pt x="81642" y="74645"/>
                  <a:pt x="0" y="149290"/>
                </a:cubicBezTo>
              </a:path>
            </a:pathLst>
          </a:cu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93680"/>
              </a:solidFill>
              <a:effectLst/>
              <a:latin typeface="Frutiger 55 Roman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42333" y="4135110"/>
            <a:ext cx="558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n-US" sz="2800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5" grpId="0" build="p"/>
      <p:bldP spid="19" grpId="0" animBg="1"/>
      <p:bldP spid="22" grpId="0" animBg="1"/>
      <p:bldP spid="25" grpId="0"/>
      <p:bldP spid="28" grpId="0" animBg="1"/>
      <p:bldP spid="29" grpId="0"/>
      <p:bldP spid="30" grpId="0"/>
      <p:bldP spid="31" grpId="0"/>
      <p:bldP spid="36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Smooth cross-field not distortion-aware</a:t>
            </a:r>
            <a:endParaRPr lang="en-US" dirty="0"/>
          </a:p>
        </p:txBody>
      </p:sp>
      <p:pic>
        <p:nvPicPr>
          <p:cNvPr id="5" name="Picture 4" descr="trap16_2cones_par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324" y="3889858"/>
            <a:ext cx="2216582" cy="2216582"/>
          </a:xfrm>
          <a:prstGeom prst="rect">
            <a:avLst/>
          </a:prstGeom>
        </p:spPr>
      </p:pic>
      <p:pic>
        <p:nvPicPr>
          <p:cNvPr id="6" name="Picture 5" descr="trap16_2cones_xfiel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482" y="3889858"/>
            <a:ext cx="2216582" cy="2216582"/>
          </a:xfrm>
          <a:prstGeom prst="rect">
            <a:avLst/>
          </a:prstGeom>
        </p:spPr>
      </p:pic>
      <p:pic>
        <p:nvPicPr>
          <p:cNvPr id="7" name="Picture 6" descr="trap16_nocones_par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24" y="1490626"/>
            <a:ext cx="2216582" cy="2216582"/>
          </a:xfrm>
          <a:prstGeom prst="rect">
            <a:avLst/>
          </a:prstGeom>
        </p:spPr>
      </p:pic>
      <p:pic>
        <p:nvPicPr>
          <p:cNvPr id="8" name="Picture 7" descr="trap16_nocones_xfiel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482" y="1490626"/>
            <a:ext cx="2216582" cy="2216582"/>
          </a:xfrm>
          <a:prstGeom prst="rect">
            <a:avLst/>
          </a:prstGeom>
        </p:spPr>
      </p:pic>
      <p:pic>
        <p:nvPicPr>
          <p:cNvPr id="9" name="Picture 8" descr="trap_2cones_di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2980" y="3889858"/>
            <a:ext cx="2213784" cy="2216582"/>
          </a:xfrm>
          <a:prstGeom prst="rect">
            <a:avLst/>
          </a:prstGeom>
        </p:spPr>
      </p:pic>
      <p:pic>
        <p:nvPicPr>
          <p:cNvPr id="10" name="Picture 9" descr="trap_nocones_dis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980" y="1490626"/>
            <a:ext cx="2213784" cy="2216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MAGNIFICATION" val="2000"/>
  <p:tag name="DEFAULTRESOLUTION" val="1200"/>
  <p:tag name="DEFAULTWORKAROUNDTRANSPARENCYBUG" val="0"/>
  <p:tag name="DEFAULTTRANSPARENT" val="0"/>
  <p:tag name="DEFAULTBLEND" val="0"/>
  <p:tag name="DEFAULTBITMAP" val="pngmono"/>
  <p:tag name="GHOSTSCRIPTCOMMAND" val="gswin32c"/>
  <p:tag name="EXTERNALEDITCOMMAND" val="notepad %"/>
  <p:tag name="TEX2PS" val="latex $(base).tex; dvips -D $(res) -E -o $(base).ps $(base).dvi"/>
  <p:tag name="DEFAULTDISPLAYSOURCE" val="\documentclass{article}\pagestyle{empty}&#10;\begin{document}&#10;&#10;\end{document}&#10;"/>
  <p:tag name="USEBOLDAMS" val="1"/>
  <p:tag name="EMBEDFONTS" val="1"/>
  <p:tag name="USEAMSFONTS" val="1"/>
  <p:tag name="TEXPOINTINIT" val=""/>
  <p:tag name="DEFAULTFONTSIZE" val="10"/>
  <p:tag name="DEFAULTWORDWRAP" val="0"/>
  <p:tag name="DEFAULTWIDTH" val="348"/>
  <p:tag name="DEFAULTHEIGHT" val="200"/>
</p:tagLst>
</file>

<file path=ppt/theme/theme1.xml><?xml version="1.0" encoding="utf-8"?>
<a:theme xmlns:a="http://schemas.openxmlformats.org/drawingml/2006/main" name="NYU_MRL_Style">
  <a:themeElements>
    <a:clrScheme name="ff 8">
      <a:dk1>
        <a:srgbClr val="093680"/>
      </a:dk1>
      <a:lt1>
        <a:srgbClr val="FFFFFF"/>
      </a:lt1>
      <a:dk2>
        <a:srgbClr val="000000"/>
      </a:dk2>
      <a:lt2>
        <a:srgbClr val="808080"/>
      </a:lt2>
      <a:accent1>
        <a:srgbClr val="EB9CCC"/>
      </a:accent1>
      <a:accent2>
        <a:srgbClr val="F8355C"/>
      </a:accent2>
      <a:accent3>
        <a:srgbClr val="FFFFFF"/>
      </a:accent3>
      <a:accent4>
        <a:srgbClr val="062D6C"/>
      </a:accent4>
      <a:accent5>
        <a:srgbClr val="F3CBE2"/>
      </a:accent5>
      <a:accent6>
        <a:srgbClr val="E12F53"/>
      </a:accent6>
      <a:hlink>
        <a:srgbClr val="44A482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27013" marR="0" indent="-227013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B9CCC"/>
          </a:buClr>
          <a:buSzPct val="60000"/>
          <a:buFont typeface="Monotype Sort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93680"/>
            </a:solidFill>
            <a:effectLst/>
            <a:latin typeface="Frutiger 55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27013" marR="0" indent="-227013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B9CCC"/>
          </a:buClr>
          <a:buSzPct val="60000"/>
          <a:buFont typeface="Monotype Sort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93680"/>
            </a:solidFill>
            <a:effectLst/>
            <a:latin typeface="Frutiger 55 Roman" pitchFamily="34" charset="0"/>
          </a:defRPr>
        </a:defPPr>
      </a:lstStyle>
    </a:lnDef>
  </a:objectDefaults>
  <a:extraClrSchemeLst>
    <a:extraClrScheme>
      <a:clrScheme name="f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f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8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EB9CCC"/>
        </a:accent1>
        <a:accent2>
          <a:srgbClr val="F8355C"/>
        </a:accent2>
        <a:accent3>
          <a:srgbClr val="FFFFFF"/>
        </a:accent3>
        <a:accent4>
          <a:srgbClr val="062D6C"/>
        </a:accent4>
        <a:accent5>
          <a:srgbClr val="F3CBE2"/>
        </a:accent5>
        <a:accent6>
          <a:srgbClr val="E12F53"/>
        </a:accent6>
        <a:hlink>
          <a:srgbClr val="44A482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9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093680"/>
        </a:accent1>
        <a:accent2>
          <a:srgbClr val="F8355C"/>
        </a:accent2>
        <a:accent3>
          <a:srgbClr val="FFFFFF"/>
        </a:accent3>
        <a:accent4>
          <a:srgbClr val="062D6C"/>
        </a:accent4>
        <a:accent5>
          <a:srgbClr val="AAAEC0"/>
        </a:accent5>
        <a:accent6>
          <a:srgbClr val="E12F53"/>
        </a:accent6>
        <a:hlink>
          <a:srgbClr val="44A482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0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62D6C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1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FF99CC"/>
        </a:accent1>
        <a:accent2>
          <a:srgbClr val="F8355C"/>
        </a:accent2>
        <a:accent3>
          <a:srgbClr val="FFFFFF"/>
        </a:accent3>
        <a:accent4>
          <a:srgbClr val="062D6C"/>
        </a:accent4>
        <a:accent5>
          <a:srgbClr val="FFCAE2"/>
        </a:accent5>
        <a:accent6>
          <a:srgbClr val="E12F53"/>
        </a:accent6>
        <a:hlink>
          <a:srgbClr val="44A48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2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093680"/>
        </a:accent1>
        <a:accent2>
          <a:srgbClr val="000066"/>
        </a:accent2>
        <a:accent3>
          <a:srgbClr val="FFFFFF"/>
        </a:accent3>
        <a:accent4>
          <a:srgbClr val="062D6C"/>
        </a:accent4>
        <a:accent5>
          <a:srgbClr val="AAAEC0"/>
        </a:accent5>
        <a:accent6>
          <a:srgbClr val="00005C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5C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4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66FF"/>
        </a:accent2>
        <a:accent3>
          <a:srgbClr val="FFFFFF"/>
        </a:accent3>
        <a:accent4>
          <a:srgbClr val="062D6C"/>
        </a:accent4>
        <a:accent5>
          <a:srgbClr val="AAE2CA"/>
        </a:accent5>
        <a:accent6>
          <a:srgbClr val="2D5C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5">
        <a:dk1>
          <a:srgbClr val="00C8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66FF"/>
        </a:accent2>
        <a:accent3>
          <a:srgbClr val="FFFFFF"/>
        </a:accent3>
        <a:accent4>
          <a:srgbClr val="00AA00"/>
        </a:accent4>
        <a:accent5>
          <a:srgbClr val="AAE2CA"/>
        </a:accent5>
        <a:accent6>
          <a:srgbClr val="2D5C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6">
        <a:dk1>
          <a:srgbClr val="0AC80A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66FF"/>
        </a:accent2>
        <a:accent3>
          <a:srgbClr val="FFFFFF"/>
        </a:accent3>
        <a:accent4>
          <a:srgbClr val="07AA07"/>
        </a:accent4>
        <a:accent5>
          <a:srgbClr val="AAE2CA"/>
        </a:accent5>
        <a:accent6>
          <a:srgbClr val="2D5C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NYU_MRL_Style</Template>
  <TotalTime>6940</TotalTime>
  <Words>455</Words>
  <Application>Microsoft Office PowerPoint</Application>
  <PresentationFormat>Custom</PresentationFormat>
  <Paragraphs>172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Wingdings</vt:lpstr>
      <vt:lpstr>Monotype Sorts</vt:lpstr>
      <vt:lpstr>Frutiger 55 Roman</vt:lpstr>
      <vt:lpstr>Times New Roman</vt:lpstr>
      <vt:lpstr>NYU_MRL_Style</vt:lpstr>
      <vt:lpstr>Controlled-Distortion Constrained Global Parametrization</vt:lpstr>
      <vt:lpstr>Global parametrization</vt:lpstr>
      <vt:lpstr>Goal: singularity placement</vt:lpstr>
      <vt:lpstr>Seamless global parametrization</vt:lpstr>
      <vt:lpstr>Cones for features and distortion</vt:lpstr>
      <vt:lpstr>Distortion vs # cones</vt:lpstr>
      <vt:lpstr>Goal: automatic cone placement</vt:lpstr>
      <vt:lpstr>Contribution: Unification of techniques</vt:lpstr>
      <vt:lpstr>Smooth cross-field not distortion-aware</vt:lpstr>
      <vt:lpstr>Smooth cross-field not distortion-aware</vt:lpstr>
      <vt:lpstr>Conformal maps: over-constrained</vt:lpstr>
      <vt:lpstr>Relation of conformal to cross-fields</vt:lpstr>
      <vt:lpstr>Conformal + Cross-field</vt:lpstr>
      <vt:lpstr>System setup and solve</vt:lpstr>
      <vt:lpstr>Slide 15</vt:lpstr>
      <vt:lpstr>Comparison to cross-field smoothing</vt:lpstr>
      <vt:lpstr>Comparison to cross-field smoothing</vt:lpstr>
      <vt:lpstr>Comparison to cross-field smoothing</vt:lpstr>
      <vt:lpstr>Comparison to cross-field smoothing</vt:lpstr>
      <vt:lpstr>Comparison to cross-field smoothing</vt:lpstr>
      <vt:lpstr>Summary</vt:lpstr>
      <vt:lpstr>Questions?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marcianx</dc:creator>
  <cp:lastModifiedBy>marcianx</cp:lastModifiedBy>
  <cp:revision>1619</cp:revision>
  <dcterms:created xsi:type="dcterms:W3CDTF">2011-09-25T21:33:16Z</dcterms:created>
  <dcterms:modified xsi:type="dcterms:W3CDTF">2014-06-01T01:43:19Z</dcterms:modified>
</cp:coreProperties>
</file>