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9" r:id="rId1"/>
  </p:sldMasterIdLst>
  <p:notesMasterIdLst>
    <p:notesMasterId r:id="rId41"/>
  </p:notesMasterIdLst>
  <p:sldIdLst>
    <p:sldId id="258" r:id="rId2"/>
    <p:sldId id="259" r:id="rId3"/>
    <p:sldId id="423" r:id="rId4"/>
    <p:sldId id="463" r:id="rId5"/>
    <p:sldId id="427" r:id="rId6"/>
    <p:sldId id="444" r:id="rId7"/>
    <p:sldId id="455" r:id="rId8"/>
    <p:sldId id="428" r:id="rId9"/>
    <p:sldId id="466" r:id="rId10"/>
    <p:sldId id="505" r:id="rId11"/>
    <p:sldId id="469" r:id="rId12"/>
    <p:sldId id="438" r:id="rId13"/>
    <p:sldId id="476" r:id="rId14"/>
    <p:sldId id="475" r:id="rId15"/>
    <p:sldId id="440" r:id="rId16"/>
    <p:sldId id="445" r:id="rId17"/>
    <p:sldId id="447" r:id="rId18"/>
    <p:sldId id="442" r:id="rId19"/>
    <p:sldId id="441" r:id="rId20"/>
    <p:sldId id="473" r:id="rId21"/>
    <p:sldId id="443" r:id="rId22"/>
    <p:sldId id="471" r:id="rId23"/>
    <p:sldId id="451" r:id="rId24"/>
    <p:sldId id="452" r:id="rId25"/>
    <p:sldId id="472" r:id="rId26"/>
    <p:sldId id="479" r:id="rId27"/>
    <p:sldId id="460" r:id="rId28"/>
    <p:sldId id="448" r:id="rId29"/>
    <p:sldId id="310" r:id="rId30"/>
    <p:sldId id="489" r:id="rId31"/>
    <p:sldId id="481" r:id="rId32"/>
    <p:sldId id="482" r:id="rId33"/>
    <p:sldId id="478" r:id="rId34"/>
    <p:sldId id="467" r:id="rId35"/>
    <p:sldId id="468" r:id="rId36"/>
    <p:sldId id="497" r:id="rId37"/>
    <p:sldId id="498" r:id="rId38"/>
    <p:sldId id="499" r:id="rId39"/>
    <p:sldId id="491" r:id="rId40"/>
  </p:sldIdLst>
  <p:sldSz cx="12192000" cy="6858000"/>
  <p:notesSz cx="6858000" cy="9144000"/>
  <p:custDataLst>
    <p:tags r:id="rId42"/>
  </p:custDataLst>
  <p:defaultTextStyle>
    <a:defPPr>
      <a:defRPr lang="en-US"/>
    </a:defPPr>
    <a:lvl1pPr algn="ctr" rtl="0" eaLnBrk="0" fontAlgn="base" hangingPunct="0">
      <a:spcBef>
        <a:spcPct val="20000"/>
      </a:spcBef>
      <a:spcAft>
        <a:spcPct val="0"/>
      </a:spcAft>
      <a:buClr>
        <a:srgbClr val="EB9CCC"/>
      </a:buClr>
      <a:buSzPct val="60000"/>
      <a:buFont typeface="Monotype Sorts" pitchFamily="2" charset="2"/>
      <a:defRPr sz="1600" kern="1200">
        <a:solidFill>
          <a:srgbClr val="093680"/>
        </a:solidFill>
        <a:latin typeface="Frutiger 55 Roman" pitchFamily="34" charset="0"/>
        <a:ea typeface="+mn-ea"/>
        <a:cs typeface="+mn-cs"/>
      </a:defRPr>
    </a:lvl1pPr>
    <a:lvl2pPr marL="457200" algn="ctr" rtl="0" eaLnBrk="0" fontAlgn="base" hangingPunct="0">
      <a:spcBef>
        <a:spcPct val="20000"/>
      </a:spcBef>
      <a:spcAft>
        <a:spcPct val="0"/>
      </a:spcAft>
      <a:buClr>
        <a:srgbClr val="EB9CCC"/>
      </a:buClr>
      <a:buSzPct val="60000"/>
      <a:buFont typeface="Monotype Sorts" pitchFamily="2" charset="2"/>
      <a:defRPr sz="1600" kern="1200">
        <a:solidFill>
          <a:srgbClr val="093680"/>
        </a:solidFill>
        <a:latin typeface="Frutiger 55 Roman" pitchFamily="34" charset="0"/>
        <a:ea typeface="+mn-ea"/>
        <a:cs typeface="+mn-cs"/>
      </a:defRPr>
    </a:lvl2pPr>
    <a:lvl3pPr marL="914400" algn="ctr" rtl="0" eaLnBrk="0" fontAlgn="base" hangingPunct="0">
      <a:spcBef>
        <a:spcPct val="20000"/>
      </a:spcBef>
      <a:spcAft>
        <a:spcPct val="0"/>
      </a:spcAft>
      <a:buClr>
        <a:srgbClr val="EB9CCC"/>
      </a:buClr>
      <a:buSzPct val="60000"/>
      <a:buFont typeface="Monotype Sorts" pitchFamily="2" charset="2"/>
      <a:defRPr sz="1600" kern="1200">
        <a:solidFill>
          <a:srgbClr val="093680"/>
        </a:solidFill>
        <a:latin typeface="Frutiger 55 Roman" pitchFamily="34" charset="0"/>
        <a:ea typeface="+mn-ea"/>
        <a:cs typeface="+mn-cs"/>
      </a:defRPr>
    </a:lvl3pPr>
    <a:lvl4pPr marL="1371600" algn="ctr" rtl="0" eaLnBrk="0" fontAlgn="base" hangingPunct="0">
      <a:spcBef>
        <a:spcPct val="20000"/>
      </a:spcBef>
      <a:spcAft>
        <a:spcPct val="0"/>
      </a:spcAft>
      <a:buClr>
        <a:srgbClr val="EB9CCC"/>
      </a:buClr>
      <a:buSzPct val="60000"/>
      <a:buFont typeface="Monotype Sorts" pitchFamily="2" charset="2"/>
      <a:defRPr sz="1600" kern="1200">
        <a:solidFill>
          <a:srgbClr val="093680"/>
        </a:solidFill>
        <a:latin typeface="Frutiger 55 Roman" pitchFamily="34" charset="0"/>
        <a:ea typeface="+mn-ea"/>
        <a:cs typeface="+mn-cs"/>
      </a:defRPr>
    </a:lvl4pPr>
    <a:lvl5pPr marL="1828800" algn="ctr" rtl="0" eaLnBrk="0" fontAlgn="base" hangingPunct="0">
      <a:spcBef>
        <a:spcPct val="20000"/>
      </a:spcBef>
      <a:spcAft>
        <a:spcPct val="0"/>
      </a:spcAft>
      <a:buClr>
        <a:srgbClr val="EB9CCC"/>
      </a:buClr>
      <a:buSzPct val="60000"/>
      <a:buFont typeface="Monotype Sorts" pitchFamily="2" charset="2"/>
      <a:defRPr sz="1600" kern="1200">
        <a:solidFill>
          <a:srgbClr val="093680"/>
        </a:solidFill>
        <a:latin typeface="Frutiger 55 Roman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rgbClr val="093680"/>
        </a:solidFill>
        <a:latin typeface="Frutiger 55 Roman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rgbClr val="093680"/>
        </a:solidFill>
        <a:latin typeface="Frutiger 55 Roman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rgbClr val="093680"/>
        </a:solidFill>
        <a:latin typeface="Frutiger 55 Roman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rgbClr val="093680"/>
        </a:solidFill>
        <a:latin typeface="Frutiger 55 Roman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00C8"/>
    <a:srgbClr val="842EAA"/>
    <a:srgbClr val="CC99FF"/>
    <a:srgbClr val="9ED983"/>
    <a:srgbClr val="B1CC90"/>
    <a:srgbClr val="FFCC66"/>
    <a:srgbClr val="FF7C80"/>
    <a:srgbClr val="FF5050"/>
    <a:srgbClr val="74A5F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393" autoAdjust="0"/>
    <p:restoredTop sz="97544" autoAdjust="0"/>
  </p:normalViewPr>
  <p:slideViewPr>
    <p:cSldViewPr snapToGrid="0" snapToObjects="1" showGuides="1">
      <p:cViewPr varScale="1">
        <p:scale>
          <a:sx n="90" d="100"/>
          <a:sy n="90" d="100"/>
        </p:scale>
        <p:origin x="-40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47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buClrTx/>
              <a:buSzTx/>
              <a:buFontTx/>
              <a:buNone/>
              <a:defRPr sz="1200" smtClean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buClrTx/>
              <a:buSzTx/>
              <a:buFontTx/>
              <a:buNone/>
              <a:defRPr sz="1200" smtClean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buClrTx/>
              <a:buSzTx/>
              <a:buFontTx/>
              <a:buNone/>
              <a:defRPr sz="1200" smtClean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buClrTx/>
              <a:buSzTx/>
              <a:buFontTx/>
              <a:buNone/>
              <a:defRPr sz="1200" smtClean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17943E0C-242C-4807-90C2-FCB1D78BA9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831851"/>
            <a:ext cx="10805984" cy="2768600"/>
          </a:xfrm>
        </p:spPr>
        <p:txBody>
          <a:bodyPr/>
          <a:lstStyle>
            <a:lvl1pPr>
              <a:defRPr lang="en-US" dirty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10120184" cy="1752600"/>
          </a:xfrm>
        </p:spPr>
        <p:txBody>
          <a:bodyPr/>
          <a:lstStyle>
            <a:lvl1pPr marL="0" indent="0" algn="ctr">
              <a:defRPr>
                <a:latin typeface="Arial" pitchFamily="34" charset="0"/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 Black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itchFamily="34" charset="0"/>
              </a:defRPr>
            </a:lvl1pPr>
            <a:lvl2pPr>
              <a:defRPr>
                <a:latin typeface="Arial" pitchFamily="34" charset="0"/>
              </a:defRPr>
            </a:lvl2pPr>
            <a:lvl3pPr>
              <a:defRPr>
                <a:latin typeface="Arial" pitchFamily="34" charset="0"/>
              </a:defRPr>
            </a:lvl3pPr>
            <a:lvl4pPr>
              <a:defRPr>
                <a:latin typeface="Arial" pitchFamily="34" charset="0"/>
              </a:defRPr>
            </a:lvl4pPr>
            <a:lvl5pPr>
              <a:defRPr>
                <a:latin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4965" y="398465"/>
            <a:ext cx="2090737" cy="5907087"/>
          </a:xfrm>
        </p:spPr>
        <p:txBody>
          <a:bodyPr vert="eaVert"/>
          <a:lstStyle>
            <a:lvl1pPr>
              <a:defRPr>
                <a:latin typeface="Arial Black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9575" y="398465"/>
            <a:ext cx="6122988" cy="5907087"/>
          </a:xfrm>
        </p:spPr>
        <p:txBody>
          <a:bodyPr vert="eaVert"/>
          <a:lstStyle>
            <a:lvl1pPr>
              <a:defRPr>
                <a:latin typeface="Arial" pitchFamily="34" charset="0"/>
              </a:defRPr>
            </a:lvl1pPr>
            <a:lvl2pPr>
              <a:defRPr>
                <a:latin typeface="Arial" pitchFamily="34" charset="0"/>
              </a:defRPr>
            </a:lvl2pPr>
            <a:lvl3pPr>
              <a:defRPr>
                <a:latin typeface="Arial" pitchFamily="34" charset="0"/>
              </a:defRPr>
            </a:lvl3pPr>
            <a:lvl4pPr>
              <a:defRPr>
                <a:latin typeface="Arial" pitchFamily="34" charset="0"/>
              </a:defRPr>
            </a:lvl4pPr>
            <a:lvl5pPr>
              <a:defRPr>
                <a:latin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0" y="273629"/>
            <a:ext cx="8228161" cy="1143480"/>
          </a:xfrm>
        </p:spPr>
        <p:txBody>
          <a:bodyPr/>
          <a:lstStyle>
            <a:lvl1pPr>
              <a:defRPr>
                <a:latin typeface="Arial Black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6480" y="1604329"/>
            <a:ext cx="4043520" cy="4524955"/>
          </a:xfrm>
        </p:spPr>
        <p:txBody>
          <a:bodyPr/>
          <a:lstStyle>
            <a:lvl1pPr>
              <a:defRPr>
                <a:latin typeface="Arial" pitchFamily="34" charset="0"/>
              </a:defRPr>
            </a:lvl1pPr>
            <a:lvl2pPr>
              <a:defRPr>
                <a:latin typeface="Arial" pitchFamily="34" charset="0"/>
              </a:defRPr>
            </a:lvl2pPr>
            <a:lvl3pPr>
              <a:defRPr>
                <a:latin typeface="Arial" pitchFamily="34" charset="0"/>
              </a:defRPr>
            </a:lvl3pPr>
            <a:lvl4pPr>
              <a:defRPr>
                <a:latin typeface="Arial" pitchFamily="34" charset="0"/>
              </a:defRPr>
            </a:lvl4pPr>
            <a:lvl5pPr>
              <a:defRPr>
                <a:latin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8241" y="1604329"/>
            <a:ext cx="4044960" cy="4524955"/>
          </a:xfrm>
        </p:spPr>
        <p:txBody>
          <a:bodyPr/>
          <a:lstStyle>
            <a:lvl1pPr>
              <a:defRPr>
                <a:latin typeface="Arial" pitchFamily="34" charset="0"/>
              </a:defRPr>
            </a:lvl1pPr>
            <a:lvl2pPr>
              <a:defRPr>
                <a:latin typeface="Arial" pitchFamily="34" charset="0"/>
              </a:defRPr>
            </a:lvl2pPr>
            <a:lvl3pPr>
              <a:defRPr>
                <a:latin typeface="Arial" pitchFamily="34" charset="0"/>
              </a:defRPr>
            </a:lvl3pPr>
            <a:lvl4pPr>
              <a:defRPr>
                <a:latin typeface="Arial" pitchFamily="34" charset="0"/>
              </a:defRPr>
            </a:lvl4pPr>
            <a:lvl5pPr>
              <a:defRPr>
                <a:latin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xfrm>
            <a:off x="456481" y="6247376"/>
            <a:ext cx="2128320" cy="470931"/>
          </a:xfrm>
          <a:prstGeom prst="rect">
            <a:avLst/>
          </a:prstGeom>
          <a:ln/>
        </p:spPr>
        <p:txBody>
          <a:bodyPr lIns="82945" tIns="41473" rIns="82945" bIns="41473"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3127680" y="6247376"/>
            <a:ext cx="2897280" cy="470931"/>
          </a:xfrm>
          <a:prstGeom prst="rect">
            <a:avLst/>
          </a:prstGeom>
          <a:ln/>
        </p:spPr>
        <p:txBody>
          <a:bodyPr lIns="82945" tIns="41473" rIns="82945" bIns="41473"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xfrm>
            <a:off x="6556321" y="6247376"/>
            <a:ext cx="2128320" cy="470931"/>
          </a:xfrm>
          <a:prstGeom prst="rect">
            <a:avLst/>
          </a:prstGeom>
          <a:ln/>
        </p:spPr>
        <p:txBody>
          <a:bodyPr lIns="82945" tIns="41473" rIns="82945" bIns="41473"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09F9274-62D4-4A40-B3A6-70A2D94C3F0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 Black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  <a:lvl2pPr>
              <a:defRPr>
                <a:latin typeface="Arial" pitchFamily="34" charset="0"/>
              </a:defRPr>
            </a:lvl2pPr>
            <a:lvl3pPr>
              <a:defRPr>
                <a:latin typeface="Arial" pitchFamily="34" charset="0"/>
              </a:defRPr>
            </a:lvl3pPr>
            <a:lvl4pPr>
              <a:defRPr>
                <a:latin typeface="Arial" pitchFamily="34" charset="0"/>
              </a:defRPr>
            </a:lvl4pPr>
            <a:lvl5pPr>
              <a:defRPr>
                <a:latin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 Black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Arial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 Black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9576" y="1336676"/>
            <a:ext cx="5569349" cy="4968875"/>
          </a:xfrm>
        </p:spPr>
        <p:txBody>
          <a:bodyPr/>
          <a:lstStyle>
            <a:lvl1pPr>
              <a:defRPr sz="2800">
                <a:latin typeface="Arial" pitchFamily="34" charset="0"/>
              </a:defRPr>
            </a:lvl1pPr>
            <a:lvl2pPr>
              <a:defRPr sz="2400">
                <a:latin typeface="Arial" pitchFamily="34" charset="0"/>
              </a:defRPr>
            </a:lvl2pPr>
            <a:lvl3pPr>
              <a:defRPr sz="2000">
                <a:latin typeface="Arial" pitchFamily="34" charset="0"/>
              </a:defRPr>
            </a:lvl3pPr>
            <a:lvl4pPr>
              <a:defRPr sz="1800">
                <a:latin typeface="Arial" pitchFamily="34" charset="0"/>
              </a:defRPr>
            </a:lvl4pPr>
            <a:lvl5pPr>
              <a:defRPr sz="1800">
                <a:latin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616" y="1336675"/>
            <a:ext cx="5585253" cy="4968875"/>
          </a:xfrm>
        </p:spPr>
        <p:txBody>
          <a:bodyPr/>
          <a:lstStyle>
            <a:lvl1pPr>
              <a:defRPr sz="2800">
                <a:latin typeface="Arial" pitchFamily="34" charset="0"/>
              </a:defRPr>
            </a:lvl1pPr>
            <a:lvl2pPr>
              <a:defRPr sz="2400">
                <a:latin typeface="Arial" pitchFamily="34" charset="0"/>
              </a:defRPr>
            </a:lvl2pPr>
            <a:lvl3pPr>
              <a:defRPr sz="2000">
                <a:latin typeface="Arial" pitchFamily="34" charset="0"/>
              </a:defRPr>
            </a:lvl3pPr>
            <a:lvl4pPr>
              <a:defRPr sz="1800">
                <a:latin typeface="Arial" pitchFamily="34" charset="0"/>
              </a:defRPr>
            </a:lvl4pPr>
            <a:lvl5pPr>
              <a:defRPr sz="1800">
                <a:latin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9577" y="1336675"/>
            <a:ext cx="5484736" cy="639763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9577" y="1976438"/>
            <a:ext cx="5484736" cy="4149725"/>
          </a:xfrm>
        </p:spPr>
        <p:txBody>
          <a:bodyPr/>
          <a:lstStyle>
            <a:lvl1pPr>
              <a:defRPr sz="2400">
                <a:latin typeface="Arial" pitchFamily="34" charset="0"/>
              </a:defRPr>
            </a:lvl1pPr>
            <a:lvl2pPr>
              <a:defRPr sz="2000">
                <a:latin typeface="Arial" pitchFamily="34" charset="0"/>
              </a:defRPr>
            </a:lvl2pPr>
            <a:lvl3pPr>
              <a:defRPr sz="1800">
                <a:latin typeface="Arial" pitchFamily="34" charset="0"/>
              </a:defRPr>
            </a:lvl3pPr>
            <a:lvl4pPr>
              <a:defRPr sz="1600">
                <a:latin typeface="Arial" pitchFamily="34" charset="0"/>
              </a:defRPr>
            </a:lvl4pPr>
            <a:lvl5pPr>
              <a:defRPr sz="1600">
                <a:latin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55634" y="1336675"/>
            <a:ext cx="5716235" cy="639763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55634" y="1976438"/>
            <a:ext cx="5716236" cy="4149725"/>
          </a:xfrm>
        </p:spPr>
        <p:txBody>
          <a:bodyPr/>
          <a:lstStyle>
            <a:lvl1pPr>
              <a:defRPr sz="2400">
                <a:latin typeface="Arial" pitchFamily="34" charset="0"/>
              </a:defRPr>
            </a:lvl1pPr>
            <a:lvl2pPr>
              <a:defRPr sz="2000">
                <a:latin typeface="Arial" pitchFamily="34" charset="0"/>
              </a:defRPr>
            </a:lvl2pPr>
            <a:lvl3pPr>
              <a:defRPr sz="1800">
                <a:latin typeface="Arial" pitchFamily="34" charset="0"/>
              </a:defRPr>
            </a:lvl3pPr>
            <a:lvl4pPr>
              <a:defRPr sz="1600">
                <a:latin typeface="Arial" pitchFamily="34" charset="0"/>
              </a:defRPr>
            </a:lvl4pPr>
            <a:lvl5pPr>
              <a:defRPr sz="1600">
                <a:latin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09576" y="398463"/>
            <a:ext cx="11362293" cy="938212"/>
          </a:xfrm>
        </p:spPr>
        <p:txBody>
          <a:bodyPr/>
          <a:lstStyle>
            <a:lvl1pPr>
              <a:defRPr>
                <a:latin typeface="Arial Black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 Black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>
                <a:latin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>
                <a:latin typeface="Arial" pitchFamily="34" charset="0"/>
              </a:defRPr>
            </a:lvl1pPr>
            <a:lvl2pPr>
              <a:defRPr sz="2800">
                <a:latin typeface="Arial" pitchFamily="34" charset="0"/>
              </a:defRPr>
            </a:lvl2pPr>
            <a:lvl3pPr>
              <a:defRPr sz="2400">
                <a:latin typeface="Arial" pitchFamily="34" charset="0"/>
              </a:defRPr>
            </a:lvl3pPr>
            <a:lvl4pPr>
              <a:defRPr sz="2000">
                <a:latin typeface="Arial" pitchFamily="34" charset="0"/>
              </a:defRPr>
            </a:lvl4pPr>
            <a:lvl5pPr>
              <a:defRPr sz="2000">
                <a:latin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>
                <a:latin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>
                <a:latin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9576" y="398463"/>
            <a:ext cx="11362293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9576" y="1336676"/>
            <a:ext cx="11362293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err="1" smtClean="0"/>
              <a:t>Sdsd</a:t>
            </a:r>
            <a:endParaRPr lang="en-US" altLang="en-US" dirty="0" smtClean="0"/>
          </a:p>
          <a:p>
            <a:pPr lvl="1"/>
            <a:r>
              <a:rPr lang="en-US" altLang="en-US" dirty="0" err="1" smtClean="0"/>
              <a:t>sdsfd</a:t>
            </a:r>
            <a:endParaRPr lang="en-US" altLang="en-US" dirty="0" smtClean="0"/>
          </a:p>
          <a:p>
            <a:pPr lvl="2"/>
            <a:r>
              <a:rPr lang="en-US" altLang="en-US" dirty="0" err="1" smtClean="0"/>
              <a:t>sd</a:t>
            </a:r>
            <a:endParaRPr lang="en-US" altLang="en-US" dirty="0" smtClean="0"/>
          </a:p>
          <a:p>
            <a:pPr lvl="3"/>
            <a:r>
              <a:rPr lang="en-US" altLang="en-US" dirty="0" err="1" smtClean="0"/>
              <a:t>sd</a:t>
            </a:r>
            <a:endParaRPr lang="en-US" altLang="en-US" dirty="0" smtClean="0"/>
          </a:p>
          <a:p>
            <a:pPr lvl="4"/>
            <a:r>
              <a:rPr lang="en-US" altLang="zh-CN" dirty="0" err="1" smtClean="0"/>
              <a:t>sd</a:t>
            </a:r>
            <a:endParaRPr lang="en-US" altLang="zh-CN" dirty="0" smtClean="0"/>
          </a:p>
          <a:p>
            <a:pPr lvl="4"/>
            <a:r>
              <a:rPr lang="en-US" altLang="en-US" dirty="0" smtClean="0"/>
              <a:t>s</a:t>
            </a: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0" y="1"/>
            <a:ext cx="12192000" cy="244475"/>
          </a:xfrm>
          <a:prstGeom prst="rect">
            <a:avLst/>
          </a:prstGeom>
          <a:gradFill rotWithShape="0">
            <a:gsLst>
              <a:gs pos="0">
                <a:srgbClr val="093680"/>
              </a:gs>
              <a:gs pos="100000">
                <a:srgbClr val="EB9CCC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 pitchFamily="34" charset="0"/>
            </a:endParaRP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1925639" y="4405314"/>
            <a:ext cx="184731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endParaRPr lang="en-US" sz="2400" dirty="0">
              <a:latin typeface="Arial" pitchFamily="34" charset="0"/>
            </a:endParaRP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1169989" y="4767264"/>
            <a:ext cx="184731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endParaRPr lang="en-US" sz="2400" dirty="0">
              <a:latin typeface="Arial" pitchFamily="34" charset="0"/>
            </a:endParaRPr>
          </a:p>
        </p:txBody>
      </p:sp>
      <p:sp>
        <p:nvSpPr>
          <p:cNvPr id="6153" name="Freeform 9"/>
          <p:cNvSpPr>
            <a:spLocks/>
          </p:cNvSpPr>
          <p:nvPr/>
        </p:nvSpPr>
        <p:spPr bwMode="auto">
          <a:xfrm flipV="1">
            <a:off x="0" y="6277293"/>
            <a:ext cx="12191999" cy="45719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626" y="0"/>
              </a:cxn>
            </a:cxnLst>
            <a:rect l="0" t="0" r="r" b="b"/>
            <a:pathLst>
              <a:path w="4626" h="1">
                <a:moveTo>
                  <a:pt x="0" y="0"/>
                </a:moveTo>
                <a:lnTo>
                  <a:pt x="4626" y="0"/>
                </a:lnTo>
              </a:path>
            </a:pathLst>
          </a:custGeom>
          <a:noFill/>
          <a:ln w="25400">
            <a:solidFill>
              <a:srgbClr val="09368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335532" y="6368733"/>
            <a:ext cx="436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95CDD838-5F95-4F35-B1DC-7A8C42CD009D}" type="slidenum">
              <a:rPr lang="en-US" smtClean="0">
                <a:latin typeface="Arial" pitchFamily="34" charset="0"/>
              </a:rPr>
              <a:pPr/>
              <a:t>‹#›</a:t>
            </a:fld>
            <a:endParaRPr lang="en-US" dirty="0">
              <a:latin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5" r:id="rId12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Black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Frutiger 55 Roman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Frutiger 55 Roman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Frutiger 55 Roman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Frutiger 55 Roman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Frutiger 55 Roman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Frutiger 55 Roman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Frutiger 55 Roman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Frutiger 55 Roman" pitchFamily="34" charset="0"/>
        </a:defRPr>
      </a:lvl9pPr>
    </p:titleStyle>
    <p:bodyStyle>
      <a:lvl1pPr marL="231775" indent="-231775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defRPr sz="2800">
          <a:solidFill>
            <a:srgbClr val="093680"/>
          </a:solidFill>
          <a:latin typeface="Arial" pitchFamily="34" charset="0"/>
          <a:ea typeface="+mn-ea"/>
          <a:cs typeface="+mn-cs"/>
        </a:defRPr>
      </a:lvl1pPr>
      <a:lvl2pPr marL="573088" indent="-227013" algn="l" rtl="0" eaLnBrk="1" fontAlgn="base" hangingPunct="1">
        <a:spcBef>
          <a:spcPct val="20000"/>
        </a:spcBef>
        <a:spcAft>
          <a:spcPct val="0"/>
        </a:spcAft>
        <a:buClr>
          <a:srgbClr val="EB9CCC"/>
        </a:buClr>
        <a:buSzPct val="60000"/>
        <a:buFont typeface="Monotype Sorts" pitchFamily="2" charset="2"/>
        <a:buChar char="n"/>
        <a:defRPr sz="2400">
          <a:solidFill>
            <a:srgbClr val="093680"/>
          </a:solidFill>
          <a:latin typeface="Arial" pitchFamily="34" charset="0"/>
        </a:defRPr>
      </a:lvl2pPr>
      <a:lvl3pPr marL="919163" indent="-2317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Monotype Sorts" pitchFamily="2" charset="2"/>
        <a:buChar char="n"/>
        <a:defRPr sz="2400">
          <a:solidFill>
            <a:srgbClr val="093680"/>
          </a:solidFill>
          <a:latin typeface="Arial" pitchFamily="34" charset="0"/>
        </a:defRPr>
      </a:lvl3pPr>
      <a:lvl4pPr marL="1258888" indent="-2254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Monotype Sorts" pitchFamily="2" charset="2"/>
        <a:buChar char="n"/>
        <a:defRPr sz="2400">
          <a:solidFill>
            <a:schemeClr val="tx1"/>
          </a:solidFill>
          <a:latin typeface="Arial" pitchFamily="34" charset="0"/>
        </a:defRPr>
      </a:lvl4pPr>
      <a:lvl5pPr marL="1597025" indent="-21431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Monotype Sorts" pitchFamily="2" charset="2"/>
        <a:buChar char="n"/>
        <a:defRPr sz="2400">
          <a:solidFill>
            <a:schemeClr val="tx1"/>
          </a:solidFill>
          <a:latin typeface="Arial" pitchFamily="34" charset="0"/>
        </a:defRPr>
      </a:lvl5pPr>
      <a:lvl6pPr marL="2054225" indent="-21431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Monotype Sorts" pitchFamily="2" charset="2"/>
        <a:buChar char="n"/>
        <a:defRPr sz="2400">
          <a:solidFill>
            <a:schemeClr val="tx1"/>
          </a:solidFill>
          <a:latin typeface="+mn-lt"/>
        </a:defRPr>
      </a:lvl6pPr>
      <a:lvl7pPr marL="2511425" indent="-21431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Monotype Sorts" pitchFamily="2" charset="2"/>
        <a:buChar char="n"/>
        <a:defRPr sz="2400">
          <a:solidFill>
            <a:schemeClr val="tx1"/>
          </a:solidFill>
          <a:latin typeface="+mn-lt"/>
        </a:defRPr>
      </a:lvl7pPr>
      <a:lvl8pPr marL="2968625" indent="-21431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Monotype Sorts" pitchFamily="2" charset="2"/>
        <a:buChar char="n"/>
        <a:defRPr sz="2400">
          <a:solidFill>
            <a:schemeClr val="tx1"/>
          </a:solidFill>
          <a:latin typeface="+mn-lt"/>
        </a:defRPr>
      </a:lvl8pPr>
      <a:lvl9pPr marL="3425825" indent="-21431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Monotype Sorts" pitchFamily="2" charset="2"/>
        <a:buChar char="n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png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7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Robust Field-aligned Global Parametrization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26292" y="3886200"/>
            <a:ext cx="9185189" cy="1752600"/>
          </a:xfrm>
        </p:spPr>
        <p:txBody>
          <a:bodyPr/>
          <a:lstStyle/>
          <a:p>
            <a:r>
              <a:rPr lang="en-US" b="1" dirty="0" err="1" smtClean="0"/>
              <a:t>Ashish</a:t>
            </a:r>
            <a:r>
              <a:rPr lang="en-US" b="1" dirty="0" smtClean="0"/>
              <a:t> Myles</a:t>
            </a:r>
            <a:r>
              <a:rPr lang="en-US" b="1" baseline="30000" dirty="0" smtClean="0"/>
              <a:t>†</a:t>
            </a:r>
            <a:r>
              <a:rPr lang="en-US" b="1" dirty="0" smtClean="0"/>
              <a:t>         </a:t>
            </a:r>
            <a:r>
              <a:rPr lang="en-US" b="1" dirty="0" err="1" smtClean="0"/>
              <a:t>Nico</a:t>
            </a:r>
            <a:r>
              <a:rPr lang="en-US" b="1" dirty="0" smtClean="0"/>
              <a:t> </a:t>
            </a:r>
            <a:r>
              <a:rPr lang="en-US" b="1" dirty="0" err="1" smtClean="0"/>
              <a:t>Pietroni</a:t>
            </a:r>
            <a:r>
              <a:rPr lang="en-US" b="1" baseline="30000" dirty="0" smtClean="0"/>
              <a:t>‡</a:t>
            </a:r>
            <a:r>
              <a:rPr lang="en-US" b="1" dirty="0" smtClean="0"/>
              <a:t>         Denis </a:t>
            </a:r>
            <a:r>
              <a:rPr lang="en-US" b="1" dirty="0" err="1" smtClean="0"/>
              <a:t>Zorin</a:t>
            </a:r>
            <a:r>
              <a:rPr lang="en-US" b="1" baseline="30000" dirty="0" smtClean="0"/>
              <a:t>†</a:t>
            </a:r>
            <a:endParaRPr lang="en-US" b="1" dirty="0" smtClean="0"/>
          </a:p>
          <a:p>
            <a:r>
              <a:rPr lang="en-US" baseline="30000" dirty="0" smtClean="0"/>
              <a:t>†</a:t>
            </a:r>
            <a:r>
              <a:rPr lang="en-US" dirty="0" smtClean="0"/>
              <a:t>New York University        </a:t>
            </a:r>
            <a:r>
              <a:rPr lang="en-US" baseline="30000" dirty="0" smtClean="0"/>
              <a:t>‡</a:t>
            </a:r>
            <a:r>
              <a:rPr lang="en-US" dirty="0" smtClean="0"/>
              <a:t>ISTI, CNR, Italy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Tracing vector fields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576" y="1336676"/>
            <a:ext cx="5817053" cy="4968875"/>
          </a:xfrm>
        </p:spPr>
        <p:txBody>
          <a:bodyPr/>
          <a:lstStyle/>
          <a:p>
            <a:pPr>
              <a:buClr>
                <a:schemeClr val="accent1"/>
              </a:buClr>
              <a:buSzPct val="100000"/>
            </a:pPr>
            <a:r>
              <a:rPr lang="en-US" dirty="0" smtClean="0"/>
              <a:t>Similar to [Ray, </a:t>
            </a:r>
            <a:r>
              <a:rPr lang="en-US" dirty="0" err="1" smtClean="0"/>
              <a:t>Sokolov</a:t>
            </a:r>
            <a:r>
              <a:rPr lang="en-US" dirty="0" smtClean="0"/>
              <a:t> 2014]</a:t>
            </a:r>
            <a:br>
              <a:rPr lang="en-US" dirty="0" smtClean="0"/>
            </a:br>
            <a:r>
              <a:rPr lang="en-US" dirty="0" smtClean="0"/>
              <a:t>(first talk in session)</a:t>
            </a:r>
          </a:p>
          <a:p>
            <a:pPr>
              <a:buClr>
                <a:schemeClr val="accent1"/>
              </a:buClr>
              <a:buSzPct val="100000"/>
            </a:pPr>
            <a:r>
              <a:rPr lang="en-US" dirty="0" smtClean="0"/>
              <a:t>Additionally,</a:t>
            </a:r>
          </a:p>
          <a:p>
            <a:pPr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dirty="0" smtClean="0"/>
              <a:t>Piecewise-linear tracing to avoid coinciding traces.</a:t>
            </a:r>
          </a:p>
          <a:p>
            <a:pPr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dirty="0" smtClean="0"/>
              <a:t>Orthogonal integral lines intersect in the right orientation.</a:t>
            </a:r>
          </a:p>
          <a:p>
            <a:pPr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dirty="0" smtClean="0"/>
              <a:t>Proof of near-uniqueness of field topological structure for triangles.</a:t>
            </a:r>
          </a:p>
          <a:p>
            <a:pPr lvl="1"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endParaRPr lang="en-US" dirty="0"/>
          </a:p>
        </p:txBody>
      </p:sp>
      <p:grpSp>
        <p:nvGrpSpPr>
          <p:cNvPr id="42" name="Group 41"/>
          <p:cNvGrpSpPr/>
          <p:nvPr/>
        </p:nvGrpSpPr>
        <p:grpSpPr>
          <a:xfrm>
            <a:off x="7156108" y="1013216"/>
            <a:ext cx="3396251" cy="3326929"/>
            <a:chOff x="7798466" y="2227384"/>
            <a:chExt cx="2294752" cy="2247913"/>
          </a:xfrm>
        </p:grpSpPr>
        <p:sp>
          <p:nvSpPr>
            <p:cNvPr id="14" name="Isosceles Triangle 13"/>
            <p:cNvSpPr/>
            <p:nvPr/>
          </p:nvSpPr>
          <p:spPr bwMode="auto">
            <a:xfrm>
              <a:off x="7973406" y="2227384"/>
              <a:ext cx="2068285" cy="1783004"/>
            </a:xfrm>
            <a:prstGeom prst="triangl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  <p:cxnSp>
          <p:nvCxnSpPr>
            <p:cNvPr id="16" name="Straight Connector 15"/>
            <p:cNvCxnSpPr>
              <a:stCxn id="14" idx="1"/>
            </p:cNvCxnSpPr>
            <p:nvPr/>
          </p:nvCxnSpPr>
          <p:spPr bwMode="auto">
            <a:xfrm rot="10800000" flipV="1">
              <a:off x="7973407" y="3118885"/>
              <a:ext cx="517070" cy="891503"/>
            </a:xfrm>
            <a:prstGeom prst="line">
              <a:avLst/>
            </a:prstGeom>
            <a:noFill/>
            <a:ln w="57150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>
              <a:stCxn id="14" idx="4"/>
              <a:endCxn id="14" idx="3"/>
            </p:cNvCxnSpPr>
            <p:nvPr/>
          </p:nvCxnSpPr>
          <p:spPr bwMode="auto">
            <a:xfrm rot="5400000">
              <a:off x="9524620" y="3493317"/>
              <a:ext cx="1588" cy="1034142"/>
            </a:xfrm>
            <a:prstGeom prst="line">
              <a:avLst/>
            </a:prstGeom>
            <a:noFill/>
            <a:ln w="57150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" name="TextBox 35"/>
            <p:cNvSpPr txBox="1"/>
            <p:nvPr/>
          </p:nvSpPr>
          <p:spPr>
            <a:xfrm>
              <a:off x="9280358" y="4013632"/>
              <a:ext cx="4251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accent2">
                      <a:lumMod val="50000"/>
                    </a:schemeClr>
                  </a:solidFill>
                  <a:latin typeface="+mj-lt"/>
                </a:rPr>
                <a:t>in</a:t>
              </a:r>
              <a:endParaRPr lang="en-US" sz="2400" dirty="0">
                <a:solidFill>
                  <a:schemeClr val="accent2">
                    <a:lumMod val="50000"/>
                  </a:schemeClr>
                </a:solidFill>
                <a:latin typeface="+mj-lt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153400" y="4013632"/>
              <a:ext cx="6126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latin typeface="+mj-lt"/>
                </a:rPr>
                <a:t>out</a:t>
              </a:r>
              <a:endParaRPr lang="en-US" sz="2400" dirty="0">
                <a:latin typeface="+mj-lt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798466" y="3206227"/>
              <a:ext cx="4251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accent2">
                      <a:lumMod val="50000"/>
                    </a:schemeClr>
                  </a:solidFill>
                  <a:latin typeface="+mj-lt"/>
                </a:rPr>
                <a:t>in</a:t>
              </a:r>
              <a:endParaRPr lang="en-US" sz="2400" dirty="0">
                <a:solidFill>
                  <a:schemeClr val="accent2">
                    <a:lumMod val="50000"/>
                  </a:schemeClr>
                </a:solidFill>
                <a:latin typeface="+mj-lt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153400" y="2227384"/>
              <a:ext cx="6126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latin typeface="+mj-lt"/>
                </a:rPr>
                <a:t>out</a:t>
              </a:r>
              <a:endParaRPr lang="en-US" sz="2400" dirty="0">
                <a:latin typeface="+mj-lt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9480550" y="2595860"/>
              <a:ext cx="6126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latin typeface="+mj-lt"/>
                </a:rPr>
                <a:t>out</a:t>
              </a:r>
              <a:endParaRPr lang="en-US" sz="2400" dirty="0">
                <a:latin typeface="+mj-lt"/>
              </a:endParaRPr>
            </a:p>
          </p:txBody>
        </p:sp>
      </p:grpSp>
      <p:cxnSp>
        <p:nvCxnSpPr>
          <p:cNvPr id="44" name="Straight Arrow Connector 43"/>
          <p:cNvCxnSpPr/>
          <p:nvPr/>
        </p:nvCxnSpPr>
        <p:spPr bwMode="auto">
          <a:xfrm flipV="1">
            <a:off x="8588166" y="4216398"/>
            <a:ext cx="2346428" cy="1485903"/>
          </a:xfrm>
          <a:prstGeom prst="straightConnector1">
            <a:avLst/>
          </a:prstGeom>
          <a:noFill/>
          <a:ln w="38100" cap="flat" cmpd="sng" algn="ctr">
            <a:solidFill>
              <a:srgbClr val="0000C8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5" name="Freeform 44"/>
          <p:cNvSpPr/>
          <p:nvPr/>
        </p:nvSpPr>
        <p:spPr bwMode="auto">
          <a:xfrm>
            <a:off x="9220654" y="4597399"/>
            <a:ext cx="1574800" cy="1452563"/>
          </a:xfrm>
          <a:custGeom>
            <a:avLst/>
            <a:gdLst>
              <a:gd name="connsiteX0" fmla="*/ 1792817 w 1792817"/>
              <a:gd name="connsiteY0" fmla="*/ 1155700 h 1460500"/>
              <a:gd name="connsiteX1" fmla="*/ 218017 w 1792817"/>
              <a:gd name="connsiteY1" fmla="*/ 50800 h 1460500"/>
              <a:gd name="connsiteX2" fmla="*/ 484717 w 1792817"/>
              <a:gd name="connsiteY2" fmla="*/ 1460500 h 1460500"/>
              <a:gd name="connsiteX0" fmla="*/ 1792817 w 1792817"/>
              <a:gd name="connsiteY0" fmla="*/ 1104900 h 1409700"/>
              <a:gd name="connsiteX1" fmla="*/ 218017 w 1792817"/>
              <a:gd name="connsiteY1" fmla="*/ 0 h 1409700"/>
              <a:gd name="connsiteX2" fmla="*/ 484717 w 1792817"/>
              <a:gd name="connsiteY2" fmla="*/ 1409700 h 1409700"/>
              <a:gd name="connsiteX0" fmla="*/ 1574800 w 1574800"/>
              <a:gd name="connsiteY0" fmla="*/ 1104900 h 1409700"/>
              <a:gd name="connsiteX1" fmla="*/ 0 w 1574800"/>
              <a:gd name="connsiteY1" fmla="*/ 0 h 1409700"/>
              <a:gd name="connsiteX2" fmla="*/ 266700 w 1574800"/>
              <a:gd name="connsiteY2" fmla="*/ 1409700 h 1409700"/>
              <a:gd name="connsiteX0" fmla="*/ 1574800 w 1574800"/>
              <a:gd name="connsiteY0" fmla="*/ 1104900 h 1104900"/>
              <a:gd name="connsiteX1" fmla="*/ 0 w 1574800"/>
              <a:gd name="connsiteY1" fmla="*/ 0 h 1104900"/>
              <a:gd name="connsiteX2" fmla="*/ 94917 w 1574800"/>
              <a:gd name="connsiteY2" fmla="*/ 1054100 h 1104900"/>
              <a:gd name="connsiteX0" fmla="*/ 1574800 w 1574800"/>
              <a:gd name="connsiteY0" fmla="*/ 1104900 h 1452563"/>
              <a:gd name="connsiteX1" fmla="*/ 0 w 1574800"/>
              <a:gd name="connsiteY1" fmla="*/ 0 h 1452563"/>
              <a:gd name="connsiteX2" fmla="*/ 94917 w 1574800"/>
              <a:gd name="connsiteY2" fmla="*/ 1452563 h 1452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74800" h="1452563">
                <a:moveTo>
                  <a:pt x="1574800" y="1104900"/>
                </a:moveTo>
                <a:lnTo>
                  <a:pt x="0" y="0"/>
                </a:lnTo>
                <a:lnTo>
                  <a:pt x="94917" y="1452563"/>
                </a:lnTo>
              </a:path>
            </a:pathLst>
          </a:cu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93680"/>
              </a:solidFill>
              <a:effectLst/>
              <a:latin typeface="Frutiger 55 Roman" pitchFamily="34" charset="0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9531056" y="4597399"/>
            <a:ext cx="1193422" cy="769441"/>
            <a:chOff x="9073735" y="4521201"/>
            <a:chExt cx="1193422" cy="769441"/>
          </a:xfrm>
        </p:grpSpPr>
        <p:sp>
          <p:nvSpPr>
            <p:cNvPr id="49" name="Rectangle 48"/>
            <p:cNvSpPr/>
            <p:nvPr/>
          </p:nvSpPr>
          <p:spPr>
            <a:xfrm>
              <a:off x="9518234" y="4521201"/>
              <a:ext cx="748923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 smtClean="0">
                  <a:solidFill>
                    <a:srgbClr val="008000"/>
                  </a:solidFill>
                  <a:latin typeface="+mj-lt"/>
                </a:rPr>
                <a:t>✔</a:t>
              </a:r>
              <a:endParaRPr lang="en-US" sz="4400" dirty="0">
                <a:solidFill>
                  <a:srgbClr val="008000"/>
                </a:solidFill>
                <a:latin typeface="+mj-lt"/>
              </a:endParaRPr>
            </a:p>
          </p:txBody>
        </p:sp>
        <p:sp>
          <p:nvSpPr>
            <p:cNvPr id="52" name="Oval 51"/>
            <p:cNvSpPr/>
            <p:nvPr/>
          </p:nvSpPr>
          <p:spPr bwMode="auto">
            <a:xfrm flipH="1">
              <a:off x="9073735" y="4660901"/>
              <a:ext cx="444499" cy="444499"/>
            </a:xfrm>
            <a:prstGeom prst="ellipse">
              <a:avLst/>
            </a:prstGeom>
            <a:noFill/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662360" y="1246894"/>
            <a:ext cx="2533158" cy="2430033"/>
            <a:chOff x="8140525" y="2371725"/>
            <a:chExt cx="1711584" cy="1641906"/>
          </a:xfrm>
        </p:grpSpPr>
        <p:sp>
          <p:nvSpPr>
            <p:cNvPr id="24" name="Freeform 23"/>
            <p:cNvSpPr/>
            <p:nvPr/>
          </p:nvSpPr>
          <p:spPr bwMode="auto">
            <a:xfrm>
              <a:off x="8483600" y="3114526"/>
              <a:ext cx="947480" cy="893947"/>
            </a:xfrm>
            <a:custGeom>
              <a:avLst/>
              <a:gdLst>
                <a:gd name="connsiteX0" fmla="*/ 1089837 w 1089837"/>
                <a:gd name="connsiteY0" fmla="*/ 843516 h 864782"/>
                <a:gd name="connsiteX1" fmla="*/ 132907 w 1089837"/>
                <a:gd name="connsiteY1" fmla="*/ 3544 h 864782"/>
                <a:gd name="connsiteX2" fmla="*/ 292395 w 1089837"/>
                <a:gd name="connsiteY2" fmla="*/ 864782 h 864782"/>
                <a:gd name="connsiteX0" fmla="*/ 1089837 w 1089837"/>
                <a:gd name="connsiteY0" fmla="*/ 843516 h 864782"/>
                <a:gd name="connsiteX1" fmla="*/ 132907 w 1089837"/>
                <a:gd name="connsiteY1" fmla="*/ 3544 h 864782"/>
                <a:gd name="connsiteX2" fmla="*/ 292395 w 1089837"/>
                <a:gd name="connsiteY2" fmla="*/ 864782 h 864782"/>
                <a:gd name="connsiteX0" fmla="*/ 1089837 w 1089837"/>
                <a:gd name="connsiteY0" fmla="*/ 855588 h 855588"/>
                <a:gd name="connsiteX1" fmla="*/ 132907 w 1089837"/>
                <a:gd name="connsiteY1" fmla="*/ 15616 h 855588"/>
                <a:gd name="connsiteX2" fmla="*/ 292395 w 1089837"/>
                <a:gd name="connsiteY2" fmla="*/ 761889 h 855588"/>
                <a:gd name="connsiteX0" fmla="*/ 1089837 w 1089837"/>
                <a:gd name="connsiteY0" fmla="*/ 840772 h 840772"/>
                <a:gd name="connsiteX1" fmla="*/ 132907 w 1089837"/>
                <a:gd name="connsiteY1" fmla="*/ 800 h 840772"/>
                <a:gd name="connsiteX2" fmla="*/ 292395 w 1089837"/>
                <a:gd name="connsiteY2" fmla="*/ 835973 h 840772"/>
                <a:gd name="connsiteX0" fmla="*/ 1016812 w 1016812"/>
                <a:gd name="connsiteY0" fmla="*/ 894747 h 894747"/>
                <a:gd name="connsiteX1" fmla="*/ 132907 w 1016812"/>
                <a:gd name="connsiteY1" fmla="*/ 800 h 894747"/>
                <a:gd name="connsiteX2" fmla="*/ 219370 w 1016812"/>
                <a:gd name="connsiteY2" fmla="*/ 889948 h 894747"/>
                <a:gd name="connsiteX0" fmla="*/ 1016812 w 1016812"/>
                <a:gd name="connsiteY0" fmla="*/ 894747 h 894747"/>
                <a:gd name="connsiteX1" fmla="*/ 132907 w 1016812"/>
                <a:gd name="connsiteY1" fmla="*/ 800 h 894747"/>
                <a:gd name="connsiteX2" fmla="*/ 219370 w 1016812"/>
                <a:gd name="connsiteY2" fmla="*/ 889948 h 894747"/>
                <a:gd name="connsiteX0" fmla="*/ 1016812 w 1016812"/>
                <a:gd name="connsiteY0" fmla="*/ 894747 h 894747"/>
                <a:gd name="connsiteX1" fmla="*/ 132907 w 1016812"/>
                <a:gd name="connsiteY1" fmla="*/ 800 h 894747"/>
                <a:gd name="connsiteX2" fmla="*/ 219370 w 1016812"/>
                <a:gd name="connsiteY2" fmla="*/ 889948 h 894747"/>
                <a:gd name="connsiteX0" fmla="*/ 883905 w 883905"/>
                <a:gd name="connsiteY0" fmla="*/ 893947 h 893947"/>
                <a:gd name="connsiteX1" fmla="*/ 0 w 883905"/>
                <a:gd name="connsiteY1" fmla="*/ 0 h 893947"/>
                <a:gd name="connsiteX2" fmla="*/ 86463 w 883905"/>
                <a:gd name="connsiteY2" fmla="*/ 889148 h 893947"/>
                <a:gd name="connsiteX0" fmla="*/ 947480 w 947480"/>
                <a:gd name="connsiteY0" fmla="*/ 893947 h 893947"/>
                <a:gd name="connsiteX1" fmla="*/ 0 w 947480"/>
                <a:gd name="connsiteY1" fmla="*/ 0 h 893947"/>
                <a:gd name="connsiteX2" fmla="*/ 150038 w 947480"/>
                <a:gd name="connsiteY2" fmla="*/ 889148 h 893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7480" h="893947">
                  <a:moveTo>
                    <a:pt x="947480" y="893947"/>
                  </a:moveTo>
                  <a:lnTo>
                    <a:pt x="0" y="0"/>
                  </a:lnTo>
                  <a:lnTo>
                    <a:pt x="150038" y="889148"/>
                  </a:lnTo>
                </a:path>
              </a:pathLst>
            </a:custGeom>
            <a:noFill/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arrow" w="sm" len="lg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  <p:sp>
          <p:nvSpPr>
            <p:cNvPr id="25" name="Freeform 24"/>
            <p:cNvSpPr/>
            <p:nvPr/>
          </p:nvSpPr>
          <p:spPr bwMode="auto">
            <a:xfrm>
              <a:off x="8710542" y="2736850"/>
              <a:ext cx="836463" cy="1271623"/>
            </a:xfrm>
            <a:custGeom>
              <a:avLst/>
              <a:gdLst>
                <a:gd name="connsiteX0" fmla="*/ 914400 w 914400"/>
                <a:gd name="connsiteY0" fmla="*/ 1123950 h 1123950"/>
                <a:gd name="connsiteX1" fmla="*/ 488950 w 914400"/>
                <a:gd name="connsiteY1" fmla="*/ 419100 h 1123950"/>
                <a:gd name="connsiteX2" fmla="*/ 0 w 914400"/>
                <a:gd name="connsiteY2" fmla="*/ 0 h 1123950"/>
                <a:gd name="connsiteX0" fmla="*/ 914400 w 914400"/>
                <a:gd name="connsiteY0" fmla="*/ 1123950 h 1123950"/>
                <a:gd name="connsiteX1" fmla="*/ 701675 w 914400"/>
                <a:gd name="connsiteY1" fmla="*/ 231775 h 1123950"/>
                <a:gd name="connsiteX2" fmla="*/ 0 w 914400"/>
                <a:gd name="connsiteY2" fmla="*/ 0 h 1123950"/>
                <a:gd name="connsiteX0" fmla="*/ 914400 w 914400"/>
                <a:gd name="connsiteY0" fmla="*/ 1123950 h 1123950"/>
                <a:gd name="connsiteX1" fmla="*/ 466725 w 914400"/>
                <a:gd name="connsiteY1" fmla="*/ 477199 h 1123950"/>
                <a:gd name="connsiteX2" fmla="*/ 0 w 914400"/>
                <a:gd name="connsiteY2" fmla="*/ 0 h 1123950"/>
                <a:gd name="connsiteX0" fmla="*/ 914400 w 914400"/>
                <a:gd name="connsiteY0" fmla="*/ 1123950 h 1123950"/>
                <a:gd name="connsiteX1" fmla="*/ 466725 w 914400"/>
                <a:gd name="connsiteY1" fmla="*/ 477199 h 1123950"/>
                <a:gd name="connsiteX2" fmla="*/ 0 w 914400"/>
                <a:gd name="connsiteY2" fmla="*/ 0 h 1123950"/>
                <a:gd name="connsiteX0" fmla="*/ 914400 w 914400"/>
                <a:gd name="connsiteY0" fmla="*/ 1123950 h 1123950"/>
                <a:gd name="connsiteX1" fmla="*/ 0 w 914400"/>
                <a:gd name="connsiteY1" fmla="*/ 0 h 1123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14400" h="1123950">
                  <a:moveTo>
                    <a:pt x="914400" y="1123950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arrow" w="sm" len="lg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  <p:sp>
          <p:nvSpPr>
            <p:cNvPr id="30" name="Freeform 29"/>
            <p:cNvSpPr/>
            <p:nvPr/>
          </p:nvSpPr>
          <p:spPr bwMode="auto">
            <a:xfrm>
              <a:off x="9486984" y="3057525"/>
              <a:ext cx="365125" cy="923925"/>
            </a:xfrm>
            <a:custGeom>
              <a:avLst/>
              <a:gdLst>
                <a:gd name="connsiteX0" fmla="*/ 365125 w 365125"/>
                <a:gd name="connsiteY0" fmla="*/ 923925 h 923925"/>
                <a:gd name="connsiteX1" fmla="*/ 0 w 365125"/>
                <a:gd name="connsiteY1" fmla="*/ 0 h 923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5125" h="923925">
                  <a:moveTo>
                    <a:pt x="365125" y="923925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arrow" w="sm" len="lg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  <p:sp>
          <p:nvSpPr>
            <p:cNvPr id="31" name="Freeform 30"/>
            <p:cNvSpPr/>
            <p:nvPr/>
          </p:nvSpPr>
          <p:spPr bwMode="auto">
            <a:xfrm>
              <a:off x="8295323" y="3474447"/>
              <a:ext cx="99289" cy="522878"/>
            </a:xfrm>
            <a:custGeom>
              <a:avLst/>
              <a:gdLst>
                <a:gd name="connsiteX0" fmla="*/ 0 w 85725"/>
                <a:gd name="connsiteY0" fmla="*/ 0 h 546100"/>
                <a:gd name="connsiteX1" fmla="*/ 22225 w 85725"/>
                <a:gd name="connsiteY1" fmla="*/ 311150 h 546100"/>
                <a:gd name="connsiteX2" fmla="*/ 85725 w 85725"/>
                <a:gd name="connsiteY2" fmla="*/ 546100 h 546100"/>
                <a:gd name="connsiteX0" fmla="*/ 156104 w 160073"/>
                <a:gd name="connsiteY0" fmla="*/ 0 h 479425"/>
                <a:gd name="connsiteX1" fmla="*/ 13229 w 160073"/>
                <a:gd name="connsiteY1" fmla="*/ 244475 h 479425"/>
                <a:gd name="connsiteX2" fmla="*/ 76729 w 160073"/>
                <a:gd name="connsiteY2" fmla="*/ 479425 h 479425"/>
                <a:gd name="connsiteX0" fmla="*/ 0 w 124619"/>
                <a:gd name="connsiteY0" fmla="*/ 0 h 479425"/>
                <a:gd name="connsiteX1" fmla="*/ 61119 w 124619"/>
                <a:gd name="connsiteY1" fmla="*/ 244475 h 479425"/>
                <a:gd name="connsiteX2" fmla="*/ 124619 w 124619"/>
                <a:gd name="connsiteY2" fmla="*/ 479425 h 479425"/>
                <a:gd name="connsiteX0" fmla="*/ 0 w 124619"/>
                <a:gd name="connsiteY0" fmla="*/ 0 h 479425"/>
                <a:gd name="connsiteX1" fmla="*/ 124619 w 124619"/>
                <a:gd name="connsiteY1" fmla="*/ 479425 h 479425"/>
                <a:gd name="connsiteX0" fmla="*/ 0 w 124619"/>
                <a:gd name="connsiteY0" fmla="*/ 0 h 479425"/>
                <a:gd name="connsiteX1" fmla="*/ 124619 w 124619"/>
                <a:gd name="connsiteY1" fmla="*/ 479425 h 479425"/>
                <a:gd name="connsiteX0" fmla="*/ 0 w 124619"/>
                <a:gd name="connsiteY0" fmla="*/ 0 h 479425"/>
                <a:gd name="connsiteX1" fmla="*/ 124619 w 124619"/>
                <a:gd name="connsiteY1" fmla="*/ 479425 h 479425"/>
                <a:gd name="connsiteX0" fmla="*/ 0 w 124619"/>
                <a:gd name="connsiteY0" fmla="*/ 0 h 479425"/>
                <a:gd name="connsiteX1" fmla="*/ 124619 w 124619"/>
                <a:gd name="connsiteY1" fmla="*/ 479425 h 479425"/>
                <a:gd name="connsiteX0" fmla="*/ 0 w 124619"/>
                <a:gd name="connsiteY0" fmla="*/ 0 h 479425"/>
                <a:gd name="connsiteX1" fmla="*/ 124619 w 124619"/>
                <a:gd name="connsiteY1" fmla="*/ 479425 h 479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4619" h="479425">
                  <a:moveTo>
                    <a:pt x="0" y="0"/>
                  </a:moveTo>
                  <a:lnTo>
                    <a:pt x="124619" y="479425"/>
                  </a:lnTo>
                </a:path>
              </a:pathLst>
            </a:custGeom>
            <a:noFill/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arrow" w="sm" len="lg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  <p:sp>
          <p:nvSpPr>
            <p:cNvPr id="33" name="Freeform 32"/>
            <p:cNvSpPr/>
            <p:nvPr/>
          </p:nvSpPr>
          <p:spPr bwMode="auto">
            <a:xfrm>
              <a:off x="8140525" y="3743325"/>
              <a:ext cx="47625" cy="250825"/>
            </a:xfrm>
            <a:custGeom>
              <a:avLst/>
              <a:gdLst>
                <a:gd name="connsiteX0" fmla="*/ 0 w 47625"/>
                <a:gd name="connsiteY0" fmla="*/ 0 h 250825"/>
                <a:gd name="connsiteX1" fmla="*/ 19050 w 47625"/>
                <a:gd name="connsiteY1" fmla="*/ 117475 h 250825"/>
                <a:gd name="connsiteX2" fmla="*/ 47625 w 47625"/>
                <a:gd name="connsiteY2" fmla="*/ 250825 h 250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250825">
                  <a:moveTo>
                    <a:pt x="0" y="0"/>
                  </a:moveTo>
                  <a:cubicBezTo>
                    <a:pt x="5556" y="37835"/>
                    <a:pt x="11113" y="75671"/>
                    <a:pt x="19050" y="117475"/>
                  </a:cubicBezTo>
                  <a:cubicBezTo>
                    <a:pt x="26987" y="159279"/>
                    <a:pt x="37306" y="205052"/>
                    <a:pt x="47625" y="250825"/>
                  </a:cubicBezTo>
                </a:path>
              </a:pathLst>
            </a:custGeom>
            <a:noFill/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arrow" w="sm" len="lg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  <p:sp>
          <p:nvSpPr>
            <p:cNvPr id="34" name="Freeform 33"/>
            <p:cNvSpPr/>
            <p:nvPr/>
          </p:nvSpPr>
          <p:spPr bwMode="auto">
            <a:xfrm>
              <a:off x="8765307" y="3619500"/>
              <a:ext cx="452529" cy="394131"/>
            </a:xfrm>
            <a:custGeom>
              <a:avLst/>
              <a:gdLst>
                <a:gd name="connsiteX0" fmla="*/ 1089837 w 1089837"/>
                <a:gd name="connsiteY0" fmla="*/ 843516 h 864782"/>
                <a:gd name="connsiteX1" fmla="*/ 132907 w 1089837"/>
                <a:gd name="connsiteY1" fmla="*/ 3544 h 864782"/>
                <a:gd name="connsiteX2" fmla="*/ 292395 w 1089837"/>
                <a:gd name="connsiteY2" fmla="*/ 864782 h 864782"/>
                <a:gd name="connsiteX0" fmla="*/ 1089837 w 1089837"/>
                <a:gd name="connsiteY0" fmla="*/ 843516 h 864782"/>
                <a:gd name="connsiteX1" fmla="*/ 132907 w 1089837"/>
                <a:gd name="connsiteY1" fmla="*/ 3544 h 864782"/>
                <a:gd name="connsiteX2" fmla="*/ 292395 w 1089837"/>
                <a:gd name="connsiteY2" fmla="*/ 864782 h 864782"/>
                <a:gd name="connsiteX0" fmla="*/ 1089837 w 1089837"/>
                <a:gd name="connsiteY0" fmla="*/ 855588 h 855588"/>
                <a:gd name="connsiteX1" fmla="*/ 132907 w 1089837"/>
                <a:gd name="connsiteY1" fmla="*/ 15616 h 855588"/>
                <a:gd name="connsiteX2" fmla="*/ 292395 w 1089837"/>
                <a:gd name="connsiteY2" fmla="*/ 761889 h 855588"/>
                <a:gd name="connsiteX0" fmla="*/ 1089837 w 1089837"/>
                <a:gd name="connsiteY0" fmla="*/ 840772 h 840772"/>
                <a:gd name="connsiteX1" fmla="*/ 132907 w 1089837"/>
                <a:gd name="connsiteY1" fmla="*/ 800 h 840772"/>
                <a:gd name="connsiteX2" fmla="*/ 292395 w 1089837"/>
                <a:gd name="connsiteY2" fmla="*/ 835973 h 840772"/>
                <a:gd name="connsiteX0" fmla="*/ 1016812 w 1016812"/>
                <a:gd name="connsiteY0" fmla="*/ 894747 h 894747"/>
                <a:gd name="connsiteX1" fmla="*/ 132907 w 1016812"/>
                <a:gd name="connsiteY1" fmla="*/ 800 h 894747"/>
                <a:gd name="connsiteX2" fmla="*/ 219370 w 1016812"/>
                <a:gd name="connsiteY2" fmla="*/ 889948 h 894747"/>
                <a:gd name="connsiteX0" fmla="*/ 1016812 w 1016812"/>
                <a:gd name="connsiteY0" fmla="*/ 894747 h 894747"/>
                <a:gd name="connsiteX1" fmla="*/ 132907 w 1016812"/>
                <a:gd name="connsiteY1" fmla="*/ 800 h 894747"/>
                <a:gd name="connsiteX2" fmla="*/ 219370 w 1016812"/>
                <a:gd name="connsiteY2" fmla="*/ 889948 h 894747"/>
                <a:gd name="connsiteX0" fmla="*/ 883906 w 883906"/>
                <a:gd name="connsiteY0" fmla="*/ 893948 h 893948"/>
                <a:gd name="connsiteX1" fmla="*/ 1 w 883906"/>
                <a:gd name="connsiteY1" fmla="*/ 1 h 893948"/>
                <a:gd name="connsiteX2" fmla="*/ 86464 w 883906"/>
                <a:gd name="connsiteY2" fmla="*/ 889149 h 893948"/>
                <a:gd name="connsiteX0" fmla="*/ 883906 w 883906"/>
                <a:gd name="connsiteY0" fmla="*/ 893948 h 893948"/>
                <a:gd name="connsiteX1" fmla="*/ 1 w 883906"/>
                <a:gd name="connsiteY1" fmla="*/ 1 h 893948"/>
                <a:gd name="connsiteX2" fmla="*/ 86464 w 883906"/>
                <a:gd name="connsiteY2" fmla="*/ 889149 h 893948"/>
                <a:gd name="connsiteX0" fmla="*/ 1207722 w 1207722"/>
                <a:gd name="connsiteY0" fmla="*/ 1298949 h 1298949"/>
                <a:gd name="connsiteX1" fmla="*/ 0 w 1207722"/>
                <a:gd name="connsiteY1" fmla="*/ 0 h 1298949"/>
                <a:gd name="connsiteX2" fmla="*/ 410280 w 1207722"/>
                <a:gd name="connsiteY2" fmla="*/ 1294150 h 1298949"/>
                <a:gd name="connsiteX0" fmla="*/ 990831 w 990831"/>
                <a:gd name="connsiteY0" fmla="*/ 865168 h 865168"/>
                <a:gd name="connsiteX1" fmla="*/ 0 w 990831"/>
                <a:gd name="connsiteY1" fmla="*/ 0 h 865168"/>
                <a:gd name="connsiteX2" fmla="*/ 193389 w 990831"/>
                <a:gd name="connsiteY2" fmla="*/ 860369 h 865168"/>
                <a:gd name="connsiteX0" fmla="*/ 797442 w 797442"/>
                <a:gd name="connsiteY0" fmla="*/ 1279232 h 1279232"/>
                <a:gd name="connsiteX1" fmla="*/ 417846 w 797442"/>
                <a:gd name="connsiteY1" fmla="*/ 0 h 1279232"/>
                <a:gd name="connsiteX2" fmla="*/ 0 w 797442"/>
                <a:gd name="connsiteY2" fmla="*/ 1274433 h 1279232"/>
                <a:gd name="connsiteX0" fmla="*/ 936763 w 936763"/>
                <a:gd name="connsiteY0" fmla="*/ 815876 h 815876"/>
                <a:gd name="connsiteX1" fmla="*/ 0 w 936763"/>
                <a:gd name="connsiteY1" fmla="*/ 0 h 815876"/>
                <a:gd name="connsiteX2" fmla="*/ 139321 w 936763"/>
                <a:gd name="connsiteY2" fmla="*/ 811077 h 81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6763" h="815876">
                  <a:moveTo>
                    <a:pt x="936763" y="815876"/>
                  </a:moveTo>
                  <a:lnTo>
                    <a:pt x="0" y="0"/>
                  </a:lnTo>
                  <a:lnTo>
                    <a:pt x="139321" y="811077"/>
                  </a:lnTo>
                </a:path>
              </a:pathLst>
            </a:custGeom>
            <a:noFill/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arrow" w="sm" len="lg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  <p:sp>
          <p:nvSpPr>
            <p:cNvPr id="28" name="Freeform 27"/>
            <p:cNvSpPr/>
            <p:nvPr/>
          </p:nvSpPr>
          <p:spPr bwMode="auto">
            <a:xfrm>
              <a:off x="8915400" y="2371725"/>
              <a:ext cx="777876" cy="1606550"/>
            </a:xfrm>
            <a:custGeom>
              <a:avLst/>
              <a:gdLst>
                <a:gd name="connsiteX0" fmla="*/ 790575 w 790575"/>
                <a:gd name="connsiteY0" fmla="*/ 1584325 h 1584325"/>
                <a:gd name="connsiteX1" fmla="*/ 317500 w 790575"/>
                <a:gd name="connsiteY1" fmla="*/ 593725 h 1584325"/>
                <a:gd name="connsiteX2" fmla="*/ 15875 w 790575"/>
                <a:gd name="connsiteY2" fmla="*/ 31750 h 1584325"/>
                <a:gd name="connsiteX3" fmla="*/ 15875 w 790575"/>
                <a:gd name="connsiteY3" fmla="*/ 31750 h 1584325"/>
                <a:gd name="connsiteX4" fmla="*/ 0 w 790575"/>
                <a:gd name="connsiteY4" fmla="*/ 0 h 1584325"/>
                <a:gd name="connsiteX0" fmla="*/ 774700 w 774700"/>
                <a:gd name="connsiteY0" fmla="*/ 1552575 h 1552575"/>
                <a:gd name="connsiteX1" fmla="*/ 301625 w 774700"/>
                <a:gd name="connsiteY1" fmla="*/ 561975 h 1552575"/>
                <a:gd name="connsiteX2" fmla="*/ 0 w 774700"/>
                <a:gd name="connsiteY2" fmla="*/ 0 h 1552575"/>
                <a:gd name="connsiteX3" fmla="*/ 0 w 774700"/>
                <a:gd name="connsiteY3" fmla="*/ 0 h 1552575"/>
                <a:gd name="connsiteX0" fmla="*/ 774700 w 774700"/>
                <a:gd name="connsiteY0" fmla="*/ 1552575 h 1552575"/>
                <a:gd name="connsiteX1" fmla="*/ 301625 w 774700"/>
                <a:gd name="connsiteY1" fmla="*/ 561975 h 1552575"/>
                <a:gd name="connsiteX2" fmla="*/ 0 w 774700"/>
                <a:gd name="connsiteY2" fmla="*/ 0 h 1552575"/>
                <a:gd name="connsiteX0" fmla="*/ 774700 w 774700"/>
                <a:gd name="connsiteY0" fmla="*/ 1552575 h 1552575"/>
                <a:gd name="connsiteX1" fmla="*/ 301625 w 774700"/>
                <a:gd name="connsiteY1" fmla="*/ 561975 h 1552575"/>
                <a:gd name="connsiteX2" fmla="*/ 0 w 774700"/>
                <a:gd name="connsiteY2" fmla="*/ 0 h 1552575"/>
                <a:gd name="connsiteX0" fmla="*/ 701676 w 701676"/>
                <a:gd name="connsiteY0" fmla="*/ 1606550 h 1606550"/>
                <a:gd name="connsiteX1" fmla="*/ 228601 w 701676"/>
                <a:gd name="connsiteY1" fmla="*/ 615950 h 1606550"/>
                <a:gd name="connsiteX2" fmla="*/ 0 w 701676"/>
                <a:gd name="connsiteY2" fmla="*/ 0 h 1606550"/>
                <a:gd name="connsiteX0" fmla="*/ 777876 w 777876"/>
                <a:gd name="connsiteY0" fmla="*/ 1606550 h 1606550"/>
                <a:gd name="connsiteX1" fmla="*/ 304801 w 777876"/>
                <a:gd name="connsiteY1" fmla="*/ 615950 h 1606550"/>
                <a:gd name="connsiteX2" fmla="*/ 0 w 777876"/>
                <a:gd name="connsiteY2" fmla="*/ 0 h 1606550"/>
                <a:gd name="connsiteX0" fmla="*/ 777876 w 777876"/>
                <a:gd name="connsiteY0" fmla="*/ 1606550 h 1606550"/>
                <a:gd name="connsiteX1" fmla="*/ 0 w 777876"/>
                <a:gd name="connsiteY1" fmla="*/ 0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7876" h="1606550">
                  <a:moveTo>
                    <a:pt x="777876" y="1606550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arrow" w="sm" len="lg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670703" y="4525940"/>
            <a:ext cx="2818046" cy="954107"/>
            <a:chOff x="6213382" y="4449742"/>
            <a:chExt cx="2818046" cy="954107"/>
          </a:xfrm>
        </p:grpSpPr>
        <p:sp>
          <p:nvSpPr>
            <p:cNvPr id="50" name="Rectangle 49"/>
            <p:cNvSpPr/>
            <p:nvPr/>
          </p:nvSpPr>
          <p:spPr>
            <a:xfrm>
              <a:off x="8014410" y="4584701"/>
              <a:ext cx="748923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 smtClean="0">
                  <a:solidFill>
                    <a:schemeClr val="accent6">
                      <a:lumMod val="50000"/>
                    </a:schemeClr>
                  </a:solidFill>
                  <a:latin typeface="+mj-lt"/>
                </a:rPr>
                <a:t>✗</a:t>
              </a:r>
              <a:endParaRPr lang="en-US" sz="4400" dirty="0">
                <a:solidFill>
                  <a:schemeClr val="accent6">
                    <a:lumMod val="50000"/>
                  </a:schemeClr>
                </a:solidFill>
                <a:latin typeface="+mj-lt"/>
              </a:endParaRPr>
            </a:p>
          </p:txBody>
        </p:sp>
        <p:sp>
          <p:nvSpPr>
            <p:cNvPr id="53" name="Oval 52"/>
            <p:cNvSpPr/>
            <p:nvPr/>
          </p:nvSpPr>
          <p:spPr bwMode="auto">
            <a:xfrm flipH="1">
              <a:off x="8586929" y="4959350"/>
              <a:ext cx="444499" cy="444499"/>
            </a:xfrm>
            <a:prstGeom prst="ellipse">
              <a:avLst/>
            </a:prstGeom>
            <a:noFill/>
            <a:ln w="38100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6213382" y="4449742"/>
              <a:ext cx="1885452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smtClean="0">
                  <a:solidFill>
                    <a:schemeClr val="accent6">
                      <a:lumMod val="50000"/>
                    </a:schemeClr>
                  </a:solidFill>
                  <a:latin typeface="+mj-lt"/>
                </a:rPr>
                <a:t>trigger</a:t>
              </a:r>
              <a:br>
                <a:rPr lang="en-US" sz="2800" dirty="0" smtClean="0">
                  <a:solidFill>
                    <a:schemeClr val="accent6">
                      <a:lumMod val="50000"/>
                    </a:schemeClr>
                  </a:solidFill>
                  <a:latin typeface="+mj-lt"/>
                </a:rPr>
              </a:br>
              <a:r>
                <a:rPr lang="en-US" sz="2800" dirty="0" smtClean="0">
                  <a:solidFill>
                    <a:schemeClr val="accent6">
                      <a:lumMod val="50000"/>
                    </a:schemeClr>
                  </a:solidFill>
                  <a:latin typeface="+mj-lt"/>
                </a:rPr>
                <a:t>refinement</a:t>
              </a:r>
              <a:endPara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6847697" y="1336676"/>
            <a:ext cx="4765165" cy="4667251"/>
            <a:chOff x="6847697" y="1336676"/>
            <a:chExt cx="4765165" cy="4667251"/>
          </a:xfrm>
        </p:grpSpPr>
        <p:pic>
          <p:nvPicPr>
            <p:cNvPr id="59" name="Picture 1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847697" y="1336676"/>
              <a:ext cx="4765165" cy="4667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0" name="Oval 59"/>
            <p:cNvSpPr/>
            <p:nvPr/>
          </p:nvSpPr>
          <p:spPr bwMode="auto">
            <a:xfrm>
              <a:off x="7939085" y="4492677"/>
              <a:ext cx="165206" cy="165206"/>
            </a:xfrm>
            <a:prstGeom prst="ellipse">
              <a:avLst/>
            </a:prstGeom>
            <a:solidFill>
              <a:schemeClr val="tx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  <p:sp>
          <p:nvSpPr>
            <p:cNvPr id="61" name="Oval 60"/>
            <p:cNvSpPr/>
            <p:nvPr/>
          </p:nvSpPr>
          <p:spPr bwMode="auto">
            <a:xfrm>
              <a:off x="10280762" y="4497440"/>
              <a:ext cx="165206" cy="165206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Stage 2: Mapping patches to rectangles</a:t>
            </a:r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1709118" y="1940553"/>
            <a:ext cx="3394439" cy="3313733"/>
            <a:chOff x="3375174" y="2470166"/>
            <a:chExt cx="2343365" cy="2287649"/>
          </a:xfrm>
        </p:grpSpPr>
        <p:pic>
          <p:nvPicPr>
            <p:cNvPr id="9" name="Picture 8" descr="hemisphere_trace_patches_grid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75174" y="2470166"/>
              <a:ext cx="2343365" cy="2287649"/>
            </a:xfrm>
            <a:prstGeom prst="rect">
              <a:avLst/>
            </a:prstGeom>
          </p:spPr>
        </p:pic>
        <p:grpSp>
          <p:nvGrpSpPr>
            <p:cNvPr id="12" name="Group 84"/>
            <p:cNvGrpSpPr/>
            <p:nvPr/>
          </p:nvGrpSpPr>
          <p:grpSpPr>
            <a:xfrm>
              <a:off x="3783746" y="2700763"/>
              <a:ext cx="1540327" cy="1137046"/>
              <a:chOff x="6296343" y="1634597"/>
              <a:chExt cx="1540327" cy="1137046"/>
            </a:xfrm>
          </p:grpSpPr>
          <p:sp>
            <p:nvSpPr>
              <p:cNvPr id="13" name="Oval 12"/>
              <p:cNvSpPr/>
              <p:nvPr/>
            </p:nvSpPr>
            <p:spPr>
              <a:xfrm>
                <a:off x="7137124" y="2664547"/>
                <a:ext cx="107097" cy="107096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7034099" y="1740236"/>
                <a:ext cx="107097" cy="107096"/>
              </a:xfrm>
              <a:prstGeom prst="ellipse">
                <a:avLst/>
              </a:prstGeom>
              <a:solidFill>
                <a:schemeClr val="tx1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7729573" y="1634597"/>
                <a:ext cx="107097" cy="107096"/>
              </a:xfrm>
              <a:prstGeom prst="ellipse">
                <a:avLst/>
              </a:prstGeom>
              <a:solidFill>
                <a:srgbClr val="FFCC6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6296343" y="1635757"/>
                <a:ext cx="107097" cy="107096"/>
              </a:xfrm>
              <a:prstGeom prst="ellipse">
                <a:avLst/>
              </a:prstGeom>
              <a:solidFill>
                <a:srgbClr val="6699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7" name="TextBox 16"/>
          <p:cNvSpPr txBox="1"/>
          <p:nvPr/>
        </p:nvSpPr>
        <p:spPr>
          <a:xfrm>
            <a:off x="3020291" y="7102652"/>
            <a:ext cx="3236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Parametric domain</a:t>
            </a:r>
            <a:endParaRPr lang="en-US" sz="2400" dirty="0">
              <a:latin typeface="+mj-lt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6769605" y="1860171"/>
            <a:ext cx="3697440" cy="3688911"/>
            <a:chOff x="6990679" y="2564481"/>
            <a:chExt cx="2552543" cy="2546655"/>
          </a:xfrm>
        </p:grpSpPr>
        <p:pic>
          <p:nvPicPr>
            <p:cNvPr id="5" name="Picture 4" descr="hemisphere_trace_domain_patches_grid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90679" y="2564481"/>
              <a:ext cx="2552543" cy="2546655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7335298" y="2913487"/>
              <a:ext cx="1885362" cy="1844054"/>
              <a:chOff x="9000751" y="3508085"/>
              <a:chExt cx="1885362" cy="1844054"/>
            </a:xfrm>
          </p:grpSpPr>
          <p:sp>
            <p:nvSpPr>
              <p:cNvPr id="19" name="Arc 18"/>
              <p:cNvSpPr/>
              <p:nvPr/>
            </p:nvSpPr>
            <p:spPr>
              <a:xfrm>
                <a:off x="9341898" y="3782471"/>
                <a:ext cx="1063390" cy="1063390"/>
              </a:xfrm>
              <a:prstGeom prst="arc">
                <a:avLst>
                  <a:gd name="adj1" fmla="val 10278328"/>
                  <a:gd name="adj2" fmla="val 16320122"/>
                </a:avLst>
              </a:prstGeom>
              <a:ln w="28575">
                <a:solidFill>
                  <a:schemeClr val="tx1"/>
                </a:solidFill>
                <a:headEnd type="stealth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Arc 19"/>
              <p:cNvSpPr/>
              <p:nvPr/>
            </p:nvSpPr>
            <p:spPr>
              <a:xfrm>
                <a:off x="9000751" y="4757815"/>
                <a:ext cx="594324" cy="594324"/>
              </a:xfrm>
              <a:prstGeom prst="arc">
                <a:avLst>
                  <a:gd name="adj1" fmla="val 5341931"/>
                  <a:gd name="adj2" fmla="val 10900333"/>
                </a:avLst>
              </a:prstGeom>
              <a:ln w="28575">
                <a:solidFill>
                  <a:schemeClr val="tx1"/>
                </a:solidFill>
                <a:headEnd type="stealth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Arc 20"/>
              <p:cNvSpPr/>
              <p:nvPr/>
            </p:nvSpPr>
            <p:spPr>
              <a:xfrm>
                <a:off x="10212553" y="4757815"/>
                <a:ext cx="594324" cy="594324"/>
              </a:xfrm>
              <a:prstGeom prst="arc">
                <a:avLst>
                  <a:gd name="adj1" fmla="val 21330069"/>
                  <a:gd name="adj2" fmla="val 4901751"/>
                </a:avLst>
              </a:prstGeom>
              <a:ln w="28575">
                <a:solidFill>
                  <a:schemeClr val="tx1"/>
                </a:solidFill>
                <a:headEnd type="stealth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Arc 21"/>
              <p:cNvSpPr/>
              <p:nvPr/>
            </p:nvSpPr>
            <p:spPr>
              <a:xfrm>
                <a:off x="10291789" y="3508085"/>
                <a:ext cx="594324" cy="594324"/>
              </a:xfrm>
              <a:prstGeom prst="arc">
                <a:avLst>
                  <a:gd name="adj1" fmla="val 15858563"/>
                  <a:gd name="adj2" fmla="val 21508367"/>
                </a:avLst>
              </a:prstGeom>
              <a:ln w="28575">
                <a:solidFill>
                  <a:schemeClr val="tx1"/>
                </a:solidFill>
                <a:headEnd type="stealth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44"/>
            <p:cNvGrpSpPr/>
            <p:nvPr/>
          </p:nvGrpSpPr>
          <p:grpSpPr>
            <a:xfrm>
              <a:off x="7631355" y="3187873"/>
              <a:ext cx="1278473" cy="1288567"/>
              <a:chOff x="4896793" y="3534322"/>
              <a:chExt cx="1278473" cy="1288567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6068169" y="4715793"/>
                <a:ext cx="107097" cy="107096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5483377" y="4110247"/>
                <a:ext cx="107097" cy="107096"/>
              </a:xfrm>
              <a:prstGeom prst="ellipse">
                <a:avLst/>
              </a:prstGeom>
              <a:solidFill>
                <a:schemeClr val="tx1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4896793" y="4715793"/>
                <a:ext cx="107097" cy="107096"/>
              </a:xfrm>
              <a:prstGeom prst="ellipse">
                <a:avLst/>
              </a:prstGeom>
              <a:solidFill>
                <a:srgbClr val="6699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6068169" y="3534322"/>
                <a:ext cx="107097" cy="107096"/>
              </a:xfrm>
              <a:prstGeom prst="ellipse">
                <a:avLst/>
              </a:prstGeom>
              <a:solidFill>
                <a:srgbClr val="FFCC6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0" name="Right Arrow 29"/>
          <p:cNvSpPr/>
          <p:nvPr/>
        </p:nvSpPr>
        <p:spPr bwMode="auto">
          <a:xfrm>
            <a:off x="5621314" y="3076720"/>
            <a:ext cx="635000" cy="1041400"/>
          </a:xfrm>
          <a:prstGeom prst="rightArrow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93680"/>
              </a:solidFill>
              <a:effectLst/>
              <a:latin typeface="Frutiger 55 Roman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Parametrize</a:t>
            </a:r>
            <a:r>
              <a:rPr lang="en-US" dirty="0" smtClean="0"/>
              <a:t> T-mesh patch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577" y="1336676"/>
            <a:ext cx="7172323" cy="4968875"/>
          </a:xfrm>
        </p:spPr>
        <p:txBody>
          <a:bodyPr/>
          <a:lstStyle/>
          <a:p>
            <a:pPr marL="514350" indent="-514350">
              <a:buClr>
                <a:schemeClr val="accent1"/>
              </a:buClr>
              <a:buSzPct val="100000"/>
              <a:buFont typeface="+mj-lt"/>
              <a:buAutoNum type="arabicPeriod"/>
            </a:pPr>
            <a:r>
              <a:rPr lang="en-US" dirty="0" smtClean="0"/>
              <a:t>Assign lengths to all T-mesh edges.</a:t>
            </a:r>
          </a:p>
          <a:p>
            <a:pPr marL="514350" indent="-514350">
              <a:buClr>
                <a:schemeClr val="accent1"/>
              </a:buClr>
              <a:buSzPct val="100000"/>
              <a:buFont typeface="+mj-lt"/>
              <a:buAutoNum type="arabicPeriod"/>
            </a:pPr>
            <a:r>
              <a:rPr lang="en-US" dirty="0" smtClean="0"/>
              <a:t>Map each patch to a 2D rectangle with assigned lengths.</a:t>
            </a:r>
          </a:p>
          <a:p>
            <a:pPr marL="514350" indent="-514350">
              <a:buSzPct val="100000"/>
            </a:pPr>
            <a:r>
              <a:rPr lang="en-US" dirty="0" smtClean="0"/>
              <a:t>Must meet consistency constraints</a:t>
            </a:r>
            <a:br>
              <a:rPr lang="en-US" dirty="0" smtClean="0"/>
            </a:br>
            <a:r>
              <a:rPr lang="en-US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v, w, x, y, z &gt; </a:t>
            </a:r>
            <a:r>
              <a:rPr 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br>
              <a:rPr 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 = w</a:t>
            </a:r>
            <a:br>
              <a:rPr lang="en-US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x + y = z</a:t>
            </a:r>
            <a:endParaRPr lang="en-US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SzPct val="100000"/>
            </a:pPr>
            <a:endParaRPr lang="en-US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38342" y="1203325"/>
            <a:ext cx="3611850" cy="4967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 bwMode="auto">
          <a:xfrm>
            <a:off x="3430231" y="4246020"/>
            <a:ext cx="3429000" cy="1782397"/>
          </a:xfrm>
          <a:prstGeom prst="rect">
            <a:avLst/>
          </a:prstGeom>
          <a:solidFill>
            <a:srgbClr val="B1CC9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93680"/>
              </a:solidFill>
              <a:effectLst/>
              <a:latin typeface="Frutiger 55 Roman" pitchFamily="34" charset="0"/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6240780" y="3108959"/>
            <a:ext cx="3070860" cy="2415541"/>
          </a:xfrm>
          <a:custGeom>
            <a:avLst/>
            <a:gdLst>
              <a:gd name="connsiteX0" fmla="*/ 3253740 w 3253740"/>
              <a:gd name="connsiteY0" fmla="*/ 0 h 1917700"/>
              <a:gd name="connsiteX1" fmla="*/ 1600200 w 3253740"/>
              <a:gd name="connsiteY1" fmla="*/ 1600200 h 1917700"/>
              <a:gd name="connsiteX2" fmla="*/ 0 w 3253740"/>
              <a:gd name="connsiteY2" fmla="*/ 1905000 h 191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53740" h="1917700">
                <a:moveTo>
                  <a:pt x="3253740" y="0"/>
                </a:moveTo>
                <a:cubicBezTo>
                  <a:pt x="2698115" y="641350"/>
                  <a:pt x="2142490" y="1282700"/>
                  <a:pt x="1600200" y="1600200"/>
                </a:cubicBezTo>
                <a:cubicBezTo>
                  <a:pt x="1057910" y="1917700"/>
                  <a:pt x="528955" y="1911350"/>
                  <a:pt x="0" y="1905000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rgbClr val="093680"/>
              </a:solidFill>
              <a:effectLst/>
              <a:latin typeface="Frutiger 55 Roman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rot="16200000" flipH="1">
            <a:off x="4306530" y="4101240"/>
            <a:ext cx="281940" cy="762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409577" y="5797584"/>
            <a:ext cx="2770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Parametric domain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71668" y="3784355"/>
            <a:ext cx="338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4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49589" y="3784355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endParaRPr lang="en-US" sz="24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77149" y="5917408"/>
            <a:ext cx="304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z</a:t>
            </a:r>
            <a:endParaRPr lang="en-US" sz="24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09309" y="4860085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endParaRPr lang="en-US" sz="24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9231" y="4860085"/>
            <a:ext cx="389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endParaRPr lang="en-US" sz="24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lengths can be forced to zero</a:t>
            </a:r>
            <a:endParaRPr lang="en-US" dirty="0"/>
          </a:p>
        </p:txBody>
      </p:sp>
      <p:grpSp>
        <p:nvGrpSpPr>
          <p:cNvPr id="55" name="Group 54"/>
          <p:cNvGrpSpPr/>
          <p:nvPr/>
        </p:nvGrpSpPr>
        <p:grpSpPr>
          <a:xfrm>
            <a:off x="1333500" y="2368077"/>
            <a:ext cx="10068223" cy="2731446"/>
            <a:chOff x="4743451" y="2193925"/>
            <a:chExt cx="6658272" cy="2731446"/>
          </a:xfrm>
        </p:grpSpPr>
        <p:grpSp>
          <p:nvGrpSpPr>
            <p:cNvPr id="3" name="Group 112"/>
            <p:cNvGrpSpPr/>
            <p:nvPr/>
          </p:nvGrpSpPr>
          <p:grpSpPr>
            <a:xfrm>
              <a:off x="4743451" y="2542228"/>
              <a:ext cx="6583918" cy="2383143"/>
              <a:chOff x="4743451" y="2542228"/>
              <a:chExt cx="6583918" cy="2383143"/>
            </a:xfrm>
          </p:grpSpPr>
          <p:sp>
            <p:nvSpPr>
              <p:cNvPr id="9" name="Freeform 8"/>
              <p:cNvSpPr/>
              <p:nvPr/>
            </p:nvSpPr>
            <p:spPr bwMode="auto">
              <a:xfrm>
                <a:off x="6210951" y="2923490"/>
                <a:ext cx="1253892" cy="1543042"/>
              </a:xfrm>
              <a:custGeom>
                <a:avLst/>
                <a:gdLst>
                  <a:gd name="connsiteX0" fmla="*/ 0 w 1739900"/>
                  <a:gd name="connsiteY0" fmla="*/ 0 h 1143000"/>
                  <a:gd name="connsiteX1" fmla="*/ 0 w 1739900"/>
                  <a:gd name="connsiteY1" fmla="*/ 1143000 h 1143000"/>
                  <a:gd name="connsiteX2" fmla="*/ 1739900 w 1739900"/>
                  <a:gd name="connsiteY2" fmla="*/ 1143000 h 1143000"/>
                  <a:gd name="connsiteX3" fmla="*/ 1739900 w 1739900"/>
                  <a:gd name="connsiteY3" fmla="*/ 203200 h 1143000"/>
                  <a:gd name="connsiteX4" fmla="*/ 0 w 1739900"/>
                  <a:gd name="connsiteY4" fmla="*/ 0 h 1143000"/>
                  <a:gd name="connsiteX0" fmla="*/ 0 w 1739900"/>
                  <a:gd name="connsiteY0" fmla="*/ 0 h 1143000"/>
                  <a:gd name="connsiteX1" fmla="*/ 0 w 1739900"/>
                  <a:gd name="connsiteY1" fmla="*/ 1143000 h 1143000"/>
                  <a:gd name="connsiteX2" fmla="*/ 1739900 w 1739900"/>
                  <a:gd name="connsiteY2" fmla="*/ 1143000 h 1143000"/>
                  <a:gd name="connsiteX3" fmla="*/ 1739900 w 1739900"/>
                  <a:gd name="connsiteY3" fmla="*/ 203200 h 1143000"/>
                  <a:gd name="connsiteX4" fmla="*/ 0 w 1739900"/>
                  <a:gd name="connsiteY4" fmla="*/ 0 h 1143000"/>
                  <a:gd name="connsiteX0" fmla="*/ 0 w 1739900"/>
                  <a:gd name="connsiteY0" fmla="*/ 0 h 1143000"/>
                  <a:gd name="connsiteX1" fmla="*/ 0 w 1739900"/>
                  <a:gd name="connsiteY1" fmla="*/ 1143000 h 1143000"/>
                  <a:gd name="connsiteX2" fmla="*/ 1739900 w 1739900"/>
                  <a:gd name="connsiteY2" fmla="*/ 1143000 h 1143000"/>
                  <a:gd name="connsiteX3" fmla="*/ 1739900 w 1739900"/>
                  <a:gd name="connsiteY3" fmla="*/ 203200 h 1143000"/>
                  <a:gd name="connsiteX4" fmla="*/ 0 w 1739900"/>
                  <a:gd name="connsiteY4" fmla="*/ 0 h 1143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39900" h="1143000">
                    <a:moveTo>
                      <a:pt x="0" y="0"/>
                    </a:moveTo>
                    <a:lnTo>
                      <a:pt x="0" y="1143000"/>
                    </a:lnTo>
                    <a:lnTo>
                      <a:pt x="1739900" y="1143000"/>
                    </a:lnTo>
                    <a:lnTo>
                      <a:pt x="1739900" y="203200"/>
                    </a:lnTo>
                    <a:cubicBezTo>
                      <a:pt x="1159933" y="135467"/>
                      <a:pt x="618067" y="4233"/>
                      <a:pt x="0" y="0"/>
                    </a:cubicBezTo>
                    <a:close/>
                  </a:path>
                </a:pathLst>
              </a:custGeom>
              <a:solidFill>
                <a:srgbClr val="FF7C8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227013" marR="0" indent="-227013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EB9CCC"/>
                  </a:buClr>
                  <a:buSzPct val="60000"/>
                  <a:buFont typeface="Monotype Sorts" pitchFamily="2" charset="2"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rgbClr val="093680"/>
                  </a:solidFill>
                  <a:effectLst/>
                  <a:latin typeface="Frutiger 55 Roman" pitchFamily="34" charset="0"/>
                </a:endParaRPr>
              </a:p>
            </p:txBody>
          </p:sp>
          <p:sp>
            <p:nvSpPr>
              <p:cNvPr id="13" name="Freeform 12"/>
              <p:cNvSpPr/>
              <p:nvPr/>
            </p:nvSpPr>
            <p:spPr bwMode="auto">
              <a:xfrm>
                <a:off x="7464844" y="2923490"/>
                <a:ext cx="1253892" cy="1543042"/>
              </a:xfrm>
              <a:custGeom>
                <a:avLst/>
                <a:gdLst>
                  <a:gd name="connsiteX0" fmla="*/ 0 w 1739900"/>
                  <a:gd name="connsiteY0" fmla="*/ 0 h 1143000"/>
                  <a:gd name="connsiteX1" fmla="*/ 0 w 1739900"/>
                  <a:gd name="connsiteY1" fmla="*/ 1143000 h 1143000"/>
                  <a:gd name="connsiteX2" fmla="*/ 1739900 w 1739900"/>
                  <a:gd name="connsiteY2" fmla="*/ 1143000 h 1143000"/>
                  <a:gd name="connsiteX3" fmla="*/ 1739900 w 1739900"/>
                  <a:gd name="connsiteY3" fmla="*/ 203200 h 1143000"/>
                  <a:gd name="connsiteX4" fmla="*/ 0 w 1739900"/>
                  <a:gd name="connsiteY4" fmla="*/ 0 h 1143000"/>
                  <a:gd name="connsiteX0" fmla="*/ 0 w 1739900"/>
                  <a:gd name="connsiteY0" fmla="*/ 0 h 1143000"/>
                  <a:gd name="connsiteX1" fmla="*/ 0 w 1739900"/>
                  <a:gd name="connsiteY1" fmla="*/ 1143000 h 1143000"/>
                  <a:gd name="connsiteX2" fmla="*/ 1739900 w 1739900"/>
                  <a:gd name="connsiteY2" fmla="*/ 1143000 h 1143000"/>
                  <a:gd name="connsiteX3" fmla="*/ 1739900 w 1739900"/>
                  <a:gd name="connsiteY3" fmla="*/ 203200 h 1143000"/>
                  <a:gd name="connsiteX4" fmla="*/ 0 w 1739900"/>
                  <a:gd name="connsiteY4" fmla="*/ 0 h 1143000"/>
                  <a:gd name="connsiteX0" fmla="*/ 0 w 1739900"/>
                  <a:gd name="connsiteY0" fmla="*/ 0 h 1143000"/>
                  <a:gd name="connsiteX1" fmla="*/ 0 w 1739900"/>
                  <a:gd name="connsiteY1" fmla="*/ 1143000 h 1143000"/>
                  <a:gd name="connsiteX2" fmla="*/ 1739900 w 1739900"/>
                  <a:gd name="connsiteY2" fmla="*/ 1143000 h 1143000"/>
                  <a:gd name="connsiteX3" fmla="*/ 1739900 w 1739900"/>
                  <a:gd name="connsiteY3" fmla="*/ 203200 h 1143000"/>
                  <a:gd name="connsiteX4" fmla="*/ 0 w 1739900"/>
                  <a:gd name="connsiteY4" fmla="*/ 0 h 1143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39900" h="1143000">
                    <a:moveTo>
                      <a:pt x="0" y="0"/>
                    </a:moveTo>
                    <a:lnTo>
                      <a:pt x="0" y="1143000"/>
                    </a:lnTo>
                    <a:lnTo>
                      <a:pt x="1739900" y="1143000"/>
                    </a:lnTo>
                    <a:lnTo>
                      <a:pt x="1739900" y="203200"/>
                    </a:lnTo>
                    <a:cubicBezTo>
                      <a:pt x="1159933" y="135467"/>
                      <a:pt x="618067" y="4233"/>
                      <a:pt x="0" y="0"/>
                    </a:cubicBezTo>
                    <a:close/>
                  </a:path>
                </a:pathLst>
              </a:custGeom>
              <a:solidFill>
                <a:srgbClr val="FFCC66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227013" marR="0" indent="-227013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EB9CCC"/>
                  </a:buClr>
                  <a:buSzPct val="60000"/>
                  <a:buFont typeface="Monotype Sorts" pitchFamily="2" charset="2"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rgbClr val="093680"/>
                  </a:solidFill>
                  <a:effectLst/>
                  <a:latin typeface="Frutiger 55 Roman" pitchFamily="34" charset="0"/>
                </a:endParaRPr>
              </a:p>
            </p:txBody>
          </p:sp>
          <p:sp>
            <p:nvSpPr>
              <p:cNvPr id="14" name="Freeform 13"/>
              <p:cNvSpPr/>
              <p:nvPr/>
            </p:nvSpPr>
            <p:spPr bwMode="auto">
              <a:xfrm>
                <a:off x="8718735" y="2923490"/>
                <a:ext cx="1253892" cy="1543042"/>
              </a:xfrm>
              <a:custGeom>
                <a:avLst/>
                <a:gdLst>
                  <a:gd name="connsiteX0" fmla="*/ 0 w 1739900"/>
                  <a:gd name="connsiteY0" fmla="*/ 0 h 1143000"/>
                  <a:gd name="connsiteX1" fmla="*/ 0 w 1739900"/>
                  <a:gd name="connsiteY1" fmla="*/ 1143000 h 1143000"/>
                  <a:gd name="connsiteX2" fmla="*/ 1739900 w 1739900"/>
                  <a:gd name="connsiteY2" fmla="*/ 1143000 h 1143000"/>
                  <a:gd name="connsiteX3" fmla="*/ 1739900 w 1739900"/>
                  <a:gd name="connsiteY3" fmla="*/ 203200 h 1143000"/>
                  <a:gd name="connsiteX4" fmla="*/ 0 w 1739900"/>
                  <a:gd name="connsiteY4" fmla="*/ 0 h 1143000"/>
                  <a:gd name="connsiteX0" fmla="*/ 0 w 1739900"/>
                  <a:gd name="connsiteY0" fmla="*/ 0 h 1143000"/>
                  <a:gd name="connsiteX1" fmla="*/ 0 w 1739900"/>
                  <a:gd name="connsiteY1" fmla="*/ 1143000 h 1143000"/>
                  <a:gd name="connsiteX2" fmla="*/ 1739900 w 1739900"/>
                  <a:gd name="connsiteY2" fmla="*/ 1143000 h 1143000"/>
                  <a:gd name="connsiteX3" fmla="*/ 1739900 w 1739900"/>
                  <a:gd name="connsiteY3" fmla="*/ 203200 h 1143000"/>
                  <a:gd name="connsiteX4" fmla="*/ 0 w 1739900"/>
                  <a:gd name="connsiteY4" fmla="*/ 0 h 1143000"/>
                  <a:gd name="connsiteX0" fmla="*/ 0 w 1739900"/>
                  <a:gd name="connsiteY0" fmla="*/ 0 h 1143000"/>
                  <a:gd name="connsiteX1" fmla="*/ 0 w 1739900"/>
                  <a:gd name="connsiteY1" fmla="*/ 1143000 h 1143000"/>
                  <a:gd name="connsiteX2" fmla="*/ 1739900 w 1739900"/>
                  <a:gd name="connsiteY2" fmla="*/ 1143000 h 1143000"/>
                  <a:gd name="connsiteX3" fmla="*/ 1739900 w 1739900"/>
                  <a:gd name="connsiteY3" fmla="*/ 203200 h 1143000"/>
                  <a:gd name="connsiteX4" fmla="*/ 0 w 1739900"/>
                  <a:gd name="connsiteY4" fmla="*/ 0 h 1143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39900" h="1143000">
                    <a:moveTo>
                      <a:pt x="0" y="0"/>
                    </a:moveTo>
                    <a:lnTo>
                      <a:pt x="0" y="1143000"/>
                    </a:lnTo>
                    <a:lnTo>
                      <a:pt x="1739900" y="1143000"/>
                    </a:lnTo>
                    <a:lnTo>
                      <a:pt x="1739900" y="203200"/>
                    </a:lnTo>
                    <a:cubicBezTo>
                      <a:pt x="1159933" y="135467"/>
                      <a:pt x="618067" y="4233"/>
                      <a:pt x="0" y="0"/>
                    </a:cubicBezTo>
                    <a:close/>
                  </a:path>
                </a:pathLst>
              </a:custGeom>
              <a:solidFill>
                <a:srgbClr val="9ED983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227013" marR="0" indent="-227013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EB9CCC"/>
                  </a:buClr>
                  <a:buSzPct val="60000"/>
                  <a:buFont typeface="Monotype Sorts" pitchFamily="2" charset="2"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rgbClr val="093680"/>
                  </a:solidFill>
                  <a:effectLst/>
                  <a:latin typeface="Frutiger 55 Roman" pitchFamily="34" charset="0"/>
                </a:endParaRPr>
              </a:p>
            </p:txBody>
          </p:sp>
          <p:sp>
            <p:nvSpPr>
              <p:cNvPr id="15" name="Freeform 14"/>
              <p:cNvSpPr/>
              <p:nvPr/>
            </p:nvSpPr>
            <p:spPr bwMode="auto">
              <a:xfrm>
                <a:off x="9913836" y="2923490"/>
                <a:ext cx="1253892" cy="1543042"/>
              </a:xfrm>
              <a:custGeom>
                <a:avLst/>
                <a:gdLst>
                  <a:gd name="connsiteX0" fmla="*/ 0 w 1739900"/>
                  <a:gd name="connsiteY0" fmla="*/ 0 h 1143000"/>
                  <a:gd name="connsiteX1" fmla="*/ 0 w 1739900"/>
                  <a:gd name="connsiteY1" fmla="*/ 1143000 h 1143000"/>
                  <a:gd name="connsiteX2" fmla="*/ 1739900 w 1739900"/>
                  <a:gd name="connsiteY2" fmla="*/ 1143000 h 1143000"/>
                  <a:gd name="connsiteX3" fmla="*/ 1739900 w 1739900"/>
                  <a:gd name="connsiteY3" fmla="*/ 203200 h 1143000"/>
                  <a:gd name="connsiteX4" fmla="*/ 0 w 1739900"/>
                  <a:gd name="connsiteY4" fmla="*/ 0 h 1143000"/>
                  <a:gd name="connsiteX0" fmla="*/ 0 w 1739900"/>
                  <a:gd name="connsiteY0" fmla="*/ 0 h 1143000"/>
                  <a:gd name="connsiteX1" fmla="*/ 0 w 1739900"/>
                  <a:gd name="connsiteY1" fmla="*/ 1143000 h 1143000"/>
                  <a:gd name="connsiteX2" fmla="*/ 1739900 w 1739900"/>
                  <a:gd name="connsiteY2" fmla="*/ 1143000 h 1143000"/>
                  <a:gd name="connsiteX3" fmla="*/ 1739900 w 1739900"/>
                  <a:gd name="connsiteY3" fmla="*/ 203200 h 1143000"/>
                  <a:gd name="connsiteX4" fmla="*/ 0 w 1739900"/>
                  <a:gd name="connsiteY4" fmla="*/ 0 h 1143000"/>
                  <a:gd name="connsiteX0" fmla="*/ 0 w 1739900"/>
                  <a:gd name="connsiteY0" fmla="*/ 0 h 1143000"/>
                  <a:gd name="connsiteX1" fmla="*/ 0 w 1739900"/>
                  <a:gd name="connsiteY1" fmla="*/ 1143000 h 1143000"/>
                  <a:gd name="connsiteX2" fmla="*/ 1739900 w 1739900"/>
                  <a:gd name="connsiteY2" fmla="*/ 1143000 h 1143000"/>
                  <a:gd name="connsiteX3" fmla="*/ 1739900 w 1739900"/>
                  <a:gd name="connsiteY3" fmla="*/ 203200 h 1143000"/>
                  <a:gd name="connsiteX4" fmla="*/ 0 w 1739900"/>
                  <a:gd name="connsiteY4" fmla="*/ 0 h 1143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39900" h="1143000">
                    <a:moveTo>
                      <a:pt x="0" y="0"/>
                    </a:moveTo>
                    <a:lnTo>
                      <a:pt x="0" y="1143000"/>
                    </a:lnTo>
                    <a:lnTo>
                      <a:pt x="1739900" y="1143000"/>
                    </a:lnTo>
                    <a:lnTo>
                      <a:pt x="1739900" y="203200"/>
                    </a:lnTo>
                    <a:cubicBezTo>
                      <a:pt x="1159933" y="135467"/>
                      <a:pt x="618067" y="4233"/>
                      <a:pt x="0" y="0"/>
                    </a:cubicBezTo>
                    <a:close/>
                  </a:path>
                </a:pathLst>
              </a:custGeom>
              <a:solidFill>
                <a:srgbClr val="CC99FF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227013" marR="0" indent="-227013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EB9CCC"/>
                  </a:buClr>
                  <a:buSzPct val="60000"/>
                  <a:buFont typeface="Monotype Sorts" pitchFamily="2" charset="2"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rgbClr val="093680"/>
                  </a:solidFill>
                  <a:effectLst/>
                  <a:latin typeface="Frutiger 55 Roman" pitchFamily="34" charset="0"/>
                </a:endParaRPr>
              </a:p>
            </p:txBody>
          </p:sp>
          <p:sp>
            <p:nvSpPr>
              <p:cNvPr id="24" name="Freeform 23"/>
              <p:cNvSpPr/>
              <p:nvPr/>
            </p:nvSpPr>
            <p:spPr bwMode="auto">
              <a:xfrm>
                <a:off x="4957059" y="2923490"/>
                <a:ext cx="1253892" cy="1543042"/>
              </a:xfrm>
              <a:custGeom>
                <a:avLst/>
                <a:gdLst>
                  <a:gd name="connsiteX0" fmla="*/ 0 w 1739900"/>
                  <a:gd name="connsiteY0" fmla="*/ 0 h 1143000"/>
                  <a:gd name="connsiteX1" fmla="*/ 0 w 1739900"/>
                  <a:gd name="connsiteY1" fmla="*/ 1143000 h 1143000"/>
                  <a:gd name="connsiteX2" fmla="*/ 1739900 w 1739900"/>
                  <a:gd name="connsiteY2" fmla="*/ 1143000 h 1143000"/>
                  <a:gd name="connsiteX3" fmla="*/ 1739900 w 1739900"/>
                  <a:gd name="connsiteY3" fmla="*/ 203200 h 1143000"/>
                  <a:gd name="connsiteX4" fmla="*/ 0 w 1739900"/>
                  <a:gd name="connsiteY4" fmla="*/ 0 h 1143000"/>
                  <a:gd name="connsiteX0" fmla="*/ 0 w 1739900"/>
                  <a:gd name="connsiteY0" fmla="*/ 0 h 1143000"/>
                  <a:gd name="connsiteX1" fmla="*/ 0 w 1739900"/>
                  <a:gd name="connsiteY1" fmla="*/ 1143000 h 1143000"/>
                  <a:gd name="connsiteX2" fmla="*/ 1739900 w 1739900"/>
                  <a:gd name="connsiteY2" fmla="*/ 1143000 h 1143000"/>
                  <a:gd name="connsiteX3" fmla="*/ 1739900 w 1739900"/>
                  <a:gd name="connsiteY3" fmla="*/ 203200 h 1143000"/>
                  <a:gd name="connsiteX4" fmla="*/ 0 w 1739900"/>
                  <a:gd name="connsiteY4" fmla="*/ 0 h 1143000"/>
                  <a:gd name="connsiteX0" fmla="*/ 0 w 1739900"/>
                  <a:gd name="connsiteY0" fmla="*/ 0 h 1143000"/>
                  <a:gd name="connsiteX1" fmla="*/ 0 w 1739900"/>
                  <a:gd name="connsiteY1" fmla="*/ 1143000 h 1143000"/>
                  <a:gd name="connsiteX2" fmla="*/ 1739900 w 1739900"/>
                  <a:gd name="connsiteY2" fmla="*/ 1143000 h 1143000"/>
                  <a:gd name="connsiteX3" fmla="*/ 1739900 w 1739900"/>
                  <a:gd name="connsiteY3" fmla="*/ 203200 h 1143000"/>
                  <a:gd name="connsiteX4" fmla="*/ 0 w 1739900"/>
                  <a:gd name="connsiteY4" fmla="*/ 0 h 1143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39900" h="1143000">
                    <a:moveTo>
                      <a:pt x="0" y="0"/>
                    </a:moveTo>
                    <a:lnTo>
                      <a:pt x="0" y="1143000"/>
                    </a:lnTo>
                    <a:lnTo>
                      <a:pt x="1739900" y="1143000"/>
                    </a:lnTo>
                    <a:lnTo>
                      <a:pt x="1739900" y="203200"/>
                    </a:lnTo>
                    <a:cubicBezTo>
                      <a:pt x="1159933" y="135467"/>
                      <a:pt x="618067" y="4233"/>
                      <a:pt x="0" y="0"/>
                    </a:cubicBezTo>
                    <a:close/>
                  </a:path>
                </a:pathLst>
              </a:custGeom>
              <a:solidFill>
                <a:srgbClr val="CC99FF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227013" marR="0" indent="-227013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EB9CCC"/>
                  </a:buClr>
                  <a:buSzPct val="60000"/>
                  <a:buFont typeface="Monotype Sorts" pitchFamily="2" charset="2"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rgbClr val="093680"/>
                  </a:solidFill>
                  <a:effectLst/>
                  <a:latin typeface="Frutiger 55 Roman" pitchFamily="34" charset="0"/>
                </a:endParaRPr>
              </a:p>
            </p:txBody>
          </p:sp>
          <p:cxnSp>
            <p:nvCxnSpPr>
              <p:cNvPr id="35" name="Straight Connector 34"/>
              <p:cNvCxnSpPr/>
              <p:nvPr/>
            </p:nvCxnSpPr>
            <p:spPr bwMode="auto">
              <a:xfrm>
                <a:off x="5390791" y="4466533"/>
                <a:ext cx="5691852" cy="2144"/>
              </a:xfrm>
              <a:prstGeom prst="line">
                <a:avLst/>
              </a:prstGeom>
              <a:noFill/>
              <a:ln w="38100" cap="flat" cmpd="sng" algn="ctr">
                <a:solidFill>
                  <a:srgbClr val="842EAA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5" name="Freeform 24"/>
              <p:cNvSpPr/>
              <p:nvPr/>
            </p:nvSpPr>
            <p:spPr bwMode="auto">
              <a:xfrm>
                <a:off x="4743451" y="2542228"/>
                <a:ext cx="1021007" cy="2383143"/>
              </a:xfrm>
              <a:custGeom>
                <a:avLst/>
                <a:gdLst>
                  <a:gd name="connsiteX0" fmla="*/ 838200 w 1231900"/>
                  <a:gd name="connsiteY0" fmla="*/ 12828 h 1778128"/>
                  <a:gd name="connsiteX1" fmla="*/ 1231900 w 1231900"/>
                  <a:gd name="connsiteY1" fmla="*/ 1778128 h 1778128"/>
                  <a:gd name="connsiteX2" fmla="*/ 0 w 1231900"/>
                  <a:gd name="connsiteY2" fmla="*/ 1778128 h 1778128"/>
                  <a:gd name="connsiteX3" fmla="*/ 25400 w 1231900"/>
                  <a:gd name="connsiteY3" fmla="*/ 25528 h 1778128"/>
                  <a:gd name="connsiteX4" fmla="*/ 876300 w 1231900"/>
                  <a:gd name="connsiteY4" fmla="*/ 128 h 1778128"/>
                  <a:gd name="connsiteX5" fmla="*/ 838200 w 1231900"/>
                  <a:gd name="connsiteY5" fmla="*/ 12828 h 1778128"/>
                  <a:gd name="connsiteX0" fmla="*/ 838200 w 1231900"/>
                  <a:gd name="connsiteY0" fmla="*/ 0 h 1765300"/>
                  <a:gd name="connsiteX1" fmla="*/ 1231900 w 1231900"/>
                  <a:gd name="connsiteY1" fmla="*/ 1765300 h 1765300"/>
                  <a:gd name="connsiteX2" fmla="*/ 0 w 1231900"/>
                  <a:gd name="connsiteY2" fmla="*/ 1765300 h 1765300"/>
                  <a:gd name="connsiteX3" fmla="*/ 25400 w 1231900"/>
                  <a:gd name="connsiteY3" fmla="*/ 12700 h 1765300"/>
                  <a:gd name="connsiteX4" fmla="*/ 838200 w 1231900"/>
                  <a:gd name="connsiteY4" fmla="*/ 0 h 1765300"/>
                  <a:gd name="connsiteX0" fmla="*/ 838200 w 1231900"/>
                  <a:gd name="connsiteY0" fmla="*/ 0 h 1765300"/>
                  <a:gd name="connsiteX1" fmla="*/ 1231900 w 1231900"/>
                  <a:gd name="connsiteY1" fmla="*/ 1765300 h 1765300"/>
                  <a:gd name="connsiteX2" fmla="*/ 0 w 1231900"/>
                  <a:gd name="connsiteY2" fmla="*/ 1765300 h 1765300"/>
                  <a:gd name="connsiteX3" fmla="*/ 25400 w 1231900"/>
                  <a:gd name="connsiteY3" fmla="*/ 12700 h 1765300"/>
                  <a:gd name="connsiteX4" fmla="*/ 838200 w 1231900"/>
                  <a:gd name="connsiteY4" fmla="*/ 0 h 1765300"/>
                  <a:gd name="connsiteX0" fmla="*/ 838200 w 1269736"/>
                  <a:gd name="connsiteY0" fmla="*/ 0 h 1765300"/>
                  <a:gd name="connsiteX1" fmla="*/ 1231900 w 1269736"/>
                  <a:gd name="connsiteY1" fmla="*/ 1765300 h 1765300"/>
                  <a:gd name="connsiteX2" fmla="*/ 0 w 1269736"/>
                  <a:gd name="connsiteY2" fmla="*/ 1765300 h 1765300"/>
                  <a:gd name="connsiteX3" fmla="*/ 25400 w 1269736"/>
                  <a:gd name="connsiteY3" fmla="*/ 12700 h 1765300"/>
                  <a:gd name="connsiteX4" fmla="*/ 838200 w 1269736"/>
                  <a:gd name="connsiteY4" fmla="*/ 0 h 1765300"/>
                  <a:gd name="connsiteX0" fmla="*/ 838200 w 1269736"/>
                  <a:gd name="connsiteY0" fmla="*/ 0 h 1765300"/>
                  <a:gd name="connsiteX1" fmla="*/ 1231900 w 1269736"/>
                  <a:gd name="connsiteY1" fmla="*/ 1765300 h 1765300"/>
                  <a:gd name="connsiteX2" fmla="*/ 0 w 1269736"/>
                  <a:gd name="connsiteY2" fmla="*/ 1765300 h 1765300"/>
                  <a:gd name="connsiteX3" fmla="*/ 25400 w 1269736"/>
                  <a:gd name="connsiteY3" fmla="*/ 12700 h 1765300"/>
                  <a:gd name="connsiteX4" fmla="*/ 838200 w 1269736"/>
                  <a:gd name="connsiteY4" fmla="*/ 0 h 1765300"/>
                  <a:gd name="connsiteX0" fmla="*/ 838200 w 1231900"/>
                  <a:gd name="connsiteY0" fmla="*/ 0 h 1765300"/>
                  <a:gd name="connsiteX1" fmla="*/ 1231900 w 1231900"/>
                  <a:gd name="connsiteY1" fmla="*/ 1765300 h 1765300"/>
                  <a:gd name="connsiteX2" fmla="*/ 0 w 1231900"/>
                  <a:gd name="connsiteY2" fmla="*/ 1765300 h 1765300"/>
                  <a:gd name="connsiteX3" fmla="*/ 25400 w 1231900"/>
                  <a:gd name="connsiteY3" fmla="*/ 12700 h 1765300"/>
                  <a:gd name="connsiteX4" fmla="*/ 838200 w 1231900"/>
                  <a:gd name="connsiteY4" fmla="*/ 0 h 176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1900" h="1765300">
                    <a:moveTo>
                      <a:pt x="838200" y="0"/>
                    </a:moveTo>
                    <a:cubicBezTo>
                      <a:pt x="890851" y="1188508"/>
                      <a:pt x="1190625" y="525508"/>
                      <a:pt x="1231900" y="1765300"/>
                    </a:cubicBezTo>
                    <a:lnTo>
                      <a:pt x="0" y="1765300"/>
                    </a:lnTo>
                    <a:lnTo>
                      <a:pt x="25400" y="12700"/>
                    </a:lnTo>
                    <a:lnTo>
                      <a:pt x="838200" y="0"/>
                    </a:lnTo>
                    <a:close/>
                  </a:path>
                </a:pathLst>
              </a:custGeom>
              <a:solidFill>
                <a:schemeClr val="bg1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227013" marR="0" indent="-227013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EB9CCC"/>
                  </a:buClr>
                  <a:buSzPct val="60000"/>
                  <a:buFont typeface="Monotype Sorts" pitchFamily="2" charset="2"/>
                  <a:buNone/>
                  <a:tabLst/>
                </a:pPr>
                <a:endPara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rgbClr val="093680"/>
                  </a:solidFill>
                  <a:effectLst/>
                  <a:latin typeface="Frutiger 55 Roman" pitchFamily="34" charset="0"/>
                </a:endParaRPr>
              </a:p>
            </p:txBody>
          </p:sp>
          <p:sp>
            <p:nvSpPr>
              <p:cNvPr id="26" name="Freeform 25"/>
              <p:cNvSpPr/>
              <p:nvPr/>
            </p:nvSpPr>
            <p:spPr bwMode="auto">
              <a:xfrm>
                <a:off x="10509975" y="2542228"/>
                <a:ext cx="817394" cy="2383143"/>
              </a:xfrm>
              <a:custGeom>
                <a:avLst/>
                <a:gdLst>
                  <a:gd name="connsiteX0" fmla="*/ 838200 w 1231900"/>
                  <a:gd name="connsiteY0" fmla="*/ 12828 h 1778128"/>
                  <a:gd name="connsiteX1" fmla="*/ 1231900 w 1231900"/>
                  <a:gd name="connsiteY1" fmla="*/ 1778128 h 1778128"/>
                  <a:gd name="connsiteX2" fmla="*/ 0 w 1231900"/>
                  <a:gd name="connsiteY2" fmla="*/ 1778128 h 1778128"/>
                  <a:gd name="connsiteX3" fmla="*/ 25400 w 1231900"/>
                  <a:gd name="connsiteY3" fmla="*/ 25528 h 1778128"/>
                  <a:gd name="connsiteX4" fmla="*/ 876300 w 1231900"/>
                  <a:gd name="connsiteY4" fmla="*/ 128 h 1778128"/>
                  <a:gd name="connsiteX5" fmla="*/ 838200 w 1231900"/>
                  <a:gd name="connsiteY5" fmla="*/ 12828 h 1778128"/>
                  <a:gd name="connsiteX0" fmla="*/ 838200 w 1231900"/>
                  <a:gd name="connsiteY0" fmla="*/ 0 h 1765300"/>
                  <a:gd name="connsiteX1" fmla="*/ 1231900 w 1231900"/>
                  <a:gd name="connsiteY1" fmla="*/ 1765300 h 1765300"/>
                  <a:gd name="connsiteX2" fmla="*/ 0 w 1231900"/>
                  <a:gd name="connsiteY2" fmla="*/ 1765300 h 1765300"/>
                  <a:gd name="connsiteX3" fmla="*/ 25400 w 1231900"/>
                  <a:gd name="connsiteY3" fmla="*/ 12700 h 1765300"/>
                  <a:gd name="connsiteX4" fmla="*/ 838200 w 1231900"/>
                  <a:gd name="connsiteY4" fmla="*/ 0 h 1765300"/>
                  <a:gd name="connsiteX0" fmla="*/ 838200 w 1231900"/>
                  <a:gd name="connsiteY0" fmla="*/ 0 h 1765300"/>
                  <a:gd name="connsiteX1" fmla="*/ 1231900 w 1231900"/>
                  <a:gd name="connsiteY1" fmla="*/ 1765300 h 1765300"/>
                  <a:gd name="connsiteX2" fmla="*/ 0 w 1231900"/>
                  <a:gd name="connsiteY2" fmla="*/ 1765300 h 1765300"/>
                  <a:gd name="connsiteX3" fmla="*/ 25400 w 1231900"/>
                  <a:gd name="connsiteY3" fmla="*/ 12700 h 1765300"/>
                  <a:gd name="connsiteX4" fmla="*/ 838200 w 1231900"/>
                  <a:gd name="connsiteY4" fmla="*/ 0 h 1765300"/>
                  <a:gd name="connsiteX0" fmla="*/ 838200 w 1269736"/>
                  <a:gd name="connsiteY0" fmla="*/ 0 h 1765300"/>
                  <a:gd name="connsiteX1" fmla="*/ 1231900 w 1269736"/>
                  <a:gd name="connsiteY1" fmla="*/ 1765300 h 1765300"/>
                  <a:gd name="connsiteX2" fmla="*/ 0 w 1269736"/>
                  <a:gd name="connsiteY2" fmla="*/ 1765300 h 1765300"/>
                  <a:gd name="connsiteX3" fmla="*/ 25400 w 1269736"/>
                  <a:gd name="connsiteY3" fmla="*/ 12700 h 1765300"/>
                  <a:gd name="connsiteX4" fmla="*/ 838200 w 1269736"/>
                  <a:gd name="connsiteY4" fmla="*/ 0 h 1765300"/>
                  <a:gd name="connsiteX0" fmla="*/ 838200 w 1269736"/>
                  <a:gd name="connsiteY0" fmla="*/ 0 h 1765300"/>
                  <a:gd name="connsiteX1" fmla="*/ 1231900 w 1269736"/>
                  <a:gd name="connsiteY1" fmla="*/ 1765300 h 1765300"/>
                  <a:gd name="connsiteX2" fmla="*/ 0 w 1269736"/>
                  <a:gd name="connsiteY2" fmla="*/ 1765300 h 1765300"/>
                  <a:gd name="connsiteX3" fmla="*/ 25400 w 1269736"/>
                  <a:gd name="connsiteY3" fmla="*/ 12700 h 1765300"/>
                  <a:gd name="connsiteX4" fmla="*/ 838200 w 1269736"/>
                  <a:gd name="connsiteY4" fmla="*/ 0 h 1765300"/>
                  <a:gd name="connsiteX0" fmla="*/ 838200 w 1231900"/>
                  <a:gd name="connsiteY0" fmla="*/ 0 h 1765300"/>
                  <a:gd name="connsiteX1" fmla="*/ 1231900 w 1231900"/>
                  <a:gd name="connsiteY1" fmla="*/ 1765300 h 1765300"/>
                  <a:gd name="connsiteX2" fmla="*/ 0 w 1231900"/>
                  <a:gd name="connsiteY2" fmla="*/ 1765300 h 1765300"/>
                  <a:gd name="connsiteX3" fmla="*/ 25400 w 1231900"/>
                  <a:gd name="connsiteY3" fmla="*/ 12700 h 1765300"/>
                  <a:gd name="connsiteX4" fmla="*/ 838200 w 1231900"/>
                  <a:gd name="connsiteY4" fmla="*/ 0 h 1765300"/>
                  <a:gd name="connsiteX0" fmla="*/ 838200 w 2145105"/>
                  <a:gd name="connsiteY0" fmla="*/ 0 h 1765300"/>
                  <a:gd name="connsiteX1" fmla="*/ 1231900 w 2145105"/>
                  <a:gd name="connsiteY1" fmla="*/ 1765300 h 1765300"/>
                  <a:gd name="connsiteX2" fmla="*/ 0 w 2145105"/>
                  <a:gd name="connsiteY2" fmla="*/ 1765300 h 1765300"/>
                  <a:gd name="connsiteX3" fmla="*/ 2145105 w 2145105"/>
                  <a:gd name="connsiteY3" fmla="*/ 12700 h 1765300"/>
                  <a:gd name="connsiteX4" fmla="*/ 838200 w 2145105"/>
                  <a:gd name="connsiteY4" fmla="*/ 0 h 1765300"/>
                  <a:gd name="connsiteX0" fmla="*/ 0 w 1306905"/>
                  <a:gd name="connsiteY0" fmla="*/ 0 h 1765300"/>
                  <a:gd name="connsiteX1" fmla="*/ 393700 w 1306905"/>
                  <a:gd name="connsiteY1" fmla="*/ 1765300 h 1765300"/>
                  <a:gd name="connsiteX2" fmla="*/ 1300555 w 1306905"/>
                  <a:gd name="connsiteY2" fmla="*/ 1765300 h 1765300"/>
                  <a:gd name="connsiteX3" fmla="*/ 1306905 w 1306905"/>
                  <a:gd name="connsiteY3" fmla="*/ 12700 h 1765300"/>
                  <a:gd name="connsiteX4" fmla="*/ 0 w 1306905"/>
                  <a:gd name="connsiteY4" fmla="*/ 0 h 1765300"/>
                  <a:gd name="connsiteX0" fmla="*/ 0 w 1302672"/>
                  <a:gd name="connsiteY0" fmla="*/ 0 h 1765300"/>
                  <a:gd name="connsiteX1" fmla="*/ 393700 w 1302672"/>
                  <a:gd name="connsiteY1" fmla="*/ 1765300 h 1765300"/>
                  <a:gd name="connsiteX2" fmla="*/ 1300555 w 1302672"/>
                  <a:gd name="connsiteY2" fmla="*/ 1765300 h 1765300"/>
                  <a:gd name="connsiteX3" fmla="*/ 986230 w 1302672"/>
                  <a:gd name="connsiteY3" fmla="*/ 12700 h 1765300"/>
                  <a:gd name="connsiteX4" fmla="*/ 0 w 1302672"/>
                  <a:gd name="connsiteY4" fmla="*/ 0 h 1765300"/>
                  <a:gd name="connsiteX0" fmla="*/ 0 w 986230"/>
                  <a:gd name="connsiteY0" fmla="*/ 0 h 1765300"/>
                  <a:gd name="connsiteX1" fmla="*/ 393700 w 986230"/>
                  <a:gd name="connsiteY1" fmla="*/ 1765300 h 1765300"/>
                  <a:gd name="connsiteX2" fmla="*/ 974588 w 986230"/>
                  <a:gd name="connsiteY2" fmla="*/ 1765300 h 1765300"/>
                  <a:gd name="connsiteX3" fmla="*/ 986230 w 986230"/>
                  <a:gd name="connsiteY3" fmla="*/ 12700 h 1765300"/>
                  <a:gd name="connsiteX4" fmla="*/ 0 w 986230"/>
                  <a:gd name="connsiteY4" fmla="*/ 0 h 176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6230" h="1765300">
                    <a:moveTo>
                      <a:pt x="0" y="0"/>
                    </a:moveTo>
                    <a:cubicBezTo>
                      <a:pt x="52651" y="1188508"/>
                      <a:pt x="352425" y="525508"/>
                      <a:pt x="393700" y="1765300"/>
                    </a:cubicBezTo>
                    <a:lnTo>
                      <a:pt x="974588" y="1765300"/>
                    </a:lnTo>
                    <a:cubicBezTo>
                      <a:pt x="976705" y="1181100"/>
                      <a:pt x="984113" y="596900"/>
                      <a:pt x="986230" y="1270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227013" marR="0" indent="-227013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EB9CCC"/>
                  </a:buClr>
                  <a:buSzPct val="60000"/>
                  <a:buFont typeface="Monotype Sorts" pitchFamily="2" charset="2"/>
                  <a:buNone/>
                  <a:tabLst/>
                </a:pPr>
                <a:endPara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rgbClr val="093680"/>
                  </a:solidFill>
                  <a:effectLst/>
                  <a:latin typeface="Frutiger 55 Roman" pitchFamily="34" charset="0"/>
                </a:endParaRPr>
              </a:p>
            </p:txBody>
          </p:sp>
        </p:grpSp>
        <p:sp>
          <p:nvSpPr>
            <p:cNvPr id="76" name="Freeform 75"/>
            <p:cNvSpPr/>
            <p:nvPr/>
          </p:nvSpPr>
          <p:spPr bwMode="auto">
            <a:xfrm>
              <a:off x="4743451" y="2193925"/>
              <a:ext cx="6658272" cy="1539875"/>
            </a:xfrm>
            <a:custGeom>
              <a:avLst/>
              <a:gdLst>
                <a:gd name="connsiteX0" fmla="*/ 6265862 w 6883399"/>
                <a:gd name="connsiteY0" fmla="*/ 1416050 h 1539875"/>
                <a:gd name="connsiteX1" fmla="*/ 5980112 w 6883399"/>
                <a:gd name="connsiteY1" fmla="*/ 196850 h 1539875"/>
                <a:gd name="connsiteX2" fmla="*/ 846137 w 6883399"/>
                <a:gd name="connsiteY2" fmla="*/ 234950 h 1539875"/>
                <a:gd name="connsiteX3" fmla="*/ 903287 w 6883399"/>
                <a:gd name="connsiteY3" fmla="*/ 1539875 h 1539875"/>
                <a:gd name="connsiteX0" fmla="*/ 6265862 w 6883399"/>
                <a:gd name="connsiteY0" fmla="*/ 1416050 h 1541620"/>
                <a:gd name="connsiteX1" fmla="*/ 5980112 w 6883399"/>
                <a:gd name="connsiteY1" fmla="*/ 196850 h 1541620"/>
                <a:gd name="connsiteX2" fmla="*/ 846137 w 6883399"/>
                <a:gd name="connsiteY2" fmla="*/ 234950 h 1541620"/>
                <a:gd name="connsiteX3" fmla="*/ 903287 w 6883399"/>
                <a:gd name="connsiteY3" fmla="*/ 1539875 h 1541620"/>
                <a:gd name="connsiteX0" fmla="*/ 6265862 w 6883399"/>
                <a:gd name="connsiteY0" fmla="*/ 1416050 h 1541620"/>
                <a:gd name="connsiteX1" fmla="*/ 5980112 w 6883399"/>
                <a:gd name="connsiteY1" fmla="*/ 196850 h 1541620"/>
                <a:gd name="connsiteX2" fmla="*/ 846137 w 6883399"/>
                <a:gd name="connsiteY2" fmla="*/ 234950 h 1541620"/>
                <a:gd name="connsiteX3" fmla="*/ 903287 w 6883399"/>
                <a:gd name="connsiteY3" fmla="*/ 1539875 h 1541620"/>
                <a:gd name="connsiteX0" fmla="*/ 6347122 w 6964659"/>
                <a:gd name="connsiteY0" fmla="*/ 1416050 h 1604962"/>
                <a:gd name="connsiteX1" fmla="*/ 6061372 w 6964659"/>
                <a:gd name="connsiteY1" fmla="*/ 196850 h 1604962"/>
                <a:gd name="connsiteX2" fmla="*/ 927397 w 6964659"/>
                <a:gd name="connsiteY2" fmla="*/ 234950 h 1604962"/>
                <a:gd name="connsiteX3" fmla="*/ 496989 w 6964659"/>
                <a:gd name="connsiteY3" fmla="*/ 1387474 h 1604962"/>
                <a:gd name="connsiteX4" fmla="*/ 984547 w 6964659"/>
                <a:gd name="connsiteY4" fmla="*/ 1539875 h 1604962"/>
                <a:gd name="connsiteX0" fmla="*/ 6347122 w 6964659"/>
                <a:gd name="connsiteY0" fmla="*/ 1416050 h 1539875"/>
                <a:gd name="connsiteX1" fmla="*/ 6061372 w 6964659"/>
                <a:gd name="connsiteY1" fmla="*/ 196850 h 1539875"/>
                <a:gd name="connsiteX2" fmla="*/ 927397 w 6964659"/>
                <a:gd name="connsiteY2" fmla="*/ 234950 h 1539875"/>
                <a:gd name="connsiteX3" fmla="*/ 496989 w 6964659"/>
                <a:gd name="connsiteY3" fmla="*/ 1387474 h 1539875"/>
                <a:gd name="connsiteX4" fmla="*/ 984547 w 6964659"/>
                <a:gd name="connsiteY4" fmla="*/ 1539875 h 1539875"/>
                <a:gd name="connsiteX0" fmla="*/ 6347122 w 6964659"/>
                <a:gd name="connsiteY0" fmla="*/ 1416050 h 1539875"/>
                <a:gd name="connsiteX1" fmla="*/ 6061372 w 6964659"/>
                <a:gd name="connsiteY1" fmla="*/ 196850 h 1539875"/>
                <a:gd name="connsiteX2" fmla="*/ 927397 w 6964659"/>
                <a:gd name="connsiteY2" fmla="*/ 234950 h 1539875"/>
                <a:gd name="connsiteX3" fmla="*/ 496989 w 6964659"/>
                <a:gd name="connsiteY3" fmla="*/ 1387474 h 1539875"/>
                <a:gd name="connsiteX4" fmla="*/ 984547 w 6964659"/>
                <a:gd name="connsiteY4" fmla="*/ 1539875 h 1539875"/>
                <a:gd name="connsiteX0" fmla="*/ 6347122 w 6964659"/>
                <a:gd name="connsiteY0" fmla="*/ 1416050 h 1539875"/>
                <a:gd name="connsiteX1" fmla="*/ 6061372 w 6964659"/>
                <a:gd name="connsiteY1" fmla="*/ 196850 h 1539875"/>
                <a:gd name="connsiteX2" fmla="*/ 927397 w 6964659"/>
                <a:gd name="connsiteY2" fmla="*/ 234950 h 1539875"/>
                <a:gd name="connsiteX3" fmla="*/ 496989 w 6964659"/>
                <a:gd name="connsiteY3" fmla="*/ 1387474 h 1539875"/>
                <a:gd name="connsiteX4" fmla="*/ 984547 w 6964659"/>
                <a:gd name="connsiteY4" fmla="*/ 1539875 h 1539875"/>
                <a:gd name="connsiteX0" fmla="*/ 5856334 w 6366219"/>
                <a:gd name="connsiteY0" fmla="*/ 1416050 h 1539875"/>
                <a:gd name="connsiteX1" fmla="*/ 5570584 w 6366219"/>
                <a:gd name="connsiteY1" fmla="*/ 196850 h 1539875"/>
                <a:gd name="connsiteX2" fmla="*/ 1082526 w 6366219"/>
                <a:gd name="connsiteY2" fmla="*/ 234950 h 1539875"/>
                <a:gd name="connsiteX3" fmla="*/ 6201 w 6366219"/>
                <a:gd name="connsiteY3" fmla="*/ 1387474 h 1539875"/>
                <a:gd name="connsiteX4" fmla="*/ 493759 w 6366219"/>
                <a:gd name="connsiteY4" fmla="*/ 1539875 h 1539875"/>
                <a:gd name="connsiteX0" fmla="*/ 5715000 w 6224885"/>
                <a:gd name="connsiteY0" fmla="*/ 1416050 h 1539875"/>
                <a:gd name="connsiteX1" fmla="*/ 5429250 w 6224885"/>
                <a:gd name="connsiteY1" fmla="*/ 196850 h 1539875"/>
                <a:gd name="connsiteX2" fmla="*/ 941192 w 6224885"/>
                <a:gd name="connsiteY2" fmla="*/ 234950 h 1539875"/>
                <a:gd name="connsiteX3" fmla="*/ 6201 w 6224885"/>
                <a:gd name="connsiteY3" fmla="*/ 1387474 h 1539875"/>
                <a:gd name="connsiteX4" fmla="*/ 352425 w 6224885"/>
                <a:gd name="connsiteY4" fmla="*/ 1539875 h 1539875"/>
                <a:gd name="connsiteX0" fmla="*/ 5715000 w 6224885"/>
                <a:gd name="connsiteY0" fmla="*/ 1416050 h 1547173"/>
                <a:gd name="connsiteX1" fmla="*/ 5429250 w 6224885"/>
                <a:gd name="connsiteY1" fmla="*/ 196850 h 1547173"/>
                <a:gd name="connsiteX2" fmla="*/ 941192 w 6224885"/>
                <a:gd name="connsiteY2" fmla="*/ 234950 h 1547173"/>
                <a:gd name="connsiteX3" fmla="*/ 6201 w 6224885"/>
                <a:gd name="connsiteY3" fmla="*/ 1387474 h 1547173"/>
                <a:gd name="connsiteX4" fmla="*/ 352425 w 6224885"/>
                <a:gd name="connsiteY4" fmla="*/ 1539875 h 1547173"/>
                <a:gd name="connsiteX0" fmla="*/ 5619945 w 6129830"/>
                <a:gd name="connsiteY0" fmla="*/ 1416050 h 1539875"/>
                <a:gd name="connsiteX1" fmla="*/ 5334195 w 6129830"/>
                <a:gd name="connsiteY1" fmla="*/ 196850 h 1539875"/>
                <a:gd name="connsiteX2" fmla="*/ 846137 w 6129830"/>
                <a:gd name="connsiteY2" fmla="*/ 234950 h 1539875"/>
                <a:gd name="connsiteX3" fmla="*/ 257370 w 6129830"/>
                <a:gd name="connsiteY3" fmla="*/ 1539875 h 1539875"/>
                <a:gd name="connsiteX0" fmla="*/ 6240040 w 6749925"/>
                <a:gd name="connsiteY0" fmla="*/ 1416050 h 1539875"/>
                <a:gd name="connsiteX1" fmla="*/ 5954290 w 6749925"/>
                <a:gd name="connsiteY1" fmla="*/ 196850 h 1539875"/>
                <a:gd name="connsiteX2" fmla="*/ 1466232 w 6749925"/>
                <a:gd name="connsiteY2" fmla="*/ 234950 h 1539875"/>
                <a:gd name="connsiteX3" fmla="*/ 877465 w 6749925"/>
                <a:gd name="connsiteY3" fmla="*/ 1539875 h 1539875"/>
                <a:gd name="connsiteX0" fmla="*/ 6240040 w 6792787"/>
                <a:gd name="connsiteY0" fmla="*/ 1416050 h 1539875"/>
                <a:gd name="connsiteX1" fmla="*/ 5954290 w 6792787"/>
                <a:gd name="connsiteY1" fmla="*/ 196850 h 1539875"/>
                <a:gd name="connsiteX2" fmla="*/ 1209057 w 6792787"/>
                <a:gd name="connsiteY2" fmla="*/ 234950 h 1539875"/>
                <a:gd name="connsiteX3" fmla="*/ 877465 w 6792787"/>
                <a:gd name="connsiteY3" fmla="*/ 1539875 h 1539875"/>
                <a:gd name="connsiteX0" fmla="*/ 6105525 w 6658272"/>
                <a:gd name="connsiteY0" fmla="*/ 1416050 h 1539875"/>
                <a:gd name="connsiteX1" fmla="*/ 5819775 w 6658272"/>
                <a:gd name="connsiteY1" fmla="*/ 196850 h 1539875"/>
                <a:gd name="connsiteX2" fmla="*/ 1074542 w 6658272"/>
                <a:gd name="connsiteY2" fmla="*/ 234950 h 1539875"/>
                <a:gd name="connsiteX3" fmla="*/ 742950 w 6658272"/>
                <a:gd name="connsiteY3" fmla="*/ 1539875 h 1539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8272" h="1539875">
                  <a:moveTo>
                    <a:pt x="6105525" y="1416050"/>
                  </a:moveTo>
                  <a:cubicBezTo>
                    <a:pt x="6463232" y="1380489"/>
                    <a:pt x="6658272" y="393700"/>
                    <a:pt x="5819775" y="196850"/>
                  </a:cubicBezTo>
                  <a:cubicBezTo>
                    <a:pt x="4981278" y="0"/>
                    <a:pt x="1920680" y="11113"/>
                    <a:pt x="1074542" y="234950"/>
                  </a:cubicBezTo>
                  <a:cubicBezTo>
                    <a:pt x="228405" y="458788"/>
                    <a:pt x="0" y="1391841"/>
                    <a:pt x="742950" y="1539875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  <p:grpSp>
          <p:nvGrpSpPr>
            <p:cNvPr id="7" name="Group 113"/>
            <p:cNvGrpSpPr/>
            <p:nvPr/>
          </p:nvGrpSpPr>
          <p:grpSpPr>
            <a:xfrm>
              <a:off x="6150032" y="2832661"/>
              <a:ext cx="4139558" cy="1175473"/>
              <a:chOff x="6150032" y="2832661"/>
              <a:chExt cx="4139558" cy="1175473"/>
            </a:xfrm>
          </p:grpSpPr>
          <p:sp>
            <p:nvSpPr>
              <p:cNvPr id="93" name="TextBox 92"/>
              <p:cNvSpPr txBox="1"/>
              <p:nvPr/>
            </p:nvSpPr>
            <p:spPr>
              <a:xfrm>
                <a:off x="6151348" y="3546469"/>
                <a:ext cx="42351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 smtClean="0">
                    <a:solidFill>
                      <a:schemeClr val="tx2"/>
                    </a:solidFill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lang="en-US" sz="2400" baseline="-25000" dirty="0" smtClean="0">
                    <a:solidFill>
                      <a:schemeClr val="tx2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2400" baseline="-25000" dirty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7407368" y="3546469"/>
                <a:ext cx="42351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 smtClean="0">
                    <a:solidFill>
                      <a:schemeClr val="tx2"/>
                    </a:solidFill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lang="en-US" sz="2400" baseline="-25000" dirty="0" smtClean="0">
                    <a:solidFill>
                      <a:schemeClr val="tx2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2400" baseline="-25000" dirty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8661261" y="3546469"/>
                <a:ext cx="42351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 smtClean="0">
                    <a:solidFill>
                      <a:schemeClr val="tx2"/>
                    </a:solidFill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lang="en-US" sz="2400" baseline="-25000" dirty="0" smtClean="0">
                    <a:solidFill>
                      <a:schemeClr val="tx2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lang="en-US" sz="2400" baseline="-25000" dirty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9866077" y="3546469"/>
                <a:ext cx="42351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 smtClean="0">
                    <a:solidFill>
                      <a:schemeClr val="tx2"/>
                    </a:solidFill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lang="en-US" sz="2400" baseline="-25000" dirty="0" smtClean="0">
                    <a:solidFill>
                      <a:schemeClr val="tx2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  <a:endParaRPr lang="en-US" sz="2400" baseline="-25000" dirty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6150032" y="2832661"/>
                <a:ext cx="42351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 smtClean="0">
                    <a:solidFill>
                      <a:schemeClr val="tx2"/>
                    </a:solidFill>
                    <a:latin typeface="Times New Roman" pitchFamily="18" charset="0"/>
                    <a:cs typeface="Times New Roman" pitchFamily="18" charset="0"/>
                  </a:rPr>
                  <a:t>y</a:t>
                </a:r>
                <a:r>
                  <a:rPr lang="en-US" sz="2400" baseline="-25000" dirty="0" smtClean="0">
                    <a:solidFill>
                      <a:schemeClr val="tx2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2400" baseline="-25000" dirty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7406052" y="2832661"/>
                <a:ext cx="42351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 smtClean="0">
                    <a:solidFill>
                      <a:schemeClr val="tx2"/>
                    </a:solidFill>
                    <a:latin typeface="Times New Roman" pitchFamily="18" charset="0"/>
                    <a:cs typeface="Times New Roman" pitchFamily="18" charset="0"/>
                  </a:rPr>
                  <a:t>y</a:t>
                </a:r>
                <a:r>
                  <a:rPr lang="en-US" sz="2400" baseline="-25000" dirty="0" smtClean="0">
                    <a:solidFill>
                      <a:schemeClr val="tx2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2400" baseline="-25000" dirty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8659945" y="2832661"/>
                <a:ext cx="42351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 smtClean="0">
                    <a:solidFill>
                      <a:schemeClr val="tx2"/>
                    </a:solidFill>
                    <a:latin typeface="Times New Roman" pitchFamily="18" charset="0"/>
                    <a:cs typeface="Times New Roman" pitchFamily="18" charset="0"/>
                  </a:rPr>
                  <a:t>y</a:t>
                </a:r>
                <a:r>
                  <a:rPr lang="en-US" sz="2400" baseline="-25000" dirty="0" smtClean="0">
                    <a:solidFill>
                      <a:schemeClr val="tx2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lang="en-US" sz="2400" baseline="-25000" dirty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9864761" y="2832661"/>
                <a:ext cx="42351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 smtClean="0">
                    <a:solidFill>
                      <a:schemeClr val="tx2"/>
                    </a:solidFill>
                    <a:latin typeface="Times New Roman" pitchFamily="18" charset="0"/>
                    <a:cs typeface="Times New Roman" pitchFamily="18" charset="0"/>
                  </a:rPr>
                  <a:t>y</a:t>
                </a:r>
                <a:r>
                  <a:rPr lang="en-US" sz="2400" baseline="-25000" dirty="0" smtClean="0">
                    <a:solidFill>
                      <a:schemeClr val="tx2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  <a:endParaRPr lang="en-US" sz="2400" baseline="-25000" dirty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102" name="TextBox 101"/>
          <p:cNvSpPr txBox="1"/>
          <p:nvPr/>
        </p:nvSpPr>
        <p:spPr>
          <a:xfrm>
            <a:off x="3729467" y="5150710"/>
            <a:ext cx="1548822" cy="461665"/>
          </a:xfrm>
          <a:prstGeom prst="rect">
            <a:avLst/>
          </a:prstGeom>
          <a:solidFill>
            <a:srgbClr val="FF7C80"/>
          </a:solidFill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aseline="-25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+ y</a:t>
            </a:r>
            <a:r>
              <a:rPr lang="en-US" sz="2400" baseline="-25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= x</a:t>
            </a:r>
            <a:r>
              <a:rPr lang="en-US" sz="2400" baseline="-25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aseline="-25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5633847" y="5150710"/>
            <a:ext cx="1600118" cy="461665"/>
          </a:xfrm>
          <a:prstGeom prst="rect">
            <a:avLst/>
          </a:prstGeom>
          <a:solidFill>
            <a:srgbClr val="FFCC66"/>
          </a:solidFill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aseline="-25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4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+ y</a:t>
            </a:r>
            <a:r>
              <a:rPr lang="en-US" sz="2400" baseline="-25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= x</a:t>
            </a:r>
            <a:r>
              <a:rPr lang="en-US" sz="2400" baseline="-25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400" baseline="-25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7471287" y="5150710"/>
            <a:ext cx="1600118" cy="461665"/>
          </a:xfrm>
          <a:prstGeom prst="rect">
            <a:avLst/>
          </a:prstGeom>
          <a:solidFill>
            <a:srgbClr val="9ED983"/>
          </a:solidFill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aseline="-25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i="1" baseline="-25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+ y</a:t>
            </a:r>
            <a:r>
              <a:rPr lang="en-US" sz="2400" i="1" baseline="-25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= x</a:t>
            </a:r>
            <a:r>
              <a:rPr lang="en-US" sz="2400" baseline="-25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400" baseline="-25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693262" y="1906412"/>
            <a:ext cx="1651414" cy="461665"/>
          </a:xfrm>
          <a:prstGeom prst="rect">
            <a:avLst/>
          </a:prstGeom>
          <a:solidFill>
            <a:srgbClr val="CC99FF"/>
          </a:solidFill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aseline="-25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24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+ y</a:t>
            </a:r>
            <a:r>
              <a:rPr lang="en-US" sz="2400" baseline="-25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= x</a:t>
            </a:r>
            <a:r>
              <a:rPr lang="en-US" sz="2400" baseline="-25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400" baseline="-25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110"/>
          <p:cNvGrpSpPr/>
          <p:nvPr/>
        </p:nvGrpSpPr>
        <p:grpSpPr>
          <a:xfrm>
            <a:off x="3946736" y="1906412"/>
            <a:ext cx="4773316" cy="3705963"/>
            <a:chOff x="3851486" y="1732260"/>
            <a:chExt cx="4773316" cy="3705963"/>
          </a:xfrm>
        </p:grpSpPr>
        <p:sp>
          <p:nvSpPr>
            <p:cNvPr id="106" name="TextBox 105"/>
            <p:cNvSpPr txBox="1"/>
            <p:nvPr/>
          </p:nvSpPr>
          <p:spPr>
            <a:xfrm>
              <a:off x="3851486" y="4976558"/>
              <a:ext cx="1024640" cy="461665"/>
            </a:xfrm>
            <a:prstGeom prst="rect">
              <a:avLst/>
            </a:prstGeom>
            <a:solidFill>
              <a:srgbClr val="FF7C80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i="1" dirty="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sz="2400" baseline="-25000" dirty="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US" sz="2400" i="1" dirty="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 &lt; x</a:t>
              </a:r>
              <a:r>
                <a:rPr lang="en-US" sz="2400" baseline="-25000" dirty="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2400" baseline="-25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5826336" y="4976558"/>
              <a:ext cx="1024639" cy="461665"/>
            </a:xfrm>
            <a:prstGeom prst="rect">
              <a:avLst/>
            </a:prstGeom>
            <a:solidFill>
              <a:srgbClr val="FFCC66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i="1" dirty="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sz="2400" baseline="-25000" dirty="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400" i="1" dirty="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 &lt; x</a:t>
              </a:r>
              <a:r>
                <a:rPr lang="en-US" sz="2400" baseline="-25000" dirty="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en-US" sz="2400" baseline="-25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5826336" y="1732260"/>
              <a:ext cx="1024639" cy="461665"/>
            </a:xfrm>
            <a:prstGeom prst="rect">
              <a:avLst/>
            </a:prstGeom>
            <a:solidFill>
              <a:srgbClr val="CC99FF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i="1" dirty="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sz="2400" baseline="-25000" dirty="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  <a:r>
                <a:rPr lang="en-US" sz="2400" i="1" dirty="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 &lt; x</a:t>
              </a:r>
              <a:r>
                <a:rPr lang="en-US" sz="2400" baseline="-25000" dirty="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2400" baseline="-25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7600162" y="4976558"/>
              <a:ext cx="1024640" cy="461665"/>
            </a:xfrm>
            <a:prstGeom prst="rect">
              <a:avLst/>
            </a:prstGeom>
            <a:solidFill>
              <a:srgbClr val="9ED983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i="1" dirty="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sz="2400" baseline="-25000" dirty="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r>
                <a:rPr lang="en-US" sz="2400" i="1" dirty="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 &lt; x</a:t>
              </a:r>
              <a:r>
                <a:rPr lang="en-US" sz="2400" baseline="-25000" dirty="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  <a:endParaRPr lang="en-US" sz="2400" baseline="-25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" name="Group 32"/>
          <p:cNvGrpSpPr/>
          <p:nvPr/>
        </p:nvGrpSpPr>
        <p:grpSpPr>
          <a:xfrm>
            <a:off x="3552563" y="3072242"/>
            <a:ext cx="5615952" cy="370836"/>
            <a:chOff x="5464730" y="3012918"/>
            <a:chExt cx="4482606" cy="203200"/>
          </a:xfrm>
        </p:grpSpPr>
        <p:cxnSp>
          <p:nvCxnSpPr>
            <p:cNvPr id="28" name="Straight Connector 27"/>
            <p:cNvCxnSpPr/>
            <p:nvPr/>
          </p:nvCxnSpPr>
          <p:spPr bwMode="auto">
            <a:xfrm>
              <a:off x="6979206" y="3012918"/>
              <a:ext cx="1588" cy="203200"/>
            </a:xfrm>
            <a:prstGeom prst="line">
              <a:avLst/>
            </a:prstGeom>
            <a:noFill/>
            <a:ln w="762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/>
            <p:nvPr/>
          </p:nvCxnSpPr>
          <p:spPr bwMode="auto">
            <a:xfrm>
              <a:off x="5464730" y="3012918"/>
              <a:ext cx="1588" cy="203200"/>
            </a:xfrm>
            <a:prstGeom prst="line">
              <a:avLst/>
            </a:prstGeom>
            <a:noFill/>
            <a:ln w="762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 bwMode="auto">
            <a:xfrm>
              <a:off x="9945748" y="3012918"/>
              <a:ext cx="1588" cy="203200"/>
            </a:xfrm>
            <a:prstGeom prst="line">
              <a:avLst/>
            </a:prstGeom>
            <a:noFill/>
            <a:ln w="762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/>
            <p:nvPr/>
          </p:nvCxnSpPr>
          <p:spPr bwMode="auto">
            <a:xfrm>
              <a:off x="8492094" y="3012918"/>
              <a:ext cx="1588" cy="203200"/>
            </a:xfrm>
            <a:prstGeom prst="line">
              <a:avLst/>
            </a:prstGeom>
            <a:noFill/>
            <a:ln w="762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5349" y="1339174"/>
            <a:ext cx="2208577" cy="4363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lengths can be forced to zero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163244" y="2031443"/>
            <a:ext cx="3114676" cy="3114677"/>
            <a:chOff x="3418282" y="2917030"/>
            <a:chExt cx="3114676" cy="3114677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18282" y="2917030"/>
              <a:ext cx="3114676" cy="31146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Oval 5"/>
            <p:cNvSpPr/>
            <p:nvPr/>
          </p:nvSpPr>
          <p:spPr bwMode="auto">
            <a:xfrm>
              <a:off x="4902995" y="3650455"/>
              <a:ext cx="73818" cy="7381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4114800" y="4452939"/>
              <a:ext cx="73818" cy="7381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4920852" y="5243513"/>
              <a:ext cx="73818" cy="7381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5707858" y="4448176"/>
              <a:ext cx="73818" cy="7381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086723" y="2000487"/>
            <a:ext cx="3114677" cy="3114677"/>
            <a:chOff x="6532958" y="2969418"/>
            <a:chExt cx="3114677" cy="3114677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532958" y="2969418"/>
              <a:ext cx="3114677" cy="31146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Oval 11"/>
            <p:cNvSpPr/>
            <p:nvPr/>
          </p:nvSpPr>
          <p:spPr bwMode="auto">
            <a:xfrm>
              <a:off x="8046244" y="3687364"/>
              <a:ext cx="73818" cy="7381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7258049" y="4489848"/>
              <a:ext cx="73818" cy="7381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8064101" y="5280422"/>
              <a:ext cx="73818" cy="7381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8851107" y="4485085"/>
              <a:ext cx="73818" cy="7381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737317" y="5740760"/>
            <a:ext cx="2770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Parametric domain</a:t>
            </a:r>
            <a:endParaRPr lang="en-US" sz="2400" dirty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20529" y="5153264"/>
            <a:ext cx="2342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Parametrization</a:t>
            </a:r>
            <a:endParaRPr lang="en-US" sz="2400" dirty="0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12520" y="5190173"/>
            <a:ext cx="2547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Motorcycle graph</a:t>
            </a:r>
            <a:endParaRPr lang="en-US" sz="2400" dirty="0">
              <a:latin typeface="+mj-lt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5056774" y="3471426"/>
            <a:ext cx="130968" cy="130968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93680"/>
              </a:solidFill>
              <a:effectLst/>
              <a:latin typeface="Frutiger 55 Roman" pitchFamily="34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5061537" y="4534019"/>
            <a:ext cx="130968" cy="130968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93680"/>
              </a:solidFill>
              <a:effectLst/>
              <a:latin typeface="Frutiger 55 Roman" pitchFamily="34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6115669" y="4527669"/>
            <a:ext cx="130968" cy="130968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93680"/>
              </a:solidFill>
              <a:effectLst/>
              <a:latin typeface="Frutiger 55 Roman" pitchFamily="34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6120432" y="3460313"/>
            <a:ext cx="130968" cy="130968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93680"/>
              </a:solidFill>
              <a:effectLst/>
              <a:latin typeface="Frutiger 55 Roman" pitchFamily="34" charset="0"/>
            </a:endParaRPr>
          </a:p>
        </p:txBody>
      </p:sp>
      <p:sp>
        <p:nvSpPr>
          <p:cNvPr id="24" name="Arc 23"/>
          <p:cNvSpPr/>
          <p:nvPr/>
        </p:nvSpPr>
        <p:spPr bwMode="auto">
          <a:xfrm>
            <a:off x="1557349" y="2425546"/>
            <a:ext cx="2328852" cy="2328852"/>
          </a:xfrm>
          <a:prstGeom prst="arc">
            <a:avLst>
              <a:gd name="adj1" fmla="val 1364841"/>
              <a:gd name="adj2" fmla="val 0"/>
            </a:avLst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triangle" w="lg" len="lg"/>
            <a:tailEnd type="none" w="lg" len="lg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93680"/>
              </a:solidFill>
              <a:effectLst/>
              <a:latin typeface="Frutiger 55 Roman" pitchFamily="34" charset="0"/>
            </a:endParaRPr>
          </a:p>
        </p:txBody>
      </p:sp>
      <p:sp>
        <p:nvSpPr>
          <p:cNvPr id="25" name="Freeform 24"/>
          <p:cNvSpPr/>
          <p:nvPr/>
        </p:nvSpPr>
        <p:spPr bwMode="auto">
          <a:xfrm>
            <a:off x="3200400" y="2410883"/>
            <a:ext cx="2387600" cy="1060543"/>
          </a:xfrm>
          <a:custGeom>
            <a:avLst/>
            <a:gdLst>
              <a:gd name="connsiteX0" fmla="*/ 0 w 2387600"/>
              <a:gd name="connsiteY0" fmla="*/ 713317 h 954617"/>
              <a:gd name="connsiteX1" fmla="*/ 1600200 w 2387600"/>
              <a:gd name="connsiteY1" fmla="*/ 40217 h 954617"/>
              <a:gd name="connsiteX2" fmla="*/ 2387600 w 2387600"/>
              <a:gd name="connsiteY2" fmla="*/ 954617 h 954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87600" h="954617">
                <a:moveTo>
                  <a:pt x="0" y="713317"/>
                </a:moveTo>
                <a:cubicBezTo>
                  <a:pt x="601133" y="356658"/>
                  <a:pt x="1202267" y="0"/>
                  <a:pt x="1600200" y="40217"/>
                </a:cubicBezTo>
                <a:cubicBezTo>
                  <a:pt x="1998133" y="80434"/>
                  <a:pt x="2192866" y="517525"/>
                  <a:pt x="2387600" y="954617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lg" len="lg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93680"/>
              </a:solidFill>
              <a:effectLst/>
              <a:latin typeface="Frutiger 55 Roman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 animBg="1"/>
      <p:bldP spid="21" grpId="0" animBg="1"/>
      <p:bldP spid="22" grpId="0" animBg="1"/>
      <p:bldP spid="23" grpId="0" animBg="1"/>
      <p:bldP spid="24" grpId="0" animBg="1"/>
      <p:bldP spid="24" grpId="1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Strategy 1: Introduce cone pairs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/>
            <a:r>
              <a:rPr lang="en-US" dirty="0" smtClean="0"/>
              <a:t>Introduce 2-6 singularity pairs (backup plan).</a:t>
            </a:r>
          </a:p>
        </p:txBody>
      </p:sp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35931" y="2005975"/>
            <a:ext cx="2013969" cy="4158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76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32431" y="2005975"/>
            <a:ext cx="2013969" cy="4158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5619750" y="206692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2</a:t>
            </a:r>
            <a:endParaRPr lang="en-US" sz="24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94056" y="5594494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4</a:t>
            </a:r>
            <a:endParaRPr lang="en-US" sz="2400" dirty="0">
              <a:latin typeface="+mj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37462" y="5375701"/>
            <a:ext cx="41921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Non-zero length assignments</a:t>
            </a:r>
            <a:br>
              <a:rPr lang="en-US" sz="2400" dirty="0" smtClean="0">
                <a:latin typeface="+mj-lt"/>
              </a:rPr>
            </a:br>
            <a:r>
              <a:rPr lang="en-US" sz="2400" dirty="0" smtClean="0">
                <a:latin typeface="+mj-lt"/>
              </a:rPr>
              <a:t>with inconsistencies allowed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782920" y="2012738"/>
            <a:ext cx="3301257" cy="3311737"/>
            <a:chOff x="537751" y="2012738"/>
            <a:chExt cx="4139023" cy="4152163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37751" y="2012738"/>
              <a:ext cx="4139023" cy="4152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5" name="Freeform 34"/>
            <p:cNvSpPr/>
            <p:nvPr/>
          </p:nvSpPr>
          <p:spPr bwMode="auto">
            <a:xfrm>
              <a:off x="2914650" y="2524125"/>
              <a:ext cx="1114425" cy="1400175"/>
            </a:xfrm>
            <a:custGeom>
              <a:avLst/>
              <a:gdLst>
                <a:gd name="connsiteX0" fmla="*/ 1114425 w 1114425"/>
                <a:gd name="connsiteY0" fmla="*/ 1400175 h 1400175"/>
                <a:gd name="connsiteX1" fmla="*/ 762000 w 1114425"/>
                <a:gd name="connsiteY1" fmla="*/ 419100 h 1400175"/>
                <a:gd name="connsiteX2" fmla="*/ 0 w 1114425"/>
                <a:gd name="connsiteY2" fmla="*/ 0 h 1400175"/>
                <a:gd name="connsiteX0" fmla="*/ 1114425 w 1114425"/>
                <a:gd name="connsiteY0" fmla="*/ 1400175 h 1400175"/>
                <a:gd name="connsiteX1" fmla="*/ 762000 w 1114425"/>
                <a:gd name="connsiteY1" fmla="*/ 419100 h 1400175"/>
                <a:gd name="connsiteX2" fmla="*/ 762000 w 1114425"/>
                <a:gd name="connsiteY2" fmla="*/ 574327 h 1400175"/>
                <a:gd name="connsiteX3" fmla="*/ 0 w 1114425"/>
                <a:gd name="connsiteY3" fmla="*/ 0 h 1400175"/>
                <a:gd name="connsiteX0" fmla="*/ 1114425 w 1114425"/>
                <a:gd name="connsiteY0" fmla="*/ 1400175 h 1400175"/>
                <a:gd name="connsiteX1" fmla="*/ 762000 w 1114425"/>
                <a:gd name="connsiteY1" fmla="*/ 419100 h 1400175"/>
                <a:gd name="connsiteX2" fmla="*/ 0 w 1114425"/>
                <a:gd name="connsiteY2" fmla="*/ 0 h 1400175"/>
                <a:gd name="connsiteX0" fmla="*/ 1114425 w 1114425"/>
                <a:gd name="connsiteY0" fmla="*/ 1400175 h 1400175"/>
                <a:gd name="connsiteX1" fmla="*/ 762000 w 1114425"/>
                <a:gd name="connsiteY1" fmla="*/ 517177 h 1400175"/>
                <a:gd name="connsiteX2" fmla="*/ 0 w 1114425"/>
                <a:gd name="connsiteY2" fmla="*/ 0 h 1400175"/>
                <a:gd name="connsiteX0" fmla="*/ 1114425 w 1114425"/>
                <a:gd name="connsiteY0" fmla="*/ 1400175 h 1400175"/>
                <a:gd name="connsiteX1" fmla="*/ 762000 w 1114425"/>
                <a:gd name="connsiteY1" fmla="*/ 517177 h 1400175"/>
                <a:gd name="connsiteX2" fmla="*/ 0 w 1114425"/>
                <a:gd name="connsiteY2" fmla="*/ 0 h 1400175"/>
                <a:gd name="connsiteX0" fmla="*/ 1114425 w 1183957"/>
                <a:gd name="connsiteY0" fmla="*/ 1400175 h 1400175"/>
                <a:gd name="connsiteX1" fmla="*/ 998220 w 1183957"/>
                <a:gd name="connsiteY1" fmla="*/ 343822 h 1400175"/>
                <a:gd name="connsiteX2" fmla="*/ 0 w 1183957"/>
                <a:gd name="connsiteY2" fmla="*/ 0 h 1400175"/>
                <a:gd name="connsiteX0" fmla="*/ 1114425 w 1183957"/>
                <a:gd name="connsiteY0" fmla="*/ 1400175 h 1400175"/>
                <a:gd name="connsiteX1" fmla="*/ 998220 w 1183957"/>
                <a:gd name="connsiteY1" fmla="*/ 343822 h 1400175"/>
                <a:gd name="connsiteX2" fmla="*/ 771525 w 1183957"/>
                <a:gd name="connsiteY2" fmla="*/ 471488 h 1400175"/>
                <a:gd name="connsiteX3" fmla="*/ 0 w 1183957"/>
                <a:gd name="connsiteY3" fmla="*/ 0 h 1400175"/>
                <a:gd name="connsiteX0" fmla="*/ 1114425 w 1183957"/>
                <a:gd name="connsiteY0" fmla="*/ 1400175 h 1400175"/>
                <a:gd name="connsiteX1" fmla="*/ 998220 w 1183957"/>
                <a:gd name="connsiteY1" fmla="*/ 343822 h 1400175"/>
                <a:gd name="connsiteX2" fmla="*/ 0 w 1183957"/>
                <a:gd name="connsiteY2" fmla="*/ 0 h 1400175"/>
                <a:gd name="connsiteX0" fmla="*/ 1114425 w 1183957"/>
                <a:gd name="connsiteY0" fmla="*/ 1400175 h 1400175"/>
                <a:gd name="connsiteX1" fmla="*/ 998220 w 1183957"/>
                <a:gd name="connsiteY1" fmla="*/ 343822 h 1400175"/>
                <a:gd name="connsiteX2" fmla="*/ 833438 w 1183957"/>
                <a:gd name="connsiteY2" fmla="*/ 447675 h 1400175"/>
                <a:gd name="connsiteX3" fmla="*/ 0 w 1183957"/>
                <a:gd name="connsiteY3" fmla="*/ 0 h 1400175"/>
                <a:gd name="connsiteX0" fmla="*/ 1114425 w 1183957"/>
                <a:gd name="connsiteY0" fmla="*/ 1400175 h 1400175"/>
                <a:gd name="connsiteX1" fmla="*/ 998220 w 1183957"/>
                <a:gd name="connsiteY1" fmla="*/ 343822 h 1400175"/>
                <a:gd name="connsiteX2" fmla="*/ 0 w 1183957"/>
                <a:gd name="connsiteY2" fmla="*/ 0 h 1400175"/>
                <a:gd name="connsiteX0" fmla="*/ 1114425 w 1114425"/>
                <a:gd name="connsiteY0" fmla="*/ 1400175 h 1400175"/>
                <a:gd name="connsiteX1" fmla="*/ 702945 w 1114425"/>
                <a:gd name="connsiteY1" fmla="*/ 505747 h 1400175"/>
                <a:gd name="connsiteX2" fmla="*/ 0 w 1114425"/>
                <a:gd name="connsiteY2" fmla="*/ 0 h 140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14425" h="1400175">
                  <a:moveTo>
                    <a:pt x="1114425" y="1400175"/>
                  </a:moveTo>
                  <a:cubicBezTo>
                    <a:pt x="1031081" y="1026318"/>
                    <a:pt x="888682" y="739109"/>
                    <a:pt x="702945" y="505747"/>
                  </a:cubicBezTo>
                  <a:cubicBezTo>
                    <a:pt x="517208" y="272385"/>
                    <a:pt x="207962" y="71630"/>
                    <a:pt x="0" y="0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stealth" w="lg" len="lg"/>
              <a:tailEnd type="stealth" w="lg" len="lg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</p:grpSp>
      <p:sp>
        <p:nvSpPr>
          <p:cNvPr id="25" name="Freeform 24"/>
          <p:cNvSpPr/>
          <p:nvPr/>
        </p:nvSpPr>
        <p:spPr bwMode="auto">
          <a:xfrm>
            <a:off x="8991601" y="3893344"/>
            <a:ext cx="649288" cy="1697831"/>
          </a:xfrm>
          <a:custGeom>
            <a:avLst/>
            <a:gdLst>
              <a:gd name="connsiteX0" fmla="*/ 0 w 592137"/>
              <a:gd name="connsiteY0" fmla="*/ 1766887 h 1766887"/>
              <a:gd name="connsiteX1" fmla="*/ 447675 w 592137"/>
              <a:gd name="connsiteY1" fmla="*/ 1023937 h 1766887"/>
              <a:gd name="connsiteX2" fmla="*/ 590550 w 592137"/>
              <a:gd name="connsiteY2" fmla="*/ 166687 h 1766887"/>
              <a:gd name="connsiteX3" fmla="*/ 457200 w 592137"/>
              <a:gd name="connsiteY3" fmla="*/ 23812 h 1766887"/>
              <a:gd name="connsiteX0" fmla="*/ 0 w 645319"/>
              <a:gd name="connsiteY0" fmla="*/ 1807369 h 1807369"/>
              <a:gd name="connsiteX1" fmla="*/ 447675 w 645319"/>
              <a:gd name="connsiteY1" fmla="*/ 1064419 h 1807369"/>
              <a:gd name="connsiteX2" fmla="*/ 643732 w 645319"/>
              <a:gd name="connsiteY2" fmla="*/ 166687 h 1807369"/>
              <a:gd name="connsiteX3" fmla="*/ 457200 w 645319"/>
              <a:gd name="connsiteY3" fmla="*/ 64294 h 1807369"/>
              <a:gd name="connsiteX0" fmla="*/ 0 w 649288"/>
              <a:gd name="connsiteY0" fmla="*/ 1799829 h 1799829"/>
              <a:gd name="connsiteX1" fmla="*/ 447675 w 649288"/>
              <a:gd name="connsiteY1" fmla="*/ 1056879 h 1799829"/>
              <a:gd name="connsiteX2" fmla="*/ 643732 w 649288"/>
              <a:gd name="connsiteY2" fmla="*/ 159147 h 1799829"/>
              <a:gd name="connsiteX3" fmla="*/ 414338 w 649288"/>
              <a:gd name="connsiteY3" fmla="*/ 101998 h 1799829"/>
              <a:gd name="connsiteX0" fmla="*/ 0 w 649288"/>
              <a:gd name="connsiteY0" fmla="*/ 1799829 h 1799829"/>
              <a:gd name="connsiteX1" fmla="*/ 447675 w 649288"/>
              <a:gd name="connsiteY1" fmla="*/ 1056879 h 1799829"/>
              <a:gd name="connsiteX2" fmla="*/ 643732 w 649288"/>
              <a:gd name="connsiteY2" fmla="*/ 159147 h 1799829"/>
              <a:gd name="connsiteX3" fmla="*/ 414338 w 649288"/>
              <a:gd name="connsiteY3" fmla="*/ 101998 h 1799829"/>
              <a:gd name="connsiteX0" fmla="*/ 0 w 649288"/>
              <a:gd name="connsiteY0" fmla="*/ 1697831 h 1697831"/>
              <a:gd name="connsiteX1" fmla="*/ 447675 w 649288"/>
              <a:gd name="connsiteY1" fmla="*/ 954881 h 1697831"/>
              <a:gd name="connsiteX2" fmla="*/ 643732 w 649288"/>
              <a:gd name="connsiteY2" fmla="*/ 185737 h 1697831"/>
              <a:gd name="connsiteX3" fmla="*/ 414338 w 649288"/>
              <a:gd name="connsiteY3" fmla="*/ 0 h 169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9288" h="1697831">
                <a:moveTo>
                  <a:pt x="0" y="1697831"/>
                </a:moveTo>
                <a:cubicBezTo>
                  <a:pt x="174625" y="1459706"/>
                  <a:pt x="340386" y="1206897"/>
                  <a:pt x="447675" y="954881"/>
                </a:cubicBezTo>
                <a:cubicBezTo>
                  <a:pt x="554964" y="702865"/>
                  <a:pt x="649288" y="344884"/>
                  <a:pt x="643732" y="185737"/>
                </a:cubicBezTo>
                <a:cubicBezTo>
                  <a:pt x="638176" y="26590"/>
                  <a:pt x="481806" y="4762"/>
                  <a:pt x="414338" y="0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93680"/>
              </a:solidFill>
              <a:effectLst/>
              <a:latin typeface="Frutiger 55 Roman" pitchFamily="34" charset="0"/>
            </a:endParaRPr>
          </a:p>
        </p:txBody>
      </p:sp>
      <p:sp>
        <p:nvSpPr>
          <p:cNvPr id="32" name="Freeform 31"/>
          <p:cNvSpPr/>
          <p:nvPr/>
        </p:nvSpPr>
        <p:spPr bwMode="auto">
          <a:xfrm>
            <a:off x="8810624" y="3993357"/>
            <a:ext cx="440532" cy="1321594"/>
          </a:xfrm>
          <a:custGeom>
            <a:avLst/>
            <a:gdLst>
              <a:gd name="connsiteX0" fmla="*/ 381000 w 381000"/>
              <a:gd name="connsiteY0" fmla="*/ 61912 h 1519237"/>
              <a:gd name="connsiteX1" fmla="*/ 295275 w 381000"/>
              <a:gd name="connsiteY1" fmla="*/ 138112 h 1519237"/>
              <a:gd name="connsiteX2" fmla="*/ 257175 w 381000"/>
              <a:gd name="connsiteY2" fmla="*/ 890587 h 1519237"/>
              <a:gd name="connsiteX3" fmla="*/ 0 w 381000"/>
              <a:gd name="connsiteY3" fmla="*/ 1519237 h 1519237"/>
              <a:gd name="connsiteX0" fmla="*/ 381000 w 381000"/>
              <a:gd name="connsiteY0" fmla="*/ 61912 h 1519237"/>
              <a:gd name="connsiteX1" fmla="*/ 295275 w 381000"/>
              <a:gd name="connsiteY1" fmla="*/ 138112 h 1519237"/>
              <a:gd name="connsiteX2" fmla="*/ 257175 w 381000"/>
              <a:gd name="connsiteY2" fmla="*/ 890587 h 1519237"/>
              <a:gd name="connsiteX3" fmla="*/ 0 w 381000"/>
              <a:gd name="connsiteY3" fmla="*/ 1519237 h 1519237"/>
              <a:gd name="connsiteX0" fmla="*/ 381000 w 421482"/>
              <a:gd name="connsiteY0" fmla="*/ 62706 h 1520031"/>
              <a:gd name="connsiteX1" fmla="*/ 407194 w 421482"/>
              <a:gd name="connsiteY1" fmla="*/ 57944 h 1520031"/>
              <a:gd name="connsiteX2" fmla="*/ 295275 w 421482"/>
              <a:gd name="connsiteY2" fmla="*/ 138906 h 1520031"/>
              <a:gd name="connsiteX3" fmla="*/ 257175 w 421482"/>
              <a:gd name="connsiteY3" fmla="*/ 891381 h 1520031"/>
              <a:gd name="connsiteX4" fmla="*/ 0 w 421482"/>
              <a:gd name="connsiteY4" fmla="*/ 1520031 h 1520031"/>
              <a:gd name="connsiteX0" fmla="*/ 381000 w 421481"/>
              <a:gd name="connsiteY0" fmla="*/ 46434 h 1503759"/>
              <a:gd name="connsiteX1" fmla="*/ 407194 w 421481"/>
              <a:gd name="connsiteY1" fmla="*/ 41672 h 1503759"/>
              <a:gd name="connsiteX2" fmla="*/ 295275 w 421481"/>
              <a:gd name="connsiteY2" fmla="*/ 296465 h 1503759"/>
              <a:gd name="connsiteX3" fmla="*/ 257175 w 421481"/>
              <a:gd name="connsiteY3" fmla="*/ 875109 h 1503759"/>
              <a:gd name="connsiteX4" fmla="*/ 0 w 421481"/>
              <a:gd name="connsiteY4" fmla="*/ 1503759 h 1503759"/>
              <a:gd name="connsiteX0" fmla="*/ 381000 w 414338"/>
              <a:gd name="connsiteY0" fmla="*/ 51990 h 1509315"/>
              <a:gd name="connsiteX1" fmla="*/ 407194 w 414338"/>
              <a:gd name="connsiteY1" fmla="*/ 47228 h 1509315"/>
              <a:gd name="connsiteX2" fmla="*/ 338137 w 414338"/>
              <a:gd name="connsiteY2" fmla="*/ 335358 h 1509315"/>
              <a:gd name="connsiteX3" fmla="*/ 257175 w 414338"/>
              <a:gd name="connsiteY3" fmla="*/ 880665 h 1509315"/>
              <a:gd name="connsiteX4" fmla="*/ 0 w 414338"/>
              <a:gd name="connsiteY4" fmla="*/ 1509315 h 1509315"/>
              <a:gd name="connsiteX0" fmla="*/ 381000 w 381000"/>
              <a:gd name="connsiteY0" fmla="*/ 0 h 1457325"/>
              <a:gd name="connsiteX1" fmla="*/ 338137 w 381000"/>
              <a:gd name="connsiteY1" fmla="*/ 283368 h 1457325"/>
              <a:gd name="connsiteX2" fmla="*/ 257175 w 381000"/>
              <a:gd name="connsiteY2" fmla="*/ 828675 h 1457325"/>
              <a:gd name="connsiteX3" fmla="*/ 0 w 381000"/>
              <a:gd name="connsiteY3" fmla="*/ 1457325 h 1457325"/>
              <a:gd name="connsiteX0" fmla="*/ 440532 w 440532"/>
              <a:gd name="connsiteY0" fmla="*/ 0 h 1321594"/>
              <a:gd name="connsiteX1" fmla="*/ 338137 w 440532"/>
              <a:gd name="connsiteY1" fmla="*/ 147637 h 1321594"/>
              <a:gd name="connsiteX2" fmla="*/ 257175 w 440532"/>
              <a:gd name="connsiteY2" fmla="*/ 692944 h 1321594"/>
              <a:gd name="connsiteX3" fmla="*/ 0 w 440532"/>
              <a:gd name="connsiteY3" fmla="*/ 1321594 h 1321594"/>
              <a:gd name="connsiteX0" fmla="*/ 440532 w 440532"/>
              <a:gd name="connsiteY0" fmla="*/ 0 h 1321594"/>
              <a:gd name="connsiteX1" fmla="*/ 338137 w 440532"/>
              <a:gd name="connsiteY1" fmla="*/ 147637 h 1321594"/>
              <a:gd name="connsiteX2" fmla="*/ 257175 w 440532"/>
              <a:gd name="connsiteY2" fmla="*/ 692944 h 1321594"/>
              <a:gd name="connsiteX3" fmla="*/ 0 w 440532"/>
              <a:gd name="connsiteY3" fmla="*/ 1321594 h 1321594"/>
              <a:gd name="connsiteX0" fmla="*/ 440532 w 440532"/>
              <a:gd name="connsiteY0" fmla="*/ 0 h 1321594"/>
              <a:gd name="connsiteX1" fmla="*/ 297656 w 440532"/>
              <a:gd name="connsiteY1" fmla="*/ 366712 h 1321594"/>
              <a:gd name="connsiteX2" fmla="*/ 257175 w 440532"/>
              <a:gd name="connsiteY2" fmla="*/ 692944 h 1321594"/>
              <a:gd name="connsiteX3" fmla="*/ 0 w 440532"/>
              <a:gd name="connsiteY3" fmla="*/ 1321594 h 1321594"/>
              <a:gd name="connsiteX0" fmla="*/ 440532 w 440532"/>
              <a:gd name="connsiteY0" fmla="*/ 0 h 1321594"/>
              <a:gd name="connsiteX1" fmla="*/ 297656 w 440532"/>
              <a:gd name="connsiteY1" fmla="*/ 366712 h 1321594"/>
              <a:gd name="connsiteX2" fmla="*/ 211931 w 440532"/>
              <a:gd name="connsiteY2" fmla="*/ 845344 h 1321594"/>
              <a:gd name="connsiteX3" fmla="*/ 0 w 440532"/>
              <a:gd name="connsiteY3" fmla="*/ 1321594 h 1321594"/>
              <a:gd name="connsiteX0" fmla="*/ 440532 w 440532"/>
              <a:gd name="connsiteY0" fmla="*/ 0 h 1321594"/>
              <a:gd name="connsiteX1" fmla="*/ 297656 w 440532"/>
              <a:gd name="connsiteY1" fmla="*/ 366712 h 1321594"/>
              <a:gd name="connsiteX2" fmla="*/ 211931 w 440532"/>
              <a:gd name="connsiteY2" fmla="*/ 845344 h 1321594"/>
              <a:gd name="connsiteX3" fmla="*/ 0 w 440532"/>
              <a:gd name="connsiteY3" fmla="*/ 1321594 h 1321594"/>
              <a:gd name="connsiteX0" fmla="*/ 440532 w 440532"/>
              <a:gd name="connsiteY0" fmla="*/ 0 h 1321594"/>
              <a:gd name="connsiteX1" fmla="*/ 297656 w 440532"/>
              <a:gd name="connsiteY1" fmla="*/ 366712 h 1321594"/>
              <a:gd name="connsiteX2" fmla="*/ 211931 w 440532"/>
              <a:gd name="connsiteY2" fmla="*/ 845344 h 1321594"/>
              <a:gd name="connsiteX3" fmla="*/ 0 w 440532"/>
              <a:gd name="connsiteY3" fmla="*/ 1321594 h 1321594"/>
              <a:gd name="connsiteX0" fmla="*/ 440532 w 440532"/>
              <a:gd name="connsiteY0" fmla="*/ 0 h 1321594"/>
              <a:gd name="connsiteX1" fmla="*/ 297656 w 440532"/>
              <a:gd name="connsiteY1" fmla="*/ 366712 h 1321594"/>
              <a:gd name="connsiteX2" fmla="*/ 211931 w 440532"/>
              <a:gd name="connsiteY2" fmla="*/ 845344 h 1321594"/>
              <a:gd name="connsiteX3" fmla="*/ 0 w 440532"/>
              <a:gd name="connsiteY3" fmla="*/ 1321594 h 1321594"/>
              <a:gd name="connsiteX0" fmla="*/ 440532 w 440532"/>
              <a:gd name="connsiteY0" fmla="*/ 0 h 1321594"/>
              <a:gd name="connsiteX1" fmla="*/ 297656 w 440532"/>
              <a:gd name="connsiteY1" fmla="*/ 366712 h 1321594"/>
              <a:gd name="connsiteX2" fmla="*/ 211931 w 440532"/>
              <a:gd name="connsiteY2" fmla="*/ 845344 h 1321594"/>
              <a:gd name="connsiteX3" fmla="*/ 0 w 440532"/>
              <a:gd name="connsiteY3" fmla="*/ 1321594 h 1321594"/>
              <a:gd name="connsiteX0" fmla="*/ 440532 w 440532"/>
              <a:gd name="connsiteY0" fmla="*/ 0 h 1321594"/>
              <a:gd name="connsiteX1" fmla="*/ 297656 w 440532"/>
              <a:gd name="connsiteY1" fmla="*/ 366712 h 1321594"/>
              <a:gd name="connsiteX2" fmla="*/ 211931 w 440532"/>
              <a:gd name="connsiteY2" fmla="*/ 845344 h 1321594"/>
              <a:gd name="connsiteX3" fmla="*/ 0 w 440532"/>
              <a:gd name="connsiteY3" fmla="*/ 1321594 h 1321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532" h="1321594">
                <a:moveTo>
                  <a:pt x="440532" y="0"/>
                </a:moveTo>
                <a:cubicBezTo>
                  <a:pt x="376834" y="39985"/>
                  <a:pt x="309563" y="223440"/>
                  <a:pt x="297656" y="366712"/>
                </a:cubicBezTo>
                <a:cubicBezTo>
                  <a:pt x="280987" y="512365"/>
                  <a:pt x="261540" y="686197"/>
                  <a:pt x="211931" y="845344"/>
                </a:cubicBezTo>
                <a:cubicBezTo>
                  <a:pt x="162322" y="1004491"/>
                  <a:pt x="103981" y="1122362"/>
                  <a:pt x="0" y="1321594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93680"/>
              </a:solidFill>
              <a:effectLst/>
              <a:latin typeface="Frutiger 55 Roman" pitchFamily="34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8390936" y="2189784"/>
            <a:ext cx="1127508" cy="3838598"/>
            <a:chOff x="8390936" y="2189784"/>
            <a:chExt cx="1127508" cy="3838598"/>
          </a:xfrm>
        </p:grpSpPr>
        <p:sp>
          <p:nvSpPr>
            <p:cNvPr id="37" name="TextBox 36"/>
            <p:cNvSpPr txBox="1"/>
            <p:nvPr/>
          </p:nvSpPr>
          <p:spPr>
            <a:xfrm>
              <a:off x="8390936" y="4825136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+mj-lt"/>
                </a:rPr>
                <a:t>1</a:t>
              </a:r>
              <a:endParaRPr lang="en-US" sz="2400" dirty="0">
                <a:latin typeface="+mj-lt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9162256" y="5517208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+mj-lt"/>
                </a:rPr>
                <a:t>1</a:t>
              </a:r>
              <a:endParaRPr lang="en-US" sz="2400" dirty="0">
                <a:latin typeface="+mj-lt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958468" y="2189784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+mj-lt"/>
                </a:rPr>
                <a:t>1</a:t>
              </a:r>
              <a:endParaRPr lang="en-US" sz="2400" dirty="0">
                <a:latin typeface="+mj-lt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492536" y="2623816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+mj-lt"/>
                </a:rPr>
                <a:t>1</a:t>
              </a:r>
              <a:endParaRPr lang="en-US" sz="2400" dirty="0">
                <a:latin typeface="+mj-lt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390936" y="5350817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+mj-lt"/>
                </a:rPr>
                <a:t>1</a:t>
              </a:r>
              <a:endParaRPr lang="en-US" sz="2400" dirty="0">
                <a:latin typeface="+mj-lt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8632236" y="5566717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+mj-lt"/>
                </a:rPr>
                <a:t>1</a:t>
              </a:r>
              <a:endParaRPr lang="en-US" sz="2400" dirty="0">
                <a:latin typeface="+mj-lt"/>
              </a:endParaRPr>
            </a:p>
          </p:txBody>
        </p:sp>
      </p:grp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09215" y="2025808"/>
            <a:ext cx="2610881" cy="4100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/>
      <p:bldP spid="13" grpId="0"/>
      <p:bldP spid="13" grpId="1"/>
      <p:bldP spid="25" grpId="0" animBg="1"/>
      <p:bldP spid="25" grpId="1" animBg="1"/>
      <p:bldP spid="32" grpId="0" animBg="1"/>
      <p:bldP spid="3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Strategy 1: Introduce cone pairs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95718" y="1336675"/>
            <a:ext cx="4193346" cy="4188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31901" y="1336675"/>
            <a:ext cx="4183118" cy="4188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269343" y="5725842"/>
            <a:ext cx="5508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Always succeeds, but not always ideal.</a:t>
            </a:r>
            <a:endParaRPr lang="en-US" sz="2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Strategy 2: T-mesh simplification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09576" y="2027231"/>
            <a:ext cx="3114676" cy="3114677"/>
            <a:chOff x="3418282" y="2917030"/>
            <a:chExt cx="3114676" cy="3114677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418282" y="2917030"/>
              <a:ext cx="3114676" cy="31146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Oval 5"/>
            <p:cNvSpPr/>
            <p:nvPr/>
          </p:nvSpPr>
          <p:spPr bwMode="auto">
            <a:xfrm>
              <a:off x="4902995" y="3650455"/>
              <a:ext cx="73818" cy="7381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4114800" y="4452939"/>
              <a:ext cx="73818" cy="7381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4920852" y="5243513"/>
              <a:ext cx="73818" cy="7381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5707858" y="4448176"/>
              <a:ext cx="73818" cy="7381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062250" y="5200396"/>
            <a:ext cx="1811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Initial layout</a:t>
            </a:r>
            <a:endParaRPr lang="en-US" sz="2400" dirty="0">
              <a:latin typeface="+mj-lt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8387601" y="1953255"/>
            <a:ext cx="3215844" cy="3219770"/>
            <a:chOff x="4035861" y="1234203"/>
            <a:chExt cx="2409585" cy="2412527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035861" y="1234203"/>
              <a:ext cx="2409585" cy="2412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" name="Oval 21"/>
            <p:cNvSpPr/>
            <p:nvPr/>
          </p:nvSpPr>
          <p:spPr bwMode="auto">
            <a:xfrm>
              <a:off x="5206639" y="1801598"/>
              <a:ext cx="57107" cy="5710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  <p:sp>
          <p:nvSpPr>
            <p:cNvPr id="23" name="Oval 22"/>
            <p:cNvSpPr/>
            <p:nvPr/>
          </p:nvSpPr>
          <p:spPr bwMode="auto">
            <a:xfrm>
              <a:off x="4596873" y="2422418"/>
              <a:ext cx="57107" cy="5710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5220454" y="3034024"/>
              <a:ext cx="57107" cy="5710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5829300" y="2418733"/>
              <a:ext cx="57107" cy="5710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6449002" y="2349938"/>
            <a:ext cx="171713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 smtClean="0">
                <a:latin typeface="+mj-lt"/>
              </a:rPr>
              <a:t>⇒</a:t>
            </a:r>
            <a:endParaRPr lang="en-US" sz="13800" dirty="0">
              <a:latin typeface="+mj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804620" y="5238496"/>
            <a:ext cx="2428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Simplified layout</a:t>
            </a:r>
            <a:endParaRPr lang="en-US" sz="2400" dirty="0">
              <a:latin typeface="+mj-lt"/>
            </a:endParaRPr>
          </a:p>
        </p:txBody>
      </p:sp>
      <p:pic>
        <p:nvPicPr>
          <p:cNvPr id="26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26724" y="1276071"/>
            <a:ext cx="2208577" cy="4363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3678692" y="5677657"/>
            <a:ext cx="2770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Parametric domain</a:t>
            </a:r>
            <a:endParaRPr lang="en-US" sz="2400" dirty="0">
              <a:latin typeface="+mj-lt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3998149" y="3408323"/>
            <a:ext cx="130968" cy="130968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93680"/>
              </a:solidFill>
              <a:effectLst/>
              <a:latin typeface="Frutiger 55 Roman" pitchFamily="34" charset="0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4002912" y="4470916"/>
            <a:ext cx="130968" cy="130968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93680"/>
              </a:solidFill>
              <a:effectLst/>
              <a:latin typeface="Frutiger 55 Roman" pitchFamily="34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5057044" y="4464566"/>
            <a:ext cx="130968" cy="130968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93680"/>
              </a:solidFill>
              <a:effectLst/>
              <a:latin typeface="Frutiger 55 Roman" pitchFamily="34" charset="0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5061807" y="3397210"/>
            <a:ext cx="130968" cy="130968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93680"/>
              </a:solidFill>
              <a:effectLst/>
              <a:latin typeface="Frutiger 55 Roman" pitchFamily="34" charset="0"/>
            </a:endParaRPr>
          </a:p>
        </p:txBody>
      </p:sp>
      <p:sp>
        <p:nvSpPr>
          <p:cNvPr id="32" name="Freeform 31"/>
          <p:cNvSpPr/>
          <p:nvPr/>
        </p:nvSpPr>
        <p:spPr bwMode="auto">
          <a:xfrm>
            <a:off x="2438400" y="2349938"/>
            <a:ext cx="2159000" cy="1060543"/>
          </a:xfrm>
          <a:custGeom>
            <a:avLst/>
            <a:gdLst>
              <a:gd name="connsiteX0" fmla="*/ 0 w 2387600"/>
              <a:gd name="connsiteY0" fmla="*/ 713317 h 954617"/>
              <a:gd name="connsiteX1" fmla="*/ 1600200 w 2387600"/>
              <a:gd name="connsiteY1" fmla="*/ 40217 h 954617"/>
              <a:gd name="connsiteX2" fmla="*/ 2387600 w 2387600"/>
              <a:gd name="connsiteY2" fmla="*/ 954617 h 954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87600" h="954617">
                <a:moveTo>
                  <a:pt x="0" y="713317"/>
                </a:moveTo>
                <a:cubicBezTo>
                  <a:pt x="601133" y="356658"/>
                  <a:pt x="1202267" y="0"/>
                  <a:pt x="1600200" y="40217"/>
                </a:cubicBezTo>
                <a:cubicBezTo>
                  <a:pt x="1998133" y="80434"/>
                  <a:pt x="2192866" y="517525"/>
                  <a:pt x="2387600" y="954617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lg" len="lg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93680"/>
              </a:solidFill>
              <a:effectLst/>
              <a:latin typeface="Frutiger 55 Roman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Strategy 2: T-mesh simplification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0-chain collapse</a:t>
            </a:r>
            <a:endParaRPr lang="en-US" dirty="0"/>
          </a:p>
        </p:txBody>
      </p:sp>
      <p:pic>
        <p:nvPicPr>
          <p:cNvPr id="4" name="Picture 3" descr="path328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1362" y="2057475"/>
            <a:ext cx="1260453" cy="3619426"/>
          </a:xfrm>
          <a:prstGeom prst="rect">
            <a:avLst/>
          </a:prstGeom>
        </p:spPr>
      </p:pic>
      <p:pic>
        <p:nvPicPr>
          <p:cNvPr id="5" name="Picture 4" descr="path5099-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8493" y="2057475"/>
            <a:ext cx="1260453" cy="3619426"/>
          </a:xfrm>
          <a:prstGeom prst="rect">
            <a:avLst/>
          </a:prstGeom>
        </p:spPr>
      </p:pic>
      <p:pic>
        <p:nvPicPr>
          <p:cNvPr id="6" name="Picture 5" descr="path5099-6-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7672" y="2057475"/>
            <a:ext cx="1260453" cy="3619426"/>
          </a:xfrm>
          <a:prstGeom prst="rect">
            <a:avLst/>
          </a:prstGeom>
        </p:spPr>
      </p:pic>
      <p:pic>
        <p:nvPicPr>
          <p:cNvPr id="7" name="Picture 6" descr="path5099-6-6-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7441" y="2057475"/>
            <a:ext cx="1260453" cy="3619426"/>
          </a:xfrm>
          <a:prstGeom prst="rect">
            <a:avLst/>
          </a:prstGeom>
        </p:spPr>
      </p:pic>
      <p:pic>
        <p:nvPicPr>
          <p:cNvPr id="8" name="Picture 7" descr="path5099-6-6-8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085" y="2057475"/>
            <a:ext cx="1260453" cy="36194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53938" y="5754986"/>
            <a:ext cx="1435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0 lengths</a:t>
            </a:r>
            <a:endParaRPr lang="en-US" sz="24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34212" y="5754986"/>
            <a:ext cx="3248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extend to form 0-chain</a:t>
            </a:r>
            <a:endParaRPr lang="en-US" sz="24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48410" y="5754986"/>
            <a:ext cx="3318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collapse chain to curve</a:t>
            </a:r>
            <a:endParaRPr lang="en-US" sz="2400" dirty="0">
              <a:latin typeface="+mj-lt"/>
            </a:endParaRPr>
          </a:p>
        </p:txBody>
      </p:sp>
      <p:sp>
        <p:nvSpPr>
          <p:cNvPr id="12" name="Right Arrow 11"/>
          <p:cNvSpPr/>
          <p:nvPr/>
        </p:nvSpPr>
        <p:spPr bwMode="auto">
          <a:xfrm>
            <a:off x="5815704" y="3581402"/>
            <a:ext cx="219075" cy="485774"/>
          </a:xfrm>
          <a:prstGeom prst="rightArrow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93680"/>
              </a:solidFill>
              <a:effectLst/>
              <a:latin typeface="Frutiger 55 Roman" pitchFamily="34" charset="0"/>
            </a:endParaRPr>
          </a:p>
        </p:txBody>
      </p:sp>
      <p:sp>
        <p:nvSpPr>
          <p:cNvPr id="13" name="Right Arrow 12"/>
          <p:cNvSpPr/>
          <p:nvPr/>
        </p:nvSpPr>
        <p:spPr bwMode="auto">
          <a:xfrm flipH="1">
            <a:off x="6149079" y="3581402"/>
            <a:ext cx="247649" cy="485774"/>
          </a:xfrm>
          <a:prstGeom prst="rightArrow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93680"/>
              </a:solidFill>
              <a:effectLst/>
              <a:latin typeface="Frutiger 55 Roman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Strategy 2: T-mesh simplification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Iteratively collapse 0-chains.</a:t>
            </a:r>
            <a:endParaRPr lang="en-US" dirty="0"/>
          </a:p>
        </p:txBody>
      </p:sp>
      <p:pic>
        <p:nvPicPr>
          <p:cNvPr id="10" name="Picture 9" descr="image451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1472" y="2090323"/>
            <a:ext cx="3668078" cy="3739204"/>
          </a:xfrm>
          <a:prstGeom prst="rect">
            <a:avLst/>
          </a:prstGeom>
        </p:spPr>
      </p:pic>
      <p:pic>
        <p:nvPicPr>
          <p:cNvPr id="11" name="Picture 10" descr="path5099-6-6-4-1-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1472" y="2090323"/>
            <a:ext cx="3668078" cy="3739204"/>
          </a:xfrm>
          <a:prstGeom prst="rect">
            <a:avLst/>
          </a:prstGeom>
        </p:spPr>
      </p:pic>
      <p:pic>
        <p:nvPicPr>
          <p:cNvPr id="12" name="Picture 11" descr="path5099-6-6-4-1-1-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1472" y="2090323"/>
            <a:ext cx="3668078" cy="3739204"/>
          </a:xfrm>
          <a:prstGeom prst="rect">
            <a:avLst/>
          </a:prstGeom>
        </p:spPr>
      </p:pic>
      <p:pic>
        <p:nvPicPr>
          <p:cNvPr id="13" name="Picture 12" descr="path5099-6-6-4-1-1-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1472" y="2090323"/>
            <a:ext cx="3668078" cy="3739204"/>
          </a:xfrm>
          <a:prstGeom prst="rect">
            <a:avLst/>
          </a:prstGeom>
        </p:spPr>
      </p:pic>
      <p:pic>
        <p:nvPicPr>
          <p:cNvPr id="14" name="Picture 13" descr="path5099-6-6-4-1-1-3-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1472" y="2090323"/>
            <a:ext cx="3668078" cy="3739204"/>
          </a:xfrm>
          <a:prstGeom prst="rect">
            <a:avLst/>
          </a:prstGeom>
        </p:spPr>
      </p:pic>
      <p:pic>
        <p:nvPicPr>
          <p:cNvPr id="15" name="Picture 14" descr="path5099-6-6-4-1-1-3-6-6-8-2-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1472" y="2090323"/>
            <a:ext cx="3668078" cy="37392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Field-aligned global parametrization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09575" y="1336676"/>
            <a:ext cx="5206460" cy="4968875"/>
          </a:xfrm>
        </p:spPr>
        <p:txBody>
          <a:bodyPr/>
          <a:lstStyle/>
          <a:p>
            <a:pPr>
              <a:buClr>
                <a:schemeClr val="accent1"/>
              </a:buClr>
            </a:pPr>
            <a:r>
              <a:rPr lang="en-US" dirty="0" smtClean="0"/>
              <a:t>Map from surface to plane</a:t>
            </a:r>
          </a:p>
          <a:p>
            <a:pPr>
              <a:buClr>
                <a:schemeClr val="accent1"/>
              </a:buClr>
            </a:pPr>
            <a:endParaRPr lang="en-US" dirty="0" smtClean="0"/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dirty="0" err="1" smtClean="0"/>
              <a:t>Quadrangulation</a:t>
            </a:r>
            <a:r>
              <a:rPr lang="en-US" dirty="0" smtClean="0"/>
              <a:t>, </a:t>
            </a:r>
            <a:r>
              <a:rPr lang="en-US" dirty="0" err="1" smtClean="0"/>
              <a:t>remeshing</a:t>
            </a:r>
            <a:endParaRPr lang="en-US" dirty="0" smtClean="0"/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dirty="0" smtClean="0"/>
              <a:t>Geometry images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dirty="0" smtClean="0"/>
              <a:t>Texture/bump/displacement mapping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dirty="0" smtClean="0"/>
              <a:t>Smooth surface fitting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endParaRPr lang="en-US" dirty="0" smtClean="0"/>
          </a:p>
        </p:txBody>
      </p:sp>
      <p:pic>
        <p:nvPicPr>
          <p:cNvPr id="33" name="Picture 32" descr="hemisphere_inpu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2250" y="1336824"/>
            <a:ext cx="2340013" cy="2287649"/>
          </a:xfrm>
          <a:prstGeom prst="rect">
            <a:avLst/>
          </a:prstGeom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32250" y="1336973"/>
            <a:ext cx="2343365" cy="2287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34" descr="hemisphere_4cones_domai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6340" y="3981196"/>
            <a:ext cx="4935451" cy="1750003"/>
          </a:xfrm>
          <a:prstGeom prst="rect">
            <a:avLst/>
          </a:prstGeom>
        </p:spPr>
      </p:pic>
      <p:pic>
        <p:nvPicPr>
          <p:cNvPr id="36" name="Picture 35" descr="hemisphere_4cones_param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703754" y="1336824"/>
            <a:ext cx="2340013" cy="2287649"/>
          </a:xfrm>
          <a:prstGeom prst="rect">
            <a:avLst/>
          </a:prstGeom>
        </p:spPr>
      </p:pic>
      <p:grpSp>
        <p:nvGrpSpPr>
          <p:cNvPr id="37" name="Group 45"/>
          <p:cNvGrpSpPr/>
          <p:nvPr/>
        </p:nvGrpSpPr>
        <p:grpSpPr>
          <a:xfrm>
            <a:off x="9095682" y="1566969"/>
            <a:ext cx="1560875" cy="1146160"/>
            <a:chOff x="6275795" y="1625483"/>
            <a:chExt cx="1560875" cy="1146160"/>
          </a:xfrm>
        </p:grpSpPr>
        <p:sp>
          <p:nvSpPr>
            <p:cNvPr id="61" name="Oval 8"/>
            <p:cNvSpPr/>
            <p:nvPr/>
          </p:nvSpPr>
          <p:spPr>
            <a:xfrm>
              <a:off x="7137124" y="2664547"/>
              <a:ext cx="107097" cy="10709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7034099" y="1740236"/>
              <a:ext cx="107097" cy="107096"/>
            </a:xfrm>
            <a:prstGeom prst="ellips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10"/>
            <p:cNvSpPr/>
            <p:nvPr/>
          </p:nvSpPr>
          <p:spPr>
            <a:xfrm>
              <a:off x="7729573" y="1634597"/>
              <a:ext cx="107097" cy="107096"/>
            </a:xfrm>
            <a:prstGeom prst="ellipse">
              <a:avLst/>
            </a:prstGeom>
            <a:solidFill>
              <a:srgbClr val="FFCC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11"/>
            <p:cNvSpPr/>
            <p:nvPr/>
          </p:nvSpPr>
          <p:spPr>
            <a:xfrm>
              <a:off x="6275795" y="1625483"/>
              <a:ext cx="107097" cy="107096"/>
            </a:xfrm>
            <a:prstGeom prst="ellipse">
              <a:avLst/>
            </a:prstGeom>
            <a:solidFill>
              <a:srgbClr val="6699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Down Arrow 37"/>
          <p:cNvSpPr/>
          <p:nvPr/>
        </p:nvSpPr>
        <p:spPr>
          <a:xfrm>
            <a:off x="6912368" y="3742000"/>
            <a:ext cx="747174" cy="264596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Down Arrow 38"/>
          <p:cNvSpPr/>
          <p:nvPr/>
        </p:nvSpPr>
        <p:spPr>
          <a:xfrm flipV="1">
            <a:off x="9611322" y="3741998"/>
            <a:ext cx="747174" cy="264596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0428651" y="3660719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Grid</a:t>
            </a:r>
            <a:endParaRPr lang="en-US" sz="2400" dirty="0"/>
          </a:p>
        </p:txBody>
      </p:sp>
      <p:grpSp>
        <p:nvGrpSpPr>
          <p:cNvPr id="41" name="Group 46"/>
          <p:cNvGrpSpPr/>
          <p:nvPr/>
        </p:nvGrpSpPr>
        <p:grpSpPr>
          <a:xfrm>
            <a:off x="7593536" y="4235156"/>
            <a:ext cx="2083119" cy="950829"/>
            <a:chOff x="4487876" y="4363177"/>
            <a:chExt cx="2083119" cy="950829"/>
          </a:xfrm>
        </p:grpSpPr>
        <p:sp>
          <p:nvSpPr>
            <p:cNvPr id="57" name="Arc 56"/>
            <p:cNvSpPr/>
            <p:nvPr/>
          </p:nvSpPr>
          <p:spPr>
            <a:xfrm>
              <a:off x="4542640" y="4719682"/>
              <a:ext cx="594324" cy="594324"/>
            </a:xfrm>
            <a:prstGeom prst="arc">
              <a:avLst>
                <a:gd name="adj1" fmla="val 12677680"/>
                <a:gd name="adj2" fmla="val 17329529"/>
              </a:avLst>
            </a:prstGeom>
            <a:ln w="28575">
              <a:solidFill>
                <a:schemeClr val="tx1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487876" y="4381128"/>
              <a:ext cx="4571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b="1" dirty="0" smtClean="0">
                  <a:latin typeface="Times New Roman" pitchFamily="18" charset="0"/>
                  <a:cs typeface="Times New Roman" pitchFamily="18" charset="0"/>
                </a:rPr>
                <a:t>π</a:t>
              </a:r>
              <a:r>
                <a:rPr lang="en-US" b="1" dirty="0" smtClean="0">
                  <a:latin typeface="Times New Roman" pitchFamily="18" charset="0"/>
                  <a:cs typeface="Times New Roman" pitchFamily="18" charset="0"/>
                </a:rPr>
                <a:t>/2</a:t>
              </a:r>
              <a:endParaRPr lang="en-US" b="1" dirty="0"/>
            </a:p>
          </p:txBody>
        </p:sp>
        <p:sp>
          <p:nvSpPr>
            <p:cNvPr id="59" name="Arc 58"/>
            <p:cNvSpPr/>
            <p:nvPr/>
          </p:nvSpPr>
          <p:spPr>
            <a:xfrm>
              <a:off x="5976671" y="4719682"/>
              <a:ext cx="594324" cy="594324"/>
            </a:xfrm>
            <a:prstGeom prst="arc">
              <a:avLst>
                <a:gd name="adj1" fmla="val 12968629"/>
                <a:gd name="adj2" fmla="val 17880785"/>
              </a:avLst>
            </a:prstGeom>
            <a:ln w="28575">
              <a:solidFill>
                <a:schemeClr val="tx1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980894" y="4363177"/>
              <a:ext cx="4571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b="1" dirty="0" smtClean="0">
                  <a:latin typeface="Times New Roman" pitchFamily="18" charset="0"/>
                  <a:cs typeface="Times New Roman" pitchFamily="18" charset="0"/>
                </a:rPr>
                <a:t>π</a:t>
              </a:r>
              <a:r>
                <a:rPr lang="en-US" b="1" dirty="0" smtClean="0">
                  <a:latin typeface="Times New Roman" pitchFamily="18" charset="0"/>
                  <a:cs typeface="Times New Roman" pitchFamily="18" charset="0"/>
                </a:rPr>
                <a:t>/2</a:t>
              </a:r>
              <a:endParaRPr lang="en-US" b="1" dirty="0"/>
            </a:p>
          </p:txBody>
        </p:sp>
      </p:grpSp>
      <p:grpSp>
        <p:nvGrpSpPr>
          <p:cNvPr id="42" name="Group 44"/>
          <p:cNvGrpSpPr/>
          <p:nvPr/>
        </p:nvGrpSpPr>
        <p:grpSpPr>
          <a:xfrm>
            <a:off x="6336237" y="3958410"/>
            <a:ext cx="4650725" cy="954754"/>
            <a:chOff x="3222957" y="4110247"/>
            <a:chExt cx="4650725" cy="954754"/>
          </a:xfrm>
        </p:grpSpPr>
        <p:sp>
          <p:nvSpPr>
            <p:cNvPr id="50" name="Oval 49"/>
            <p:cNvSpPr/>
            <p:nvPr/>
          </p:nvSpPr>
          <p:spPr>
            <a:xfrm>
              <a:off x="3920224" y="4256080"/>
              <a:ext cx="107097" cy="107096"/>
            </a:xfrm>
            <a:prstGeom prst="ellips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3222957" y="4957905"/>
              <a:ext cx="107097" cy="10709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5483377" y="4110247"/>
              <a:ext cx="107097" cy="107096"/>
            </a:xfrm>
            <a:prstGeom prst="ellips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6194316" y="4935117"/>
              <a:ext cx="107097" cy="107096"/>
            </a:xfrm>
            <a:prstGeom prst="ellipse">
              <a:avLst/>
            </a:prstGeom>
            <a:solidFill>
              <a:srgbClr val="6699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7055647" y="4256081"/>
              <a:ext cx="107097" cy="107096"/>
            </a:xfrm>
            <a:prstGeom prst="ellips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7766585" y="4957905"/>
              <a:ext cx="107097" cy="10709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12"/>
            <p:cNvSpPr/>
            <p:nvPr/>
          </p:nvSpPr>
          <p:spPr>
            <a:xfrm>
              <a:off x="4776996" y="4957905"/>
              <a:ext cx="107097" cy="107096"/>
            </a:xfrm>
            <a:prstGeom prst="ellipse">
              <a:avLst/>
            </a:prstGeom>
            <a:solidFill>
              <a:srgbClr val="FFCC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84"/>
          <p:cNvGrpSpPr/>
          <p:nvPr/>
        </p:nvGrpSpPr>
        <p:grpSpPr>
          <a:xfrm>
            <a:off x="6520274" y="1567832"/>
            <a:ext cx="1560875" cy="1146160"/>
            <a:chOff x="6275795" y="1625483"/>
            <a:chExt cx="1560875" cy="1146160"/>
          </a:xfrm>
        </p:grpSpPr>
        <p:sp>
          <p:nvSpPr>
            <p:cNvPr id="46" name="Oval 45"/>
            <p:cNvSpPr/>
            <p:nvPr/>
          </p:nvSpPr>
          <p:spPr>
            <a:xfrm>
              <a:off x="7137124" y="2664547"/>
              <a:ext cx="107097" cy="10709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7034099" y="1740236"/>
              <a:ext cx="107097" cy="107096"/>
            </a:xfrm>
            <a:prstGeom prst="ellips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7729573" y="1634597"/>
              <a:ext cx="107097" cy="107096"/>
            </a:xfrm>
            <a:prstGeom prst="ellipse">
              <a:avLst/>
            </a:prstGeom>
            <a:solidFill>
              <a:srgbClr val="FFCC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6275795" y="1625483"/>
              <a:ext cx="107097" cy="107096"/>
            </a:xfrm>
            <a:prstGeom prst="ellipse">
              <a:avLst/>
            </a:prstGeom>
            <a:solidFill>
              <a:srgbClr val="6699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6614976" y="5731199"/>
            <a:ext cx="3517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Parametric domain</a:t>
            </a:r>
            <a:endParaRPr lang="en-US" sz="2400" dirty="0">
              <a:latin typeface="+mj-lt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128179" y="3660719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Map</a:t>
            </a:r>
            <a:endParaRPr lang="en-US" sz="2400" dirty="0"/>
          </a:p>
        </p:txBody>
      </p:sp>
      <p:sp>
        <p:nvSpPr>
          <p:cNvPr id="65" name="Freeform 64"/>
          <p:cNvSpPr/>
          <p:nvPr/>
        </p:nvSpPr>
        <p:spPr bwMode="auto">
          <a:xfrm>
            <a:off x="6167438" y="2781300"/>
            <a:ext cx="2257425" cy="846931"/>
          </a:xfrm>
          <a:custGeom>
            <a:avLst/>
            <a:gdLst>
              <a:gd name="connsiteX0" fmla="*/ 0 w 2349795"/>
              <a:gd name="connsiteY0" fmla="*/ 0 h 1095154"/>
              <a:gd name="connsiteX1" fmla="*/ 361507 w 2349795"/>
              <a:gd name="connsiteY1" fmla="*/ 808075 h 1095154"/>
              <a:gd name="connsiteX2" fmla="*/ 1222744 w 2349795"/>
              <a:gd name="connsiteY2" fmla="*/ 1084521 h 1095154"/>
              <a:gd name="connsiteX3" fmla="*/ 2062716 w 2349795"/>
              <a:gd name="connsiteY3" fmla="*/ 744279 h 1095154"/>
              <a:gd name="connsiteX4" fmla="*/ 2349795 w 2349795"/>
              <a:gd name="connsiteY4" fmla="*/ 191386 h 1095154"/>
              <a:gd name="connsiteX0" fmla="*/ 0 w 2349795"/>
              <a:gd name="connsiteY0" fmla="*/ 0 h 1095154"/>
              <a:gd name="connsiteX1" fmla="*/ 361507 w 2349795"/>
              <a:gd name="connsiteY1" fmla="*/ 808075 h 1095154"/>
              <a:gd name="connsiteX2" fmla="*/ 1222744 w 2349795"/>
              <a:gd name="connsiteY2" fmla="*/ 1084521 h 1095154"/>
              <a:gd name="connsiteX3" fmla="*/ 2062716 w 2349795"/>
              <a:gd name="connsiteY3" fmla="*/ 744279 h 1095154"/>
              <a:gd name="connsiteX4" fmla="*/ 2349795 w 2349795"/>
              <a:gd name="connsiteY4" fmla="*/ 191386 h 1095154"/>
              <a:gd name="connsiteX0" fmla="*/ 0 w 2349795"/>
              <a:gd name="connsiteY0" fmla="*/ 0 h 1095154"/>
              <a:gd name="connsiteX1" fmla="*/ 428511 w 2349795"/>
              <a:gd name="connsiteY1" fmla="*/ 808075 h 1095154"/>
              <a:gd name="connsiteX2" fmla="*/ 1222744 w 2349795"/>
              <a:gd name="connsiteY2" fmla="*/ 1084521 h 1095154"/>
              <a:gd name="connsiteX3" fmla="*/ 2062716 w 2349795"/>
              <a:gd name="connsiteY3" fmla="*/ 744279 h 1095154"/>
              <a:gd name="connsiteX4" fmla="*/ 2349795 w 2349795"/>
              <a:gd name="connsiteY4" fmla="*/ 191386 h 1095154"/>
              <a:gd name="connsiteX0" fmla="*/ 0 w 2349795"/>
              <a:gd name="connsiteY0" fmla="*/ 0 h 1111195"/>
              <a:gd name="connsiteX1" fmla="*/ 766237 w 2349795"/>
              <a:gd name="connsiteY1" fmla="*/ 584238 h 1111195"/>
              <a:gd name="connsiteX2" fmla="*/ 1222744 w 2349795"/>
              <a:gd name="connsiteY2" fmla="*/ 1084521 h 1111195"/>
              <a:gd name="connsiteX3" fmla="*/ 2062716 w 2349795"/>
              <a:gd name="connsiteY3" fmla="*/ 744279 h 1111195"/>
              <a:gd name="connsiteX4" fmla="*/ 2349795 w 2349795"/>
              <a:gd name="connsiteY4" fmla="*/ 191386 h 1111195"/>
              <a:gd name="connsiteX0" fmla="*/ 0 w 2349795"/>
              <a:gd name="connsiteY0" fmla="*/ 0 h 1093566"/>
              <a:gd name="connsiteX1" fmla="*/ 397544 w 2349795"/>
              <a:gd name="connsiteY1" fmla="*/ 798550 h 1093566"/>
              <a:gd name="connsiteX2" fmla="*/ 1222744 w 2349795"/>
              <a:gd name="connsiteY2" fmla="*/ 1084521 h 1093566"/>
              <a:gd name="connsiteX3" fmla="*/ 2062716 w 2349795"/>
              <a:gd name="connsiteY3" fmla="*/ 744279 h 1093566"/>
              <a:gd name="connsiteX4" fmla="*/ 2349795 w 2349795"/>
              <a:gd name="connsiteY4" fmla="*/ 191386 h 1093566"/>
              <a:gd name="connsiteX0" fmla="*/ 0 w 2349795"/>
              <a:gd name="connsiteY0" fmla="*/ 0 h 1093566"/>
              <a:gd name="connsiteX1" fmla="*/ 397544 w 2349795"/>
              <a:gd name="connsiteY1" fmla="*/ 798550 h 1093566"/>
              <a:gd name="connsiteX2" fmla="*/ 1222744 w 2349795"/>
              <a:gd name="connsiteY2" fmla="*/ 1084521 h 1093566"/>
              <a:gd name="connsiteX3" fmla="*/ 2062716 w 2349795"/>
              <a:gd name="connsiteY3" fmla="*/ 744279 h 1093566"/>
              <a:gd name="connsiteX4" fmla="*/ 2349795 w 2349795"/>
              <a:gd name="connsiteY4" fmla="*/ 191386 h 1093566"/>
              <a:gd name="connsiteX0" fmla="*/ 0 w 2577066"/>
              <a:gd name="connsiteY0" fmla="*/ 0 h 977272"/>
              <a:gd name="connsiteX1" fmla="*/ 624815 w 2577066"/>
              <a:gd name="connsiteY1" fmla="*/ 682256 h 977272"/>
              <a:gd name="connsiteX2" fmla="*/ 1450015 w 2577066"/>
              <a:gd name="connsiteY2" fmla="*/ 968227 h 977272"/>
              <a:gd name="connsiteX3" fmla="*/ 2289987 w 2577066"/>
              <a:gd name="connsiteY3" fmla="*/ 627985 h 977272"/>
              <a:gd name="connsiteX4" fmla="*/ 2577066 w 2577066"/>
              <a:gd name="connsiteY4" fmla="*/ 75092 h 977272"/>
              <a:gd name="connsiteX0" fmla="*/ 0 w 2296078"/>
              <a:gd name="connsiteY0" fmla="*/ 48733 h 902180"/>
              <a:gd name="connsiteX1" fmla="*/ 343827 w 2296078"/>
              <a:gd name="connsiteY1" fmla="*/ 607164 h 902180"/>
              <a:gd name="connsiteX2" fmla="*/ 1169027 w 2296078"/>
              <a:gd name="connsiteY2" fmla="*/ 893135 h 902180"/>
              <a:gd name="connsiteX3" fmla="*/ 2008999 w 2296078"/>
              <a:gd name="connsiteY3" fmla="*/ 552893 h 902180"/>
              <a:gd name="connsiteX4" fmla="*/ 2296078 w 2296078"/>
              <a:gd name="connsiteY4" fmla="*/ 0 h 902180"/>
              <a:gd name="connsiteX0" fmla="*/ 0 w 2296078"/>
              <a:gd name="connsiteY0" fmla="*/ 48733 h 902180"/>
              <a:gd name="connsiteX1" fmla="*/ 343827 w 2296078"/>
              <a:gd name="connsiteY1" fmla="*/ 607164 h 902180"/>
              <a:gd name="connsiteX2" fmla="*/ 1169027 w 2296078"/>
              <a:gd name="connsiteY2" fmla="*/ 893135 h 902180"/>
              <a:gd name="connsiteX3" fmla="*/ 2008999 w 2296078"/>
              <a:gd name="connsiteY3" fmla="*/ 552893 h 902180"/>
              <a:gd name="connsiteX4" fmla="*/ 2296078 w 2296078"/>
              <a:gd name="connsiteY4" fmla="*/ 0 h 902180"/>
              <a:gd name="connsiteX0" fmla="*/ 0 w 2445351"/>
              <a:gd name="connsiteY0" fmla="*/ 0 h 853447"/>
              <a:gd name="connsiteX1" fmla="*/ 343827 w 2445351"/>
              <a:gd name="connsiteY1" fmla="*/ 558431 h 853447"/>
              <a:gd name="connsiteX2" fmla="*/ 1169027 w 2445351"/>
              <a:gd name="connsiteY2" fmla="*/ 844402 h 853447"/>
              <a:gd name="connsiteX3" fmla="*/ 2008999 w 2445351"/>
              <a:gd name="connsiteY3" fmla="*/ 504160 h 853447"/>
              <a:gd name="connsiteX4" fmla="*/ 2445351 w 2445351"/>
              <a:gd name="connsiteY4" fmla="*/ 266700 h 853447"/>
              <a:gd name="connsiteX0" fmla="*/ 0 w 2257425"/>
              <a:gd name="connsiteY0" fmla="*/ 0 h 853447"/>
              <a:gd name="connsiteX1" fmla="*/ 343827 w 2257425"/>
              <a:gd name="connsiteY1" fmla="*/ 558431 h 853447"/>
              <a:gd name="connsiteX2" fmla="*/ 1169027 w 2257425"/>
              <a:gd name="connsiteY2" fmla="*/ 844402 h 853447"/>
              <a:gd name="connsiteX3" fmla="*/ 2008999 w 2257425"/>
              <a:gd name="connsiteY3" fmla="*/ 504160 h 853447"/>
              <a:gd name="connsiteX4" fmla="*/ 2257425 w 2257425"/>
              <a:gd name="connsiteY4" fmla="*/ 100012 h 853447"/>
              <a:gd name="connsiteX0" fmla="*/ 0 w 2257425"/>
              <a:gd name="connsiteY0" fmla="*/ 0 h 853447"/>
              <a:gd name="connsiteX1" fmla="*/ 343827 w 2257425"/>
              <a:gd name="connsiteY1" fmla="*/ 558431 h 853447"/>
              <a:gd name="connsiteX2" fmla="*/ 1169027 w 2257425"/>
              <a:gd name="connsiteY2" fmla="*/ 844402 h 853447"/>
              <a:gd name="connsiteX3" fmla="*/ 2008999 w 2257425"/>
              <a:gd name="connsiteY3" fmla="*/ 504160 h 853447"/>
              <a:gd name="connsiteX4" fmla="*/ 2257425 w 2257425"/>
              <a:gd name="connsiteY4" fmla="*/ 100012 h 853447"/>
              <a:gd name="connsiteX0" fmla="*/ 0 w 2257425"/>
              <a:gd name="connsiteY0" fmla="*/ 0 h 853447"/>
              <a:gd name="connsiteX1" fmla="*/ 343827 w 2257425"/>
              <a:gd name="connsiteY1" fmla="*/ 558431 h 853447"/>
              <a:gd name="connsiteX2" fmla="*/ 1169027 w 2257425"/>
              <a:gd name="connsiteY2" fmla="*/ 844402 h 853447"/>
              <a:gd name="connsiteX3" fmla="*/ 2008999 w 2257425"/>
              <a:gd name="connsiteY3" fmla="*/ 504160 h 853447"/>
              <a:gd name="connsiteX4" fmla="*/ 2257425 w 2257425"/>
              <a:gd name="connsiteY4" fmla="*/ 100012 h 853447"/>
              <a:gd name="connsiteX0" fmla="*/ 0 w 2257425"/>
              <a:gd name="connsiteY0" fmla="*/ 0 h 853447"/>
              <a:gd name="connsiteX1" fmla="*/ 343827 w 2257425"/>
              <a:gd name="connsiteY1" fmla="*/ 558431 h 853447"/>
              <a:gd name="connsiteX2" fmla="*/ 1169027 w 2257425"/>
              <a:gd name="connsiteY2" fmla="*/ 844402 h 853447"/>
              <a:gd name="connsiteX3" fmla="*/ 2008999 w 2257425"/>
              <a:gd name="connsiteY3" fmla="*/ 504160 h 853447"/>
              <a:gd name="connsiteX4" fmla="*/ 2257425 w 2257425"/>
              <a:gd name="connsiteY4" fmla="*/ 100012 h 853447"/>
              <a:gd name="connsiteX0" fmla="*/ 0 w 2257425"/>
              <a:gd name="connsiteY0" fmla="*/ 0 h 853447"/>
              <a:gd name="connsiteX1" fmla="*/ 343827 w 2257425"/>
              <a:gd name="connsiteY1" fmla="*/ 558431 h 853447"/>
              <a:gd name="connsiteX2" fmla="*/ 1169027 w 2257425"/>
              <a:gd name="connsiteY2" fmla="*/ 844402 h 853447"/>
              <a:gd name="connsiteX3" fmla="*/ 2008999 w 2257425"/>
              <a:gd name="connsiteY3" fmla="*/ 504160 h 853447"/>
              <a:gd name="connsiteX4" fmla="*/ 2257425 w 2257425"/>
              <a:gd name="connsiteY4" fmla="*/ 100012 h 853447"/>
              <a:gd name="connsiteX0" fmla="*/ 0 w 2257425"/>
              <a:gd name="connsiteY0" fmla="*/ 0 h 853447"/>
              <a:gd name="connsiteX1" fmla="*/ 343827 w 2257425"/>
              <a:gd name="connsiteY1" fmla="*/ 558431 h 853447"/>
              <a:gd name="connsiteX2" fmla="*/ 1169027 w 2257425"/>
              <a:gd name="connsiteY2" fmla="*/ 844402 h 853447"/>
              <a:gd name="connsiteX3" fmla="*/ 2008999 w 2257425"/>
              <a:gd name="connsiteY3" fmla="*/ 504160 h 853447"/>
              <a:gd name="connsiteX4" fmla="*/ 2257425 w 2257425"/>
              <a:gd name="connsiteY4" fmla="*/ 100012 h 853447"/>
              <a:gd name="connsiteX0" fmla="*/ 0 w 2257425"/>
              <a:gd name="connsiteY0" fmla="*/ 0 h 853447"/>
              <a:gd name="connsiteX1" fmla="*/ 343827 w 2257425"/>
              <a:gd name="connsiteY1" fmla="*/ 558431 h 853447"/>
              <a:gd name="connsiteX2" fmla="*/ 1169027 w 2257425"/>
              <a:gd name="connsiteY2" fmla="*/ 844402 h 853447"/>
              <a:gd name="connsiteX3" fmla="*/ 2008999 w 2257425"/>
              <a:gd name="connsiteY3" fmla="*/ 504160 h 853447"/>
              <a:gd name="connsiteX4" fmla="*/ 2257425 w 2257425"/>
              <a:gd name="connsiteY4" fmla="*/ 100012 h 853447"/>
              <a:gd name="connsiteX0" fmla="*/ 0 w 2257425"/>
              <a:gd name="connsiteY0" fmla="*/ 0 h 853447"/>
              <a:gd name="connsiteX1" fmla="*/ 343827 w 2257425"/>
              <a:gd name="connsiteY1" fmla="*/ 558431 h 853447"/>
              <a:gd name="connsiteX2" fmla="*/ 1169027 w 2257425"/>
              <a:gd name="connsiteY2" fmla="*/ 844402 h 853447"/>
              <a:gd name="connsiteX3" fmla="*/ 2008999 w 2257425"/>
              <a:gd name="connsiteY3" fmla="*/ 504160 h 853447"/>
              <a:gd name="connsiteX4" fmla="*/ 2257425 w 2257425"/>
              <a:gd name="connsiteY4" fmla="*/ 100012 h 853447"/>
              <a:gd name="connsiteX0" fmla="*/ 0 w 2257425"/>
              <a:gd name="connsiteY0" fmla="*/ 0 h 853447"/>
              <a:gd name="connsiteX1" fmla="*/ 343827 w 2257425"/>
              <a:gd name="connsiteY1" fmla="*/ 558431 h 853447"/>
              <a:gd name="connsiteX2" fmla="*/ 1169027 w 2257425"/>
              <a:gd name="connsiteY2" fmla="*/ 844402 h 853447"/>
              <a:gd name="connsiteX3" fmla="*/ 2008999 w 2257425"/>
              <a:gd name="connsiteY3" fmla="*/ 504160 h 853447"/>
              <a:gd name="connsiteX4" fmla="*/ 2257425 w 2257425"/>
              <a:gd name="connsiteY4" fmla="*/ 100012 h 853447"/>
              <a:gd name="connsiteX0" fmla="*/ 0 w 2257425"/>
              <a:gd name="connsiteY0" fmla="*/ 0 h 728237"/>
              <a:gd name="connsiteX1" fmla="*/ 343827 w 2257425"/>
              <a:gd name="connsiteY1" fmla="*/ 558431 h 728237"/>
              <a:gd name="connsiteX2" fmla="*/ 1119021 w 2257425"/>
              <a:gd name="connsiteY2" fmla="*/ 521974 h 728237"/>
              <a:gd name="connsiteX3" fmla="*/ 2008999 w 2257425"/>
              <a:gd name="connsiteY3" fmla="*/ 504160 h 728237"/>
              <a:gd name="connsiteX4" fmla="*/ 2257425 w 2257425"/>
              <a:gd name="connsiteY4" fmla="*/ 100012 h 728237"/>
              <a:gd name="connsiteX0" fmla="*/ 0 w 2257425"/>
              <a:gd name="connsiteY0" fmla="*/ 0 h 840581"/>
              <a:gd name="connsiteX1" fmla="*/ 343827 w 2257425"/>
              <a:gd name="connsiteY1" fmla="*/ 558431 h 840581"/>
              <a:gd name="connsiteX2" fmla="*/ 1150881 w 2257425"/>
              <a:gd name="connsiteY2" fmla="*/ 831536 h 840581"/>
              <a:gd name="connsiteX3" fmla="*/ 2008999 w 2257425"/>
              <a:gd name="connsiteY3" fmla="*/ 504160 h 840581"/>
              <a:gd name="connsiteX4" fmla="*/ 2257425 w 2257425"/>
              <a:gd name="connsiteY4" fmla="*/ 100012 h 840581"/>
              <a:gd name="connsiteX0" fmla="*/ 0 w 2257425"/>
              <a:gd name="connsiteY0" fmla="*/ 0 h 856853"/>
              <a:gd name="connsiteX1" fmla="*/ 343827 w 2257425"/>
              <a:gd name="connsiteY1" fmla="*/ 558431 h 856853"/>
              <a:gd name="connsiteX2" fmla="*/ 1150881 w 2257425"/>
              <a:gd name="connsiteY2" fmla="*/ 831536 h 856853"/>
              <a:gd name="connsiteX3" fmla="*/ 1899461 w 2257425"/>
              <a:gd name="connsiteY3" fmla="*/ 406529 h 856853"/>
              <a:gd name="connsiteX4" fmla="*/ 2257425 w 2257425"/>
              <a:gd name="connsiteY4" fmla="*/ 100012 h 856853"/>
              <a:gd name="connsiteX0" fmla="*/ 0 w 2257425"/>
              <a:gd name="connsiteY0" fmla="*/ 0 h 837803"/>
              <a:gd name="connsiteX1" fmla="*/ 343827 w 2257425"/>
              <a:gd name="connsiteY1" fmla="*/ 558431 h 837803"/>
              <a:gd name="connsiteX2" fmla="*/ 1150881 w 2257425"/>
              <a:gd name="connsiteY2" fmla="*/ 831536 h 837803"/>
              <a:gd name="connsiteX3" fmla="*/ 1983618 w 2257425"/>
              <a:gd name="connsiteY3" fmla="*/ 520829 h 837803"/>
              <a:gd name="connsiteX4" fmla="*/ 2257425 w 2257425"/>
              <a:gd name="connsiteY4" fmla="*/ 100012 h 837803"/>
              <a:gd name="connsiteX0" fmla="*/ 0 w 2257425"/>
              <a:gd name="connsiteY0" fmla="*/ 0 h 913714"/>
              <a:gd name="connsiteX1" fmla="*/ 343827 w 2257425"/>
              <a:gd name="connsiteY1" fmla="*/ 775125 h 913714"/>
              <a:gd name="connsiteX2" fmla="*/ 1150881 w 2257425"/>
              <a:gd name="connsiteY2" fmla="*/ 831536 h 913714"/>
              <a:gd name="connsiteX3" fmla="*/ 1983618 w 2257425"/>
              <a:gd name="connsiteY3" fmla="*/ 520829 h 913714"/>
              <a:gd name="connsiteX4" fmla="*/ 2257425 w 2257425"/>
              <a:gd name="connsiteY4" fmla="*/ 100012 h 913714"/>
              <a:gd name="connsiteX0" fmla="*/ 0 w 2257425"/>
              <a:gd name="connsiteY0" fmla="*/ 0 h 846931"/>
              <a:gd name="connsiteX1" fmla="*/ 407709 w 2257425"/>
              <a:gd name="connsiteY1" fmla="*/ 613200 h 846931"/>
              <a:gd name="connsiteX2" fmla="*/ 1150881 w 2257425"/>
              <a:gd name="connsiteY2" fmla="*/ 831536 h 846931"/>
              <a:gd name="connsiteX3" fmla="*/ 1983618 w 2257425"/>
              <a:gd name="connsiteY3" fmla="*/ 520829 h 846931"/>
              <a:gd name="connsiteX4" fmla="*/ 2257425 w 2257425"/>
              <a:gd name="connsiteY4" fmla="*/ 100012 h 846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425" h="846931">
                <a:moveTo>
                  <a:pt x="0" y="0"/>
                </a:moveTo>
                <a:cubicBezTo>
                  <a:pt x="39064" y="232033"/>
                  <a:pt x="215896" y="474611"/>
                  <a:pt x="407709" y="613200"/>
                </a:cubicBezTo>
                <a:cubicBezTo>
                  <a:pt x="599522" y="751789"/>
                  <a:pt x="888230" y="846931"/>
                  <a:pt x="1150881" y="831536"/>
                </a:cubicBezTo>
                <a:cubicBezTo>
                  <a:pt x="1413532" y="816141"/>
                  <a:pt x="1728644" y="744906"/>
                  <a:pt x="1983618" y="520829"/>
                </a:cubicBezTo>
                <a:cubicBezTo>
                  <a:pt x="2086436" y="415813"/>
                  <a:pt x="2174469" y="316317"/>
                  <a:pt x="2257425" y="100012"/>
                </a:cubicBezTo>
              </a:path>
            </a:pathLst>
          </a:cu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93680"/>
              </a:solidFill>
              <a:effectLst/>
              <a:latin typeface="Frutiger 55 Roman" pitchFamily="34" charset="0"/>
            </a:endParaRPr>
          </a:p>
        </p:txBody>
      </p:sp>
      <p:sp>
        <p:nvSpPr>
          <p:cNvPr id="66" name="Freeform 65"/>
          <p:cNvSpPr/>
          <p:nvPr/>
        </p:nvSpPr>
        <p:spPr bwMode="auto">
          <a:xfrm>
            <a:off x="8729537" y="2771026"/>
            <a:ext cx="2257425" cy="853447"/>
          </a:xfrm>
          <a:custGeom>
            <a:avLst/>
            <a:gdLst>
              <a:gd name="connsiteX0" fmla="*/ 0 w 2349795"/>
              <a:gd name="connsiteY0" fmla="*/ 0 h 1095154"/>
              <a:gd name="connsiteX1" fmla="*/ 361507 w 2349795"/>
              <a:gd name="connsiteY1" fmla="*/ 808075 h 1095154"/>
              <a:gd name="connsiteX2" fmla="*/ 1222744 w 2349795"/>
              <a:gd name="connsiteY2" fmla="*/ 1084521 h 1095154"/>
              <a:gd name="connsiteX3" fmla="*/ 2062716 w 2349795"/>
              <a:gd name="connsiteY3" fmla="*/ 744279 h 1095154"/>
              <a:gd name="connsiteX4" fmla="*/ 2349795 w 2349795"/>
              <a:gd name="connsiteY4" fmla="*/ 191386 h 1095154"/>
              <a:gd name="connsiteX0" fmla="*/ 0 w 2349795"/>
              <a:gd name="connsiteY0" fmla="*/ 0 h 1095154"/>
              <a:gd name="connsiteX1" fmla="*/ 361507 w 2349795"/>
              <a:gd name="connsiteY1" fmla="*/ 808075 h 1095154"/>
              <a:gd name="connsiteX2" fmla="*/ 1222744 w 2349795"/>
              <a:gd name="connsiteY2" fmla="*/ 1084521 h 1095154"/>
              <a:gd name="connsiteX3" fmla="*/ 2062716 w 2349795"/>
              <a:gd name="connsiteY3" fmla="*/ 744279 h 1095154"/>
              <a:gd name="connsiteX4" fmla="*/ 2349795 w 2349795"/>
              <a:gd name="connsiteY4" fmla="*/ 191386 h 1095154"/>
              <a:gd name="connsiteX0" fmla="*/ 0 w 2349795"/>
              <a:gd name="connsiteY0" fmla="*/ 0 h 1095154"/>
              <a:gd name="connsiteX1" fmla="*/ 428511 w 2349795"/>
              <a:gd name="connsiteY1" fmla="*/ 808075 h 1095154"/>
              <a:gd name="connsiteX2" fmla="*/ 1222744 w 2349795"/>
              <a:gd name="connsiteY2" fmla="*/ 1084521 h 1095154"/>
              <a:gd name="connsiteX3" fmla="*/ 2062716 w 2349795"/>
              <a:gd name="connsiteY3" fmla="*/ 744279 h 1095154"/>
              <a:gd name="connsiteX4" fmla="*/ 2349795 w 2349795"/>
              <a:gd name="connsiteY4" fmla="*/ 191386 h 1095154"/>
              <a:gd name="connsiteX0" fmla="*/ 0 w 2349795"/>
              <a:gd name="connsiteY0" fmla="*/ 0 h 1111195"/>
              <a:gd name="connsiteX1" fmla="*/ 766237 w 2349795"/>
              <a:gd name="connsiteY1" fmla="*/ 584238 h 1111195"/>
              <a:gd name="connsiteX2" fmla="*/ 1222744 w 2349795"/>
              <a:gd name="connsiteY2" fmla="*/ 1084521 h 1111195"/>
              <a:gd name="connsiteX3" fmla="*/ 2062716 w 2349795"/>
              <a:gd name="connsiteY3" fmla="*/ 744279 h 1111195"/>
              <a:gd name="connsiteX4" fmla="*/ 2349795 w 2349795"/>
              <a:gd name="connsiteY4" fmla="*/ 191386 h 1111195"/>
              <a:gd name="connsiteX0" fmla="*/ 0 w 2349795"/>
              <a:gd name="connsiteY0" fmla="*/ 0 h 1093566"/>
              <a:gd name="connsiteX1" fmla="*/ 397544 w 2349795"/>
              <a:gd name="connsiteY1" fmla="*/ 798550 h 1093566"/>
              <a:gd name="connsiteX2" fmla="*/ 1222744 w 2349795"/>
              <a:gd name="connsiteY2" fmla="*/ 1084521 h 1093566"/>
              <a:gd name="connsiteX3" fmla="*/ 2062716 w 2349795"/>
              <a:gd name="connsiteY3" fmla="*/ 744279 h 1093566"/>
              <a:gd name="connsiteX4" fmla="*/ 2349795 w 2349795"/>
              <a:gd name="connsiteY4" fmla="*/ 191386 h 1093566"/>
              <a:gd name="connsiteX0" fmla="*/ 0 w 2349795"/>
              <a:gd name="connsiteY0" fmla="*/ 0 h 1093566"/>
              <a:gd name="connsiteX1" fmla="*/ 397544 w 2349795"/>
              <a:gd name="connsiteY1" fmla="*/ 798550 h 1093566"/>
              <a:gd name="connsiteX2" fmla="*/ 1222744 w 2349795"/>
              <a:gd name="connsiteY2" fmla="*/ 1084521 h 1093566"/>
              <a:gd name="connsiteX3" fmla="*/ 2062716 w 2349795"/>
              <a:gd name="connsiteY3" fmla="*/ 744279 h 1093566"/>
              <a:gd name="connsiteX4" fmla="*/ 2349795 w 2349795"/>
              <a:gd name="connsiteY4" fmla="*/ 191386 h 1093566"/>
              <a:gd name="connsiteX0" fmla="*/ 0 w 2577066"/>
              <a:gd name="connsiteY0" fmla="*/ 0 h 977272"/>
              <a:gd name="connsiteX1" fmla="*/ 624815 w 2577066"/>
              <a:gd name="connsiteY1" fmla="*/ 682256 h 977272"/>
              <a:gd name="connsiteX2" fmla="*/ 1450015 w 2577066"/>
              <a:gd name="connsiteY2" fmla="*/ 968227 h 977272"/>
              <a:gd name="connsiteX3" fmla="*/ 2289987 w 2577066"/>
              <a:gd name="connsiteY3" fmla="*/ 627985 h 977272"/>
              <a:gd name="connsiteX4" fmla="*/ 2577066 w 2577066"/>
              <a:gd name="connsiteY4" fmla="*/ 75092 h 977272"/>
              <a:gd name="connsiteX0" fmla="*/ 0 w 2296078"/>
              <a:gd name="connsiteY0" fmla="*/ 48733 h 902180"/>
              <a:gd name="connsiteX1" fmla="*/ 343827 w 2296078"/>
              <a:gd name="connsiteY1" fmla="*/ 607164 h 902180"/>
              <a:gd name="connsiteX2" fmla="*/ 1169027 w 2296078"/>
              <a:gd name="connsiteY2" fmla="*/ 893135 h 902180"/>
              <a:gd name="connsiteX3" fmla="*/ 2008999 w 2296078"/>
              <a:gd name="connsiteY3" fmla="*/ 552893 h 902180"/>
              <a:gd name="connsiteX4" fmla="*/ 2296078 w 2296078"/>
              <a:gd name="connsiteY4" fmla="*/ 0 h 902180"/>
              <a:gd name="connsiteX0" fmla="*/ 0 w 2296078"/>
              <a:gd name="connsiteY0" fmla="*/ 48733 h 902180"/>
              <a:gd name="connsiteX1" fmla="*/ 343827 w 2296078"/>
              <a:gd name="connsiteY1" fmla="*/ 607164 h 902180"/>
              <a:gd name="connsiteX2" fmla="*/ 1169027 w 2296078"/>
              <a:gd name="connsiteY2" fmla="*/ 893135 h 902180"/>
              <a:gd name="connsiteX3" fmla="*/ 2008999 w 2296078"/>
              <a:gd name="connsiteY3" fmla="*/ 552893 h 902180"/>
              <a:gd name="connsiteX4" fmla="*/ 2296078 w 2296078"/>
              <a:gd name="connsiteY4" fmla="*/ 0 h 902180"/>
              <a:gd name="connsiteX0" fmla="*/ 0 w 2445351"/>
              <a:gd name="connsiteY0" fmla="*/ 0 h 853447"/>
              <a:gd name="connsiteX1" fmla="*/ 343827 w 2445351"/>
              <a:gd name="connsiteY1" fmla="*/ 558431 h 853447"/>
              <a:gd name="connsiteX2" fmla="*/ 1169027 w 2445351"/>
              <a:gd name="connsiteY2" fmla="*/ 844402 h 853447"/>
              <a:gd name="connsiteX3" fmla="*/ 2008999 w 2445351"/>
              <a:gd name="connsiteY3" fmla="*/ 504160 h 853447"/>
              <a:gd name="connsiteX4" fmla="*/ 2445351 w 2445351"/>
              <a:gd name="connsiteY4" fmla="*/ 266700 h 853447"/>
              <a:gd name="connsiteX0" fmla="*/ 0 w 2257425"/>
              <a:gd name="connsiteY0" fmla="*/ 0 h 853447"/>
              <a:gd name="connsiteX1" fmla="*/ 343827 w 2257425"/>
              <a:gd name="connsiteY1" fmla="*/ 558431 h 853447"/>
              <a:gd name="connsiteX2" fmla="*/ 1169027 w 2257425"/>
              <a:gd name="connsiteY2" fmla="*/ 844402 h 853447"/>
              <a:gd name="connsiteX3" fmla="*/ 2008999 w 2257425"/>
              <a:gd name="connsiteY3" fmla="*/ 504160 h 853447"/>
              <a:gd name="connsiteX4" fmla="*/ 2257425 w 2257425"/>
              <a:gd name="connsiteY4" fmla="*/ 100012 h 853447"/>
              <a:gd name="connsiteX0" fmla="*/ 0 w 2257425"/>
              <a:gd name="connsiteY0" fmla="*/ 0 h 853447"/>
              <a:gd name="connsiteX1" fmla="*/ 343827 w 2257425"/>
              <a:gd name="connsiteY1" fmla="*/ 558431 h 853447"/>
              <a:gd name="connsiteX2" fmla="*/ 1169027 w 2257425"/>
              <a:gd name="connsiteY2" fmla="*/ 844402 h 853447"/>
              <a:gd name="connsiteX3" fmla="*/ 2008999 w 2257425"/>
              <a:gd name="connsiteY3" fmla="*/ 504160 h 853447"/>
              <a:gd name="connsiteX4" fmla="*/ 2257425 w 2257425"/>
              <a:gd name="connsiteY4" fmla="*/ 100012 h 853447"/>
              <a:gd name="connsiteX0" fmla="*/ 0 w 2257425"/>
              <a:gd name="connsiteY0" fmla="*/ 0 h 853447"/>
              <a:gd name="connsiteX1" fmla="*/ 343827 w 2257425"/>
              <a:gd name="connsiteY1" fmla="*/ 558431 h 853447"/>
              <a:gd name="connsiteX2" fmla="*/ 1169027 w 2257425"/>
              <a:gd name="connsiteY2" fmla="*/ 844402 h 853447"/>
              <a:gd name="connsiteX3" fmla="*/ 2008999 w 2257425"/>
              <a:gd name="connsiteY3" fmla="*/ 504160 h 853447"/>
              <a:gd name="connsiteX4" fmla="*/ 2257425 w 2257425"/>
              <a:gd name="connsiteY4" fmla="*/ 100012 h 853447"/>
              <a:gd name="connsiteX0" fmla="*/ 0 w 2257425"/>
              <a:gd name="connsiteY0" fmla="*/ 0 h 853447"/>
              <a:gd name="connsiteX1" fmla="*/ 343827 w 2257425"/>
              <a:gd name="connsiteY1" fmla="*/ 558431 h 853447"/>
              <a:gd name="connsiteX2" fmla="*/ 1169027 w 2257425"/>
              <a:gd name="connsiteY2" fmla="*/ 844402 h 853447"/>
              <a:gd name="connsiteX3" fmla="*/ 2008999 w 2257425"/>
              <a:gd name="connsiteY3" fmla="*/ 504160 h 853447"/>
              <a:gd name="connsiteX4" fmla="*/ 2257425 w 2257425"/>
              <a:gd name="connsiteY4" fmla="*/ 100012 h 853447"/>
              <a:gd name="connsiteX0" fmla="*/ 0 w 2257425"/>
              <a:gd name="connsiteY0" fmla="*/ 0 h 853447"/>
              <a:gd name="connsiteX1" fmla="*/ 343827 w 2257425"/>
              <a:gd name="connsiteY1" fmla="*/ 558431 h 853447"/>
              <a:gd name="connsiteX2" fmla="*/ 1169027 w 2257425"/>
              <a:gd name="connsiteY2" fmla="*/ 844402 h 853447"/>
              <a:gd name="connsiteX3" fmla="*/ 2008999 w 2257425"/>
              <a:gd name="connsiteY3" fmla="*/ 504160 h 853447"/>
              <a:gd name="connsiteX4" fmla="*/ 2257425 w 2257425"/>
              <a:gd name="connsiteY4" fmla="*/ 100012 h 853447"/>
              <a:gd name="connsiteX0" fmla="*/ 0 w 2257425"/>
              <a:gd name="connsiteY0" fmla="*/ 0 h 853447"/>
              <a:gd name="connsiteX1" fmla="*/ 343827 w 2257425"/>
              <a:gd name="connsiteY1" fmla="*/ 558431 h 853447"/>
              <a:gd name="connsiteX2" fmla="*/ 1169027 w 2257425"/>
              <a:gd name="connsiteY2" fmla="*/ 844402 h 853447"/>
              <a:gd name="connsiteX3" fmla="*/ 2008999 w 2257425"/>
              <a:gd name="connsiteY3" fmla="*/ 504160 h 853447"/>
              <a:gd name="connsiteX4" fmla="*/ 2257425 w 2257425"/>
              <a:gd name="connsiteY4" fmla="*/ 100012 h 853447"/>
              <a:gd name="connsiteX0" fmla="*/ 0 w 2257425"/>
              <a:gd name="connsiteY0" fmla="*/ 0 h 853447"/>
              <a:gd name="connsiteX1" fmla="*/ 343827 w 2257425"/>
              <a:gd name="connsiteY1" fmla="*/ 558431 h 853447"/>
              <a:gd name="connsiteX2" fmla="*/ 1169027 w 2257425"/>
              <a:gd name="connsiteY2" fmla="*/ 844402 h 853447"/>
              <a:gd name="connsiteX3" fmla="*/ 2008999 w 2257425"/>
              <a:gd name="connsiteY3" fmla="*/ 504160 h 853447"/>
              <a:gd name="connsiteX4" fmla="*/ 2257425 w 2257425"/>
              <a:gd name="connsiteY4" fmla="*/ 100012 h 853447"/>
              <a:gd name="connsiteX0" fmla="*/ 0 w 2257425"/>
              <a:gd name="connsiteY0" fmla="*/ 0 h 853447"/>
              <a:gd name="connsiteX1" fmla="*/ 343827 w 2257425"/>
              <a:gd name="connsiteY1" fmla="*/ 558431 h 853447"/>
              <a:gd name="connsiteX2" fmla="*/ 1169027 w 2257425"/>
              <a:gd name="connsiteY2" fmla="*/ 844402 h 853447"/>
              <a:gd name="connsiteX3" fmla="*/ 2008999 w 2257425"/>
              <a:gd name="connsiteY3" fmla="*/ 504160 h 853447"/>
              <a:gd name="connsiteX4" fmla="*/ 2257425 w 2257425"/>
              <a:gd name="connsiteY4" fmla="*/ 100012 h 853447"/>
              <a:gd name="connsiteX0" fmla="*/ 0 w 2257425"/>
              <a:gd name="connsiteY0" fmla="*/ 0 h 853447"/>
              <a:gd name="connsiteX1" fmla="*/ 343827 w 2257425"/>
              <a:gd name="connsiteY1" fmla="*/ 558431 h 853447"/>
              <a:gd name="connsiteX2" fmla="*/ 1169027 w 2257425"/>
              <a:gd name="connsiteY2" fmla="*/ 844402 h 853447"/>
              <a:gd name="connsiteX3" fmla="*/ 2008999 w 2257425"/>
              <a:gd name="connsiteY3" fmla="*/ 504160 h 853447"/>
              <a:gd name="connsiteX4" fmla="*/ 2257425 w 2257425"/>
              <a:gd name="connsiteY4" fmla="*/ 100012 h 853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425" h="853447">
                <a:moveTo>
                  <a:pt x="0" y="0"/>
                </a:moveTo>
                <a:cubicBezTo>
                  <a:pt x="39064" y="232033"/>
                  <a:pt x="148989" y="417697"/>
                  <a:pt x="343827" y="558431"/>
                </a:cubicBezTo>
                <a:cubicBezTo>
                  <a:pt x="538665" y="699165"/>
                  <a:pt x="891498" y="853447"/>
                  <a:pt x="1169027" y="844402"/>
                </a:cubicBezTo>
                <a:cubicBezTo>
                  <a:pt x="1446556" y="835357"/>
                  <a:pt x="1754025" y="728237"/>
                  <a:pt x="2008999" y="504160"/>
                </a:cubicBezTo>
                <a:cubicBezTo>
                  <a:pt x="2111817" y="399144"/>
                  <a:pt x="2174469" y="316317"/>
                  <a:pt x="2257425" y="100012"/>
                </a:cubicBezTo>
              </a:path>
            </a:pathLst>
          </a:cu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93680"/>
              </a:solidFill>
              <a:effectLst/>
              <a:latin typeface="Frutiger 55 Roman" pitchFamily="34" charset="0"/>
            </a:endParaRPr>
          </a:p>
        </p:txBody>
      </p:sp>
      <p:cxnSp>
        <p:nvCxnSpPr>
          <p:cNvPr id="68" name="Straight Connector 67"/>
          <p:cNvCxnSpPr/>
          <p:nvPr/>
        </p:nvCxnSpPr>
        <p:spPr bwMode="auto">
          <a:xfrm>
            <a:off x="6064440" y="5720404"/>
            <a:ext cx="4523120" cy="1588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/>
      <p:bldP spid="44" grpId="0"/>
      <p:bldP spid="45" grpId="0"/>
      <p:bldP spid="6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Conditions for success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Succeeds if the topology of the field permits a </a:t>
            </a:r>
            <a:r>
              <a:rPr lang="en-US" dirty="0" err="1" smtClean="0"/>
              <a:t>quadrangulation</a:t>
            </a:r>
            <a:r>
              <a:rPr lang="en-US" dirty="0" smtClean="0"/>
              <a:t>, except:</a:t>
            </a:r>
          </a:p>
          <a:p>
            <a:r>
              <a:rPr lang="en-US" dirty="0" smtClean="0"/>
              <a:t> </a:t>
            </a:r>
          </a:p>
          <a:p>
            <a:r>
              <a:rPr lang="en-US" dirty="0" smtClean="0"/>
              <a:t>Informally 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dirty="0" smtClean="0"/>
              <a:t>No valence &lt; 3 singularities on 0-chain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dirty="0" smtClean="0"/>
              <a:t>Singularities of valence 3 not collapsed together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dirty="0" smtClean="0"/>
              <a:t>No loop completely collapsed (parametric length of loop 0)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endParaRPr lang="en-US" dirty="0" smtClean="0"/>
          </a:p>
          <a:p>
            <a:pPr>
              <a:buClr>
                <a:schemeClr val="accent1"/>
              </a:buClr>
            </a:pPr>
            <a:r>
              <a:rPr lang="en-US" dirty="0" smtClean="0"/>
              <a:t>Fall back on 2-6 singularity insertion for remaining 0-chains.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parametrization + optimized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4419" y="1502179"/>
            <a:ext cx="3739204" cy="3739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4744" y="1497608"/>
            <a:ext cx="3739204" cy="374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1464946" y="5259605"/>
            <a:ext cx="31133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Initial parametrization</a:t>
            </a:r>
            <a:endParaRPr lang="en-US" sz="24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54744" y="5241383"/>
            <a:ext cx="3780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Optimized parametrization</a:t>
            </a:r>
            <a:endParaRPr lang="en-US" sz="2400" dirty="0">
              <a:latin typeface="+mj-lt"/>
            </a:endParaRPr>
          </a:p>
        </p:txBody>
      </p:sp>
      <p:sp>
        <p:nvSpPr>
          <p:cNvPr id="15" name="Right Arrow 14"/>
          <p:cNvSpPr/>
          <p:nvPr/>
        </p:nvSpPr>
        <p:spPr bwMode="auto">
          <a:xfrm>
            <a:off x="5638800" y="2362200"/>
            <a:ext cx="1162050" cy="1924050"/>
          </a:xfrm>
          <a:prstGeom prst="rightArrow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93680"/>
              </a:solidFill>
              <a:effectLst/>
              <a:latin typeface="Frutiger 55 Roman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38451" y="4400550"/>
            <a:ext cx="25651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Convex </a:t>
            </a:r>
            <a:r>
              <a:rPr lang="en-US" sz="2400" dirty="0" err="1" smtClean="0">
                <a:latin typeface="+mj-lt"/>
              </a:rPr>
              <a:t>bijectivity</a:t>
            </a:r>
            <a:r>
              <a:rPr lang="en-US" sz="2400" dirty="0" smtClean="0">
                <a:latin typeface="+mj-lt"/>
              </a:rPr>
              <a:t/>
            </a:r>
            <a:br>
              <a:rPr lang="en-US" sz="2400" dirty="0" smtClean="0">
                <a:latin typeface="+mj-lt"/>
              </a:rPr>
            </a:br>
            <a:r>
              <a:rPr lang="en-US" sz="2400" dirty="0" smtClean="0">
                <a:latin typeface="+mj-lt"/>
              </a:rPr>
              <a:t>constraints</a:t>
            </a:r>
            <a:br>
              <a:rPr lang="en-US" sz="2400" dirty="0" smtClean="0">
                <a:latin typeface="+mj-lt"/>
              </a:rPr>
            </a:br>
            <a:r>
              <a:rPr lang="en-US" sz="2400" dirty="0" smtClean="0">
                <a:latin typeface="+mj-lt"/>
              </a:rPr>
              <a:t>[</a:t>
            </a:r>
            <a:r>
              <a:rPr lang="en-US" sz="2400" dirty="0" err="1" smtClean="0">
                <a:latin typeface="+mj-lt"/>
              </a:rPr>
              <a:t>Lipman</a:t>
            </a:r>
            <a:r>
              <a:rPr lang="en-US" sz="2400" dirty="0" smtClean="0">
                <a:latin typeface="+mj-lt"/>
              </a:rPr>
              <a:t> 2012]</a:t>
            </a:r>
            <a:endParaRPr lang="en-US" sz="2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Bijectively</a:t>
            </a:r>
            <a:r>
              <a:rPr lang="en-US" dirty="0" smtClean="0"/>
              <a:t> </a:t>
            </a:r>
            <a:r>
              <a:rPr lang="en-US" dirty="0" err="1" smtClean="0"/>
              <a:t>parametrized</a:t>
            </a:r>
            <a:r>
              <a:rPr lang="en-US" dirty="0" smtClean="0"/>
              <a:t> 114 meshes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Test data set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dirty="0" smtClean="0"/>
              <a:t>All </a:t>
            </a:r>
            <a:r>
              <a:rPr lang="en-US" smtClean="0"/>
              <a:t>manifold triangle mesh </a:t>
            </a:r>
            <a:r>
              <a:rPr lang="en-US" dirty="0" smtClean="0"/>
              <a:t>models from the </a:t>
            </a:r>
            <a:r>
              <a:rPr lang="en-US" dirty="0" err="1" smtClean="0"/>
              <a:t>AIM@Shape</a:t>
            </a:r>
            <a:r>
              <a:rPr lang="en-US" dirty="0" smtClean="0"/>
              <a:t> database.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dirty="0" smtClean="0"/>
              <a:t>Few models from the Stanford shape repository.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dirty="0" smtClean="0"/>
              <a:t>Commonly used ones.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endParaRPr lang="en-US" dirty="0" smtClean="0"/>
          </a:p>
          <a:p>
            <a:r>
              <a:rPr lang="en-US" dirty="0" smtClean="0"/>
              <a:t>Down-sampled to 100K triangles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dirty="0" smtClean="0"/>
              <a:t>Initial parametrization is fast.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dirty="0" smtClean="0"/>
              <a:t>Optimized parametrization with convex constraints is slow</a:t>
            </a:r>
            <a:br>
              <a:rPr lang="en-US" dirty="0" smtClean="0"/>
            </a:br>
            <a:r>
              <a:rPr lang="en-US" dirty="0" smtClean="0"/>
              <a:t>(non-linear).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2607" y="3697488"/>
            <a:ext cx="2538228" cy="2604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Challenging geometry</a:t>
            </a:r>
            <a:endParaRPr lang="en-US" dirty="0"/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01284" y="1375177"/>
            <a:ext cx="2044664" cy="2331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6155" y="1218268"/>
            <a:ext cx="3121289" cy="2894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98510" y="4112871"/>
            <a:ext cx="2111259" cy="217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57444" y="1150444"/>
            <a:ext cx="2514600" cy="513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Times New Roman" pitchFamily="18" charset="0"/>
              </a:rPr>
              <a:t>Models with topological noise</a:t>
            </a:r>
            <a:endParaRPr lang="en-US" dirty="0">
              <a:cs typeface="Times New Roman" pitchFamily="18" charset="0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Digital capture or free-form modeling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05255" y="1918764"/>
            <a:ext cx="3657595" cy="3648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9036" y="2092106"/>
            <a:ext cx="2836029" cy="348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21154" y="1949230"/>
            <a:ext cx="3772344" cy="363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8982075" y="5592126"/>
            <a:ext cx="1348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  <a:cs typeface="Times New Roman" pitchFamily="18" charset="0"/>
              </a:rPr>
              <a:t>Genus 5</a:t>
            </a:r>
            <a:endParaRPr lang="en-US" sz="2400" dirty="0">
              <a:latin typeface="+mj-lt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52575" y="5592126"/>
            <a:ext cx="1348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  <a:cs typeface="Times New Roman" pitchFamily="18" charset="0"/>
              </a:rPr>
              <a:t>Genus 2</a:t>
            </a:r>
            <a:endParaRPr lang="en-US" sz="2400" dirty="0">
              <a:latin typeface="+mj-lt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10150" y="5579536"/>
            <a:ext cx="1519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  <a:cs typeface="Times New Roman" pitchFamily="18" charset="0"/>
              </a:rPr>
              <a:t>Genus 65</a:t>
            </a:r>
            <a:endParaRPr lang="en-US" sz="2400" dirty="0"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set statistics</a:t>
            </a:r>
            <a:endParaRPr lang="en-US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01" y="2201357"/>
            <a:ext cx="5196283" cy="2329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84900" y="2206978"/>
            <a:ext cx="5322375" cy="2309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2352675" y="4711700"/>
            <a:ext cx="1864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  <a:cs typeface="Times New Roman" pitchFamily="18" charset="0"/>
              </a:rPr>
              <a:t>Singularities</a:t>
            </a:r>
            <a:endParaRPr lang="en-US" sz="2400" dirty="0">
              <a:latin typeface="+mj-lt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11766" y="4711700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  <a:cs typeface="Times New Roman" pitchFamily="18" charset="0"/>
              </a:rPr>
              <a:t>Genus</a:t>
            </a:r>
            <a:endParaRPr lang="en-US" sz="2400" dirty="0"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Timings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Tracing, collapse, </a:t>
            </a:r>
            <a:r>
              <a:rPr lang="en-US" smtClean="0"/>
              <a:t>cone insertion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19425" y="2646065"/>
            <a:ext cx="6399090" cy="250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5565775" y="5262264"/>
            <a:ext cx="1383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  <a:cs typeface="Times New Roman" pitchFamily="18" charset="0"/>
              </a:rPr>
              <a:t>Seconds</a:t>
            </a:r>
            <a:endParaRPr lang="en-US" sz="2400" dirty="0"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09577" y="1107025"/>
            <a:ext cx="5484736" cy="639763"/>
          </a:xfrm>
        </p:spPr>
        <p:txBody>
          <a:bodyPr/>
          <a:lstStyle/>
          <a:p>
            <a:r>
              <a:rPr lang="en-US" dirty="0" smtClean="0"/>
              <a:t>Smooth cross-field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09577" y="1746788"/>
            <a:ext cx="5484736" cy="4149725"/>
          </a:xfrm>
        </p:spPr>
        <p:txBody>
          <a:bodyPr/>
          <a:lstStyle/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dirty="0" smtClean="0"/>
              <a:t>Computed via</a:t>
            </a:r>
            <a:br>
              <a:rPr lang="en-US" dirty="0" smtClean="0"/>
            </a:br>
            <a:r>
              <a:rPr lang="en-US" dirty="0" smtClean="0"/>
              <a:t>[</a:t>
            </a:r>
            <a:r>
              <a:rPr lang="en-US" dirty="0" err="1" smtClean="0"/>
              <a:t>Bommes</a:t>
            </a:r>
            <a:r>
              <a:rPr lang="en-US" dirty="0" smtClean="0"/>
              <a:t> 2009 – MIQ]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dirty="0" smtClean="0"/>
              <a:t>T-mesh simplification: 39 models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dirty="0" smtClean="0"/>
              <a:t>2-6 singularity insertion: 4 models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6055634" y="1107025"/>
            <a:ext cx="5716235" cy="639763"/>
          </a:xfrm>
        </p:spPr>
        <p:txBody>
          <a:bodyPr/>
          <a:lstStyle/>
          <a:p>
            <a:r>
              <a:rPr lang="en-US" dirty="0" smtClean="0"/>
              <a:t>Conformal cross-field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6055634" y="1746788"/>
            <a:ext cx="5716236" cy="4149725"/>
          </a:xfrm>
        </p:spPr>
        <p:txBody>
          <a:bodyPr/>
          <a:lstStyle/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dirty="0" smtClean="0"/>
              <a:t>Computed via [Myles, </a:t>
            </a:r>
            <a:r>
              <a:rPr lang="en-US" dirty="0" err="1" smtClean="0"/>
              <a:t>Zorin</a:t>
            </a:r>
            <a:r>
              <a:rPr lang="en-US" dirty="0" smtClean="0"/>
              <a:t> 2012],</a:t>
            </a:r>
            <a:br>
              <a:rPr lang="en-US" dirty="0" smtClean="0"/>
            </a:br>
            <a:r>
              <a:rPr lang="en-US" dirty="0" smtClean="0"/>
              <a:t>[Myles, </a:t>
            </a:r>
            <a:r>
              <a:rPr lang="en-US" dirty="0" err="1" smtClean="0"/>
              <a:t>Zorin</a:t>
            </a:r>
            <a:r>
              <a:rPr lang="en-US" dirty="0" smtClean="0"/>
              <a:t> 2013]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dirty="0" smtClean="0"/>
              <a:t>T-mesh simplification: 6 models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dirty="0" smtClean="0"/>
              <a:t>2-6 singularity insertion: not needed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you compute the field matters!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1029" y="3596142"/>
            <a:ext cx="2474005" cy="2474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4" name="Group 13"/>
          <p:cNvGrpSpPr/>
          <p:nvPr/>
        </p:nvGrpSpPr>
        <p:grpSpPr>
          <a:xfrm>
            <a:off x="1491796" y="3596142"/>
            <a:ext cx="2474005" cy="2474005"/>
            <a:chOff x="1491796" y="3695700"/>
            <a:chExt cx="2474005" cy="2474005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91796" y="3695700"/>
              <a:ext cx="2474005" cy="24740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Oval 10"/>
            <p:cNvSpPr/>
            <p:nvPr/>
          </p:nvSpPr>
          <p:spPr bwMode="auto">
            <a:xfrm>
              <a:off x="2176465" y="4729957"/>
              <a:ext cx="103188" cy="10318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2428083" y="5136357"/>
              <a:ext cx="103188" cy="103188"/>
            </a:xfrm>
            <a:prstGeom prst="ellipse">
              <a:avLst/>
            </a:prstGeom>
            <a:solidFill>
              <a:schemeClr val="tx2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77106" y="3771819"/>
            <a:ext cx="1570354" cy="2025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Oval 12"/>
          <p:cNvSpPr/>
          <p:nvPr/>
        </p:nvSpPr>
        <p:spPr bwMode="auto">
          <a:xfrm>
            <a:off x="1956388" y="4433778"/>
            <a:ext cx="839972" cy="839972"/>
          </a:xfrm>
          <a:prstGeom prst="ellipse">
            <a:avLst/>
          </a:prstGeom>
          <a:noFill/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93680"/>
              </a:solidFill>
              <a:effectLst/>
              <a:latin typeface="Frutiger 55 Roman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uiExpand="1" build="p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Thank you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73182" y="1344881"/>
            <a:ext cx="2513286" cy="3463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2716" y="1336675"/>
            <a:ext cx="2514743" cy="3466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93317" y="1340915"/>
            <a:ext cx="2535524" cy="3487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5248" y="1336675"/>
            <a:ext cx="2556619" cy="351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928173" y="5036671"/>
            <a:ext cx="22413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+mj-lt"/>
              </a:rPr>
              <a:t>Surface with</a:t>
            </a:r>
            <a:br>
              <a:rPr lang="en-US" sz="2400" dirty="0" smtClean="0">
                <a:latin typeface="+mj-lt"/>
              </a:rPr>
            </a:br>
            <a:r>
              <a:rPr lang="en-US" sz="2400" dirty="0" smtClean="0">
                <a:latin typeface="+mj-lt"/>
              </a:rPr>
              <a:t>feature-aligned</a:t>
            </a:r>
            <a:br>
              <a:rPr lang="en-US" sz="2400" dirty="0" smtClean="0">
                <a:latin typeface="+mj-lt"/>
              </a:rPr>
            </a:br>
            <a:r>
              <a:rPr lang="en-US" sz="2400" dirty="0" smtClean="0">
                <a:latin typeface="+mj-lt"/>
              </a:rPr>
              <a:t>cross-field</a:t>
            </a:r>
            <a:endParaRPr lang="en-US" sz="24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84930" y="5036671"/>
            <a:ext cx="2650084" cy="120032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+mj-lt"/>
              </a:rPr>
              <a:t>Feature-aligned</a:t>
            </a:r>
            <a:br>
              <a:rPr lang="en-US" sz="2400" dirty="0" smtClean="0">
                <a:latin typeface="+mj-lt"/>
              </a:rPr>
            </a:br>
            <a:r>
              <a:rPr lang="en-US" sz="2400" dirty="0" smtClean="0">
                <a:latin typeface="+mj-lt"/>
              </a:rPr>
              <a:t>quad patches</a:t>
            </a:r>
            <a:br>
              <a:rPr lang="en-US" sz="2400" dirty="0" smtClean="0">
                <a:latin typeface="+mj-lt"/>
              </a:rPr>
            </a:br>
            <a:r>
              <a:rPr lang="en-US" sz="2400" dirty="0" smtClean="0">
                <a:latin typeface="+mj-lt"/>
              </a:rPr>
              <a:t>after simplification</a:t>
            </a:r>
            <a:endParaRPr lang="en-US" sz="24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18814" y="5036671"/>
            <a:ext cx="23086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+mj-lt"/>
              </a:rPr>
              <a:t>Initial (robust)</a:t>
            </a:r>
            <a:br>
              <a:rPr lang="en-US" sz="2400" dirty="0" smtClean="0">
                <a:latin typeface="+mj-lt"/>
              </a:rPr>
            </a:br>
            <a:r>
              <a:rPr lang="en-US" sz="2400" dirty="0" smtClean="0">
                <a:latin typeface="+mj-lt"/>
              </a:rPr>
              <a:t>parametrization</a:t>
            </a:r>
            <a:endParaRPr lang="en-US" sz="24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27459" y="5036671"/>
            <a:ext cx="32496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Optimized constrained</a:t>
            </a:r>
            <a:br>
              <a:rPr lang="en-US" sz="2400" dirty="0" smtClean="0">
                <a:latin typeface="+mj-lt"/>
              </a:rPr>
            </a:br>
            <a:r>
              <a:rPr lang="en-US" sz="2400" dirty="0" smtClean="0">
                <a:latin typeface="+mj-lt"/>
              </a:rPr>
              <a:t>parametrization</a:t>
            </a:r>
            <a:br>
              <a:rPr lang="en-US" sz="2400" dirty="0" smtClean="0">
                <a:latin typeface="+mj-lt"/>
              </a:rPr>
            </a:br>
            <a:r>
              <a:rPr lang="en-US" sz="2400" dirty="0" smtClean="0">
                <a:latin typeface="+mj-lt"/>
              </a:rPr>
              <a:t>[</a:t>
            </a:r>
            <a:r>
              <a:rPr lang="en-US" sz="2400" dirty="0" err="1" smtClean="0"/>
              <a:t>Lipman</a:t>
            </a:r>
            <a:r>
              <a:rPr lang="en-US" sz="2400" dirty="0" smtClean="0"/>
              <a:t> 2012]</a:t>
            </a:r>
            <a:endParaRPr lang="en-US" sz="2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Goal: Robustness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 smtClean="0"/>
              <a:t>Bijectivity</a:t>
            </a:r>
            <a:r>
              <a:rPr lang="en-US" dirty="0" smtClean="0"/>
              <a:t> (one-to-one): no </a:t>
            </a:r>
            <a:r>
              <a:rPr lang="en-US" dirty="0" err="1" smtClean="0"/>
              <a:t>foldovers</a:t>
            </a:r>
            <a:r>
              <a:rPr lang="en-US" dirty="0" smtClean="0"/>
              <a:t>; no collapses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1069" y="2098685"/>
            <a:ext cx="3359017" cy="341963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8108195" y="3914448"/>
            <a:ext cx="657030" cy="361599"/>
            <a:chOff x="4113" y="2849"/>
            <a:chExt cx="338" cy="186"/>
          </a:xfrm>
        </p:grpSpPr>
        <p:sp>
          <p:nvSpPr>
            <p:cNvPr id="6" name="Freeform 5"/>
            <p:cNvSpPr>
              <a:spLocks noChangeArrowheads="1"/>
            </p:cNvSpPr>
            <p:nvPr/>
          </p:nvSpPr>
          <p:spPr bwMode="auto">
            <a:xfrm>
              <a:off x="4113" y="2849"/>
              <a:ext cx="257" cy="179"/>
            </a:xfrm>
            <a:custGeom>
              <a:avLst/>
              <a:gdLst>
                <a:gd name="T0" fmla="*/ 548 w 1135"/>
                <a:gd name="T1" fmla="*/ 787 h 788"/>
                <a:gd name="T2" fmla="*/ 0 w 1135"/>
                <a:gd name="T3" fmla="*/ 8 h 788"/>
                <a:gd name="T4" fmla="*/ 1134 w 1135"/>
                <a:gd name="T5" fmla="*/ 0 h 788"/>
                <a:gd name="T6" fmla="*/ 548 w 1135"/>
                <a:gd name="T7" fmla="*/ 787 h 7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35"/>
                <a:gd name="T13" fmla="*/ 0 h 788"/>
                <a:gd name="T14" fmla="*/ 1135 w 1135"/>
                <a:gd name="T15" fmla="*/ 788 h 7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35" h="788">
                  <a:moveTo>
                    <a:pt x="548" y="787"/>
                  </a:moveTo>
                  <a:lnTo>
                    <a:pt x="0" y="8"/>
                  </a:lnTo>
                  <a:lnTo>
                    <a:pt x="1134" y="0"/>
                  </a:lnTo>
                  <a:lnTo>
                    <a:pt x="548" y="787"/>
                  </a:lnTo>
                </a:path>
              </a:pathLst>
            </a:cu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Freeform 6"/>
            <p:cNvSpPr>
              <a:spLocks noChangeArrowheads="1"/>
            </p:cNvSpPr>
            <p:nvPr/>
          </p:nvSpPr>
          <p:spPr bwMode="auto">
            <a:xfrm>
              <a:off x="4237" y="2849"/>
              <a:ext cx="214" cy="186"/>
            </a:xfrm>
            <a:custGeom>
              <a:avLst/>
              <a:gdLst>
                <a:gd name="T0" fmla="*/ 0 w 942"/>
                <a:gd name="T1" fmla="*/ 787 h 819"/>
                <a:gd name="T2" fmla="*/ 586 w 942"/>
                <a:gd name="T3" fmla="*/ 0 h 819"/>
                <a:gd name="T4" fmla="*/ 941 w 942"/>
                <a:gd name="T5" fmla="*/ 818 h 819"/>
                <a:gd name="T6" fmla="*/ 0 w 942"/>
                <a:gd name="T7" fmla="*/ 787 h 8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42"/>
                <a:gd name="T13" fmla="*/ 0 h 819"/>
                <a:gd name="T14" fmla="*/ 942 w 942"/>
                <a:gd name="T15" fmla="*/ 819 h 8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42" h="819">
                  <a:moveTo>
                    <a:pt x="0" y="787"/>
                  </a:moveTo>
                  <a:lnTo>
                    <a:pt x="586" y="0"/>
                  </a:lnTo>
                  <a:lnTo>
                    <a:pt x="941" y="818"/>
                  </a:lnTo>
                  <a:lnTo>
                    <a:pt x="0" y="787"/>
                  </a:lnTo>
                </a:path>
              </a:pathLst>
            </a:cu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" name="Freeform 8"/>
          <p:cNvSpPr>
            <a:spLocks noChangeArrowheads="1"/>
          </p:cNvSpPr>
          <p:nvPr/>
        </p:nvSpPr>
        <p:spPr bwMode="auto">
          <a:xfrm>
            <a:off x="6922735" y="2184225"/>
            <a:ext cx="3182124" cy="3168849"/>
          </a:xfrm>
          <a:custGeom>
            <a:avLst/>
            <a:gdLst>
              <a:gd name="T0" fmla="*/ 3266 w 7220"/>
              <a:gd name="T1" fmla="*/ 4742 h 7188"/>
              <a:gd name="T2" fmla="*/ 2461 w 7220"/>
              <a:gd name="T3" fmla="*/ 4453 h 7188"/>
              <a:gd name="T4" fmla="*/ 1829 w 7220"/>
              <a:gd name="T5" fmla="*/ 4541 h 7188"/>
              <a:gd name="T6" fmla="*/ 1601 w 7220"/>
              <a:gd name="T7" fmla="*/ 4007 h 7188"/>
              <a:gd name="T8" fmla="*/ 0 w 7220"/>
              <a:gd name="T9" fmla="*/ 1393 h 7188"/>
              <a:gd name="T10" fmla="*/ 2297 w 7220"/>
              <a:gd name="T11" fmla="*/ 0 h 7188"/>
              <a:gd name="T12" fmla="*/ 3528 w 7220"/>
              <a:gd name="T13" fmla="*/ 2832 h 7188"/>
              <a:gd name="T14" fmla="*/ 3691 w 7220"/>
              <a:gd name="T15" fmla="*/ 3136 h 7188"/>
              <a:gd name="T16" fmla="*/ 3898 w 7220"/>
              <a:gd name="T17" fmla="*/ 3877 h 7188"/>
              <a:gd name="T18" fmla="*/ 4540 w 7220"/>
              <a:gd name="T19" fmla="*/ 4290 h 7188"/>
              <a:gd name="T20" fmla="*/ 4999 w 7220"/>
              <a:gd name="T21" fmla="*/ 4366 h 7188"/>
              <a:gd name="T22" fmla="*/ 5411 w 7220"/>
              <a:gd name="T23" fmla="*/ 4519 h 7188"/>
              <a:gd name="T24" fmla="*/ 6195 w 7220"/>
              <a:gd name="T25" fmla="*/ 4715 h 7188"/>
              <a:gd name="T26" fmla="*/ 6948 w 7220"/>
              <a:gd name="T27" fmla="*/ 4867 h 7188"/>
              <a:gd name="T28" fmla="*/ 6892 w 7220"/>
              <a:gd name="T29" fmla="*/ 5129 h 7188"/>
              <a:gd name="T30" fmla="*/ 6914 w 7220"/>
              <a:gd name="T31" fmla="*/ 5248 h 7188"/>
              <a:gd name="T32" fmla="*/ 7034 w 7220"/>
              <a:gd name="T33" fmla="*/ 6272 h 7188"/>
              <a:gd name="T34" fmla="*/ 7219 w 7220"/>
              <a:gd name="T35" fmla="*/ 7187 h 7188"/>
              <a:gd name="T36" fmla="*/ 4595 w 7220"/>
              <a:gd name="T37" fmla="*/ 7067 h 7188"/>
              <a:gd name="T38" fmla="*/ 4279 w 7220"/>
              <a:gd name="T39" fmla="*/ 6000 h 7188"/>
              <a:gd name="T40" fmla="*/ 3952 w 7220"/>
              <a:gd name="T41" fmla="*/ 5118 h 7188"/>
              <a:gd name="T42" fmla="*/ 3244 w 7220"/>
              <a:gd name="T43" fmla="*/ 4742 h 7188"/>
              <a:gd name="T44" fmla="*/ 3865 w 7220"/>
              <a:gd name="T45" fmla="*/ 3877 h 718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7220"/>
              <a:gd name="T70" fmla="*/ 0 h 7188"/>
              <a:gd name="T71" fmla="*/ 7220 w 7220"/>
              <a:gd name="T72" fmla="*/ 7188 h 7188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7220" h="7188">
                <a:moveTo>
                  <a:pt x="3266" y="4742"/>
                </a:moveTo>
                <a:lnTo>
                  <a:pt x="2461" y="4453"/>
                </a:lnTo>
                <a:lnTo>
                  <a:pt x="1829" y="4541"/>
                </a:lnTo>
                <a:lnTo>
                  <a:pt x="1601" y="4007"/>
                </a:lnTo>
                <a:lnTo>
                  <a:pt x="0" y="1393"/>
                </a:lnTo>
                <a:lnTo>
                  <a:pt x="2297" y="0"/>
                </a:lnTo>
                <a:lnTo>
                  <a:pt x="3528" y="2832"/>
                </a:lnTo>
                <a:lnTo>
                  <a:pt x="3691" y="3136"/>
                </a:lnTo>
                <a:lnTo>
                  <a:pt x="3898" y="3877"/>
                </a:lnTo>
                <a:lnTo>
                  <a:pt x="4540" y="4290"/>
                </a:lnTo>
                <a:lnTo>
                  <a:pt x="4999" y="4366"/>
                </a:lnTo>
                <a:lnTo>
                  <a:pt x="5411" y="4519"/>
                </a:lnTo>
                <a:lnTo>
                  <a:pt x="6195" y="4715"/>
                </a:lnTo>
                <a:lnTo>
                  <a:pt x="6948" y="4867"/>
                </a:lnTo>
                <a:lnTo>
                  <a:pt x="6892" y="5129"/>
                </a:lnTo>
                <a:lnTo>
                  <a:pt x="6914" y="5248"/>
                </a:lnTo>
                <a:lnTo>
                  <a:pt x="7034" y="6272"/>
                </a:lnTo>
                <a:lnTo>
                  <a:pt x="7219" y="7187"/>
                </a:lnTo>
                <a:lnTo>
                  <a:pt x="4595" y="7067"/>
                </a:lnTo>
                <a:lnTo>
                  <a:pt x="4279" y="6000"/>
                </a:lnTo>
                <a:lnTo>
                  <a:pt x="3952" y="5118"/>
                </a:lnTo>
                <a:lnTo>
                  <a:pt x="3244" y="4742"/>
                </a:lnTo>
                <a:lnTo>
                  <a:pt x="3865" y="3877"/>
                </a:lnTo>
              </a:path>
            </a:pathLst>
          </a:custGeom>
          <a:noFill/>
          <a:ln w="50800">
            <a:solidFill>
              <a:srgbClr val="FFFF66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en-US"/>
          </a:p>
        </p:txBody>
      </p:sp>
      <p:pic>
        <p:nvPicPr>
          <p:cNvPr id="9" name="Picture 8" descr="flipped_triangles2_domai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9569" y="2542959"/>
            <a:ext cx="3002837" cy="247007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611288" y="3623458"/>
            <a:ext cx="1486106" cy="568429"/>
            <a:chOff x="6140450" y="1936750"/>
            <a:chExt cx="979488" cy="374650"/>
          </a:xfrm>
        </p:grpSpPr>
        <p:sp>
          <p:nvSpPr>
            <p:cNvPr id="11" name="Freeform 10"/>
            <p:cNvSpPr/>
            <p:nvPr/>
          </p:nvSpPr>
          <p:spPr bwMode="auto">
            <a:xfrm>
              <a:off x="6140450" y="1936750"/>
              <a:ext cx="635000" cy="374650"/>
            </a:xfrm>
            <a:custGeom>
              <a:avLst/>
              <a:gdLst>
                <a:gd name="connsiteX0" fmla="*/ 501650 w 635000"/>
                <a:gd name="connsiteY0" fmla="*/ 0 h 374650"/>
                <a:gd name="connsiteX1" fmla="*/ 0 w 635000"/>
                <a:gd name="connsiteY1" fmla="*/ 374650 h 374650"/>
                <a:gd name="connsiteX2" fmla="*/ 635000 w 635000"/>
                <a:gd name="connsiteY2" fmla="*/ 368300 h 374650"/>
                <a:gd name="connsiteX3" fmla="*/ 501650 w 635000"/>
                <a:gd name="connsiteY3" fmla="*/ 0 h 374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5000" h="374650">
                  <a:moveTo>
                    <a:pt x="501650" y="0"/>
                  </a:moveTo>
                  <a:lnTo>
                    <a:pt x="0" y="374650"/>
                  </a:lnTo>
                  <a:lnTo>
                    <a:pt x="635000" y="368300"/>
                  </a:lnTo>
                  <a:lnTo>
                    <a:pt x="501650" y="0"/>
                  </a:lnTo>
                  <a:close/>
                </a:path>
              </a:pathLst>
            </a:custGeom>
            <a:noFill/>
            <a:ln w="38100" cap="flat" cmpd="sng" algn="ctr">
              <a:solidFill>
                <a:schemeClr val="tx1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  <p:sp>
          <p:nvSpPr>
            <p:cNvPr id="12" name="Freeform 11"/>
            <p:cNvSpPr/>
            <p:nvPr/>
          </p:nvSpPr>
          <p:spPr bwMode="auto">
            <a:xfrm>
              <a:off x="6641306" y="1938338"/>
              <a:ext cx="478632" cy="369093"/>
            </a:xfrm>
            <a:custGeom>
              <a:avLst/>
              <a:gdLst>
                <a:gd name="connsiteX0" fmla="*/ 0 w 478632"/>
                <a:gd name="connsiteY0" fmla="*/ 0 h 369093"/>
                <a:gd name="connsiteX1" fmla="*/ 130969 w 478632"/>
                <a:gd name="connsiteY1" fmla="*/ 364331 h 369093"/>
                <a:gd name="connsiteX2" fmla="*/ 478632 w 478632"/>
                <a:gd name="connsiteY2" fmla="*/ 369093 h 369093"/>
                <a:gd name="connsiteX3" fmla="*/ 0 w 478632"/>
                <a:gd name="connsiteY3" fmla="*/ 0 h 369093"/>
                <a:gd name="connsiteX0" fmla="*/ 0 w 478632"/>
                <a:gd name="connsiteY0" fmla="*/ 0 h 481013"/>
                <a:gd name="connsiteX1" fmla="*/ 130969 w 478632"/>
                <a:gd name="connsiteY1" fmla="*/ 481013 h 481013"/>
                <a:gd name="connsiteX2" fmla="*/ 478632 w 478632"/>
                <a:gd name="connsiteY2" fmla="*/ 369093 h 481013"/>
                <a:gd name="connsiteX3" fmla="*/ 0 w 478632"/>
                <a:gd name="connsiteY3" fmla="*/ 0 h 481013"/>
                <a:gd name="connsiteX0" fmla="*/ 0 w 478632"/>
                <a:gd name="connsiteY0" fmla="*/ 0 h 369093"/>
                <a:gd name="connsiteX1" fmla="*/ 130969 w 478632"/>
                <a:gd name="connsiteY1" fmla="*/ 369093 h 369093"/>
                <a:gd name="connsiteX2" fmla="*/ 478632 w 478632"/>
                <a:gd name="connsiteY2" fmla="*/ 369093 h 369093"/>
                <a:gd name="connsiteX3" fmla="*/ 0 w 478632"/>
                <a:gd name="connsiteY3" fmla="*/ 0 h 369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8632" h="369093">
                  <a:moveTo>
                    <a:pt x="0" y="0"/>
                  </a:moveTo>
                  <a:lnTo>
                    <a:pt x="130969" y="369093"/>
                  </a:lnTo>
                  <a:lnTo>
                    <a:pt x="478632" y="36909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8100" cap="flat" cmpd="sng" algn="ctr">
              <a:solidFill>
                <a:schemeClr val="tx1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611288" y="5102822"/>
            <a:ext cx="17005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Parametric</a:t>
            </a:r>
            <a:br>
              <a:rPr lang="en-US" sz="2400" dirty="0" smtClean="0">
                <a:latin typeface="+mj-lt"/>
              </a:rPr>
            </a:br>
            <a:r>
              <a:rPr lang="en-US" sz="2400" dirty="0" smtClean="0">
                <a:latin typeface="+mj-lt"/>
              </a:rPr>
              <a:t>domain</a:t>
            </a:r>
            <a:endParaRPr lang="en-US" sz="2400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04041" y="5536906"/>
            <a:ext cx="1407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Surface</a:t>
            </a:r>
            <a:endParaRPr lang="en-US" sz="2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Seamlessness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Quadrangulation</a:t>
            </a:r>
            <a:endParaRPr lang="en-US" dirty="0"/>
          </a:p>
        </p:txBody>
      </p:sp>
      <p:grpSp>
        <p:nvGrpSpPr>
          <p:cNvPr id="3" name="Group 10"/>
          <p:cNvGrpSpPr/>
          <p:nvPr/>
        </p:nvGrpSpPr>
        <p:grpSpPr>
          <a:xfrm>
            <a:off x="1153297" y="2166407"/>
            <a:ext cx="3001826" cy="1849315"/>
            <a:chOff x="921012" y="1953995"/>
            <a:chExt cx="3001826" cy="184931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21012" y="1953995"/>
              <a:ext cx="3001826" cy="1849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8" name="Straight Connector 7"/>
            <p:cNvCxnSpPr>
              <a:endCxn id="1026" idx="2"/>
            </p:cNvCxnSpPr>
            <p:nvPr/>
          </p:nvCxnSpPr>
          <p:spPr bwMode="auto">
            <a:xfrm rot="5400000">
              <a:off x="1871276" y="3129093"/>
              <a:ext cx="1224866" cy="123567"/>
            </a:xfrm>
            <a:prstGeom prst="line">
              <a:avLst/>
            </a:prstGeom>
            <a:noFill/>
            <a:ln w="38100" cap="flat" cmpd="sng" algn="ctr">
              <a:solidFill>
                <a:schemeClr val="accent6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" name="Group 11"/>
          <p:cNvGrpSpPr/>
          <p:nvPr/>
        </p:nvGrpSpPr>
        <p:grpSpPr>
          <a:xfrm>
            <a:off x="4466534" y="2154647"/>
            <a:ext cx="3025346" cy="1861075"/>
            <a:chOff x="4234249" y="1942235"/>
            <a:chExt cx="3025346" cy="1861075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234249" y="1942235"/>
              <a:ext cx="3025346" cy="1861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9" name="Straight Connector 8"/>
            <p:cNvCxnSpPr/>
            <p:nvPr/>
          </p:nvCxnSpPr>
          <p:spPr bwMode="auto">
            <a:xfrm rot="5400000">
              <a:off x="5182886" y="3129093"/>
              <a:ext cx="1224866" cy="123567"/>
            </a:xfrm>
            <a:prstGeom prst="line">
              <a:avLst/>
            </a:prstGeom>
            <a:noFill/>
            <a:ln w="38100" cap="flat" cmpd="sng" algn="ctr">
              <a:solidFill>
                <a:schemeClr val="accent6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" name="Group 12"/>
          <p:cNvGrpSpPr/>
          <p:nvPr/>
        </p:nvGrpSpPr>
        <p:grpSpPr>
          <a:xfrm>
            <a:off x="7850659" y="2166407"/>
            <a:ext cx="3001826" cy="1849314"/>
            <a:chOff x="7618374" y="1953995"/>
            <a:chExt cx="3001826" cy="1849314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618374" y="1953995"/>
              <a:ext cx="3001826" cy="1849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0" name="Straight Connector 9"/>
            <p:cNvCxnSpPr/>
            <p:nvPr/>
          </p:nvCxnSpPr>
          <p:spPr bwMode="auto">
            <a:xfrm rot="5400000">
              <a:off x="8543926" y="3129092"/>
              <a:ext cx="1224866" cy="123567"/>
            </a:xfrm>
            <a:prstGeom prst="line">
              <a:avLst/>
            </a:prstGeom>
            <a:noFill/>
            <a:ln w="38100" cap="flat" cmpd="sng" algn="ctr">
              <a:solidFill>
                <a:schemeClr val="accent6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4" name="TextBox 13"/>
          <p:cNvSpPr txBox="1"/>
          <p:nvPr/>
        </p:nvSpPr>
        <p:spPr>
          <a:xfrm>
            <a:off x="1608005" y="4122011"/>
            <a:ext cx="229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No constraint across cut</a:t>
            </a:r>
            <a:endParaRPr lang="en-US" sz="24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8425" y="4117889"/>
            <a:ext cx="2421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Seamless</a:t>
            </a:r>
            <a:br>
              <a:rPr lang="en-US" sz="2400" dirty="0" smtClean="0">
                <a:latin typeface="+mj-lt"/>
              </a:rPr>
            </a:br>
            <a:r>
              <a:rPr lang="en-US" sz="2400" dirty="0" smtClean="0">
                <a:latin typeface="+mj-lt"/>
              </a:rPr>
              <a:t>(independent of grid resolution)</a:t>
            </a:r>
            <a:endParaRPr lang="en-US" sz="2400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47226" y="4122011"/>
            <a:ext cx="2804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+mj-lt"/>
              </a:rPr>
              <a:t>Quadrangulation</a:t>
            </a:r>
            <a:endParaRPr lang="en-US" sz="2400" dirty="0">
              <a:latin typeface="+mj-lt"/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 flipV="1">
            <a:off x="2415312" y="3387412"/>
            <a:ext cx="464923" cy="350796"/>
          </a:xfrm>
          <a:prstGeom prst="straightConnector1">
            <a:avLst/>
          </a:prstGeom>
          <a:noFill/>
          <a:ln w="38100" cap="flat" cmpd="sng" algn="ctr">
            <a:solidFill>
              <a:schemeClr val="accent5">
                <a:lumMod val="2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rot="10800000" flipV="1">
            <a:off x="2530643" y="3095654"/>
            <a:ext cx="535462" cy="140044"/>
          </a:xfrm>
          <a:prstGeom prst="straightConnector1">
            <a:avLst/>
          </a:prstGeom>
          <a:noFill/>
          <a:ln w="38100" cap="flat" cmpd="sng" algn="ctr">
            <a:solidFill>
              <a:schemeClr val="accent5">
                <a:lumMod val="2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 flipV="1">
            <a:off x="5733358" y="3248054"/>
            <a:ext cx="650793" cy="350796"/>
          </a:xfrm>
          <a:prstGeom prst="straightConnector1">
            <a:avLst/>
          </a:prstGeom>
          <a:noFill/>
          <a:ln w="38100" cap="flat" cmpd="sng" algn="ctr">
            <a:solidFill>
              <a:schemeClr val="accent5">
                <a:lumMod val="2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 rot="10800000" flipV="1">
            <a:off x="5848689" y="3097928"/>
            <a:ext cx="535462" cy="289484"/>
          </a:xfrm>
          <a:prstGeom prst="straightConnector1">
            <a:avLst/>
          </a:prstGeom>
          <a:noFill/>
          <a:ln w="38100" cap="flat" cmpd="sng" algn="ctr">
            <a:solidFill>
              <a:schemeClr val="accent5">
                <a:lumMod val="2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flipV="1">
            <a:off x="9027035" y="3267104"/>
            <a:ext cx="397992" cy="215558"/>
          </a:xfrm>
          <a:prstGeom prst="straightConnector1">
            <a:avLst/>
          </a:prstGeom>
          <a:noFill/>
          <a:ln w="38100" cap="flat" cmpd="sng" algn="ctr">
            <a:solidFill>
              <a:schemeClr val="accent5">
                <a:lumMod val="2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Straight Arrow Connector 38"/>
          <p:cNvCxnSpPr/>
          <p:nvPr/>
        </p:nvCxnSpPr>
        <p:spPr bwMode="auto">
          <a:xfrm rot="10800000" flipV="1">
            <a:off x="9412328" y="3117322"/>
            <a:ext cx="325397" cy="162481"/>
          </a:xfrm>
          <a:prstGeom prst="straightConnector1">
            <a:avLst/>
          </a:prstGeom>
          <a:noFill/>
          <a:ln w="38100" cap="flat" cmpd="sng" algn="ctr">
            <a:solidFill>
              <a:schemeClr val="accent5">
                <a:lumMod val="2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4878425" y="5456431"/>
            <a:ext cx="2421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Our focus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471192" y="5318218"/>
            <a:ext cx="25330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2000" dirty="0" smtClean="0">
                <a:latin typeface="+mj-lt"/>
              </a:rPr>
              <a:t>[</a:t>
            </a:r>
            <a:r>
              <a:rPr lang="en-US" sz="2000" dirty="0" err="1" smtClean="0">
                <a:latin typeface="+mj-lt"/>
              </a:rPr>
              <a:t>Bommes</a:t>
            </a:r>
            <a:r>
              <a:rPr lang="en-US" sz="2000" dirty="0" smtClean="0">
                <a:latin typeface="+mj-lt"/>
              </a:rPr>
              <a:t> et al 2013]</a:t>
            </a:r>
            <a:br>
              <a:rPr lang="en-US" sz="2000" dirty="0" smtClean="0">
                <a:latin typeface="+mj-lt"/>
              </a:rPr>
            </a:br>
            <a:r>
              <a:rPr lang="en-US" sz="2000" dirty="0" smtClean="0">
                <a:latin typeface="+mj-lt"/>
              </a:rPr>
              <a:t>Integer-Grid Maps</a:t>
            </a:r>
            <a:endParaRPr lang="en-US" sz="2000" dirty="0">
              <a:latin typeface="+mj-lt"/>
            </a:endParaRPr>
          </a:p>
        </p:txBody>
      </p:sp>
      <p:sp>
        <p:nvSpPr>
          <p:cNvPr id="25" name="Freeform 24"/>
          <p:cNvSpPr/>
          <p:nvPr/>
        </p:nvSpPr>
        <p:spPr bwMode="auto">
          <a:xfrm>
            <a:off x="7614745" y="4784834"/>
            <a:ext cx="1655379" cy="570187"/>
          </a:xfrm>
          <a:custGeom>
            <a:avLst/>
            <a:gdLst>
              <a:gd name="connsiteX0" fmla="*/ 0 w 1655379"/>
              <a:gd name="connsiteY0" fmla="*/ 204952 h 570187"/>
              <a:gd name="connsiteX1" fmla="*/ 1221827 w 1655379"/>
              <a:gd name="connsiteY1" fmla="*/ 536028 h 570187"/>
              <a:gd name="connsiteX2" fmla="*/ 1655379 w 1655379"/>
              <a:gd name="connsiteY2" fmla="*/ 0 h 57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5379" h="570187">
                <a:moveTo>
                  <a:pt x="0" y="204952"/>
                </a:moveTo>
                <a:cubicBezTo>
                  <a:pt x="472965" y="387569"/>
                  <a:pt x="945931" y="570187"/>
                  <a:pt x="1221827" y="536028"/>
                </a:cubicBezTo>
                <a:cubicBezTo>
                  <a:pt x="1497723" y="501869"/>
                  <a:pt x="1576551" y="250934"/>
                  <a:pt x="1655379" y="0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93680"/>
              </a:solidFill>
              <a:effectLst/>
              <a:latin typeface="Frutiger 55 Roman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4" grpId="0"/>
      <p:bldP spid="2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Impediments to tracing patch layouts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2095" y="2152578"/>
            <a:ext cx="1609725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67447" y="2447853"/>
            <a:ext cx="204787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55062" y="2809803"/>
            <a:ext cx="260985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85461" y="2439292"/>
            <a:ext cx="3028950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Local traceability: finite number of integral lines through vertices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44085" y="5258692"/>
            <a:ext cx="1999265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+mj-lt"/>
              </a:rPr>
              <a:t>Elliptic sector</a:t>
            </a:r>
            <a:endParaRPr lang="en-US" sz="24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67447" y="5258692"/>
            <a:ext cx="2393605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+mj-lt"/>
              </a:rPr>
              <a:t>Parabolic sector</a:t>
            </a:r>
            <a:endParaRPr lang="en-US" sz="2400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69231" y="5258692"/>
            <a:ext cx="2565126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+mj-lt"/>
              </a:rPr>
              <a:t>Hyperbolic sector</a:t>
            </a:r>
            <a:endParaRPr lang="en-US" sz="2400" dirty="0">
              <a:latin typeface="+mj-lt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1521306" y="5012878"/>
            <a:ext cx="107558" cy="107558"/>
          </a:xfrm>
          <a:prstGeom prst="ellipse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93680"/>
              </a:solidFill>
              <a:effectLst/>
              <a:latin typeface="Frutiger 55 Roman" pitchFamily="34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3937197" y="5048374"/>
            <a:ext cx="107558" cy="107558"/>
          </a:xfrm>
          <a:prstGeom prst="ellipse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93680"/>
              </a:solidFill>
              <a:effectLst/>
              <a:latin typeface="Frutiger 55 Roman" pitchFamily="34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7004442" y="5048374"/>
            <a:ext cx="107558" cy="107558"/>
          </a:xfrm>
          <a:prstGeom prst="ellipse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93680"/>
              </a:solidFill>
              <a:effectLst/>
              <a:latin typeface="Frutiger 55 Roman" pitchFamily="34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9989820" y="3973062"/>
            <a:ext cx="107558" cy="107558"/>
          </a:xfrm>
          <a:prstGeom prst="ellipse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93680"/>
              </a:solidFill>
              <a:effectLst/>
              <a:latin typeface="Frutiger 55 Roman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615989" y="5536110"/>
            <a:ext cx="7489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rgbClr val="008000"/>
                </a:solidFill>
                <a:latin typeface="+mj-lt"/>
              </a:rPr>
              <a:t>✔</a:t>
            </a:r>
            <a:endParaRPr lang="en-US" sz="4400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72244" y="5536110"/>
            <a:ext cx="7489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✗</a:t>
            </a:r>
            <a:endParaRPr lang="en-US" sz="44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594093" y="5536110"/>
            <a:ext cx="7489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✗</a:t>
            </a:r>
            <a:endParaRPr lang="en-US" sz="44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Impediments to tracing patch layouts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Local traceability: parallel integral lines shouldn’t merge</a:t>
            </a:r>
            <a:br>
              <a:rPr lang="en-US" dirty="0" smtClean="0"/>
            </a:br>
            <a:r>
              <a:rPr lang="en-US" dirty="0" smtClean="0"/>
              <a:t>(actually follows from previous constraint)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8191342" y="4766669"/>
            <a:ext cx="7489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rgbClr val="008000"/>
                </a:solidFill>
                <a:latin typeface="+mj-lt"/>
              </a:rPr>
              <a:t>✔</a:t>
            </a:r>
            <a:endParaRPr lang="en-US" sz="4400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437981" y="4804669"/>
            <a:ext cx="7489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✗</a:t>
            </a:r>
            <a:endParaRPr lang="en-US" sz="44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97646" y="2714447"/>
            <a:ext cx="3545294" cy="2090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92265" y="2714447"/>
            <a:ext cx="3545294" cy="2090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Freeform 25"/>
          <p:cNvSpPr/>
          <p:nvPr/>
        </p:nvSpPr>
        <p:spPr bwMode="auto">
          <a:xfrm flipV="1">
            <a:off x="3492500" y="3702048"/>
            <a:ext cx="1266673" cy="1346202"/>
          </a:xfrm>
          <a:custGeom>
            <a:avLst/>
            <a:gdLst>
              <a:gd name="connsiteX0" fmla="*/ 882650 w 882650"/>
              <a:gd name="connsiteY0" fmla="*/ 0 h 1200150"/>
              <a:gd name="connsiteX1" fmla="*/ 209550 w 882650"/>
              <a:gd name="connsiteY1" fmla="*/ 508000 h 1200150"/>
              <a:gd name="connsiteX2" fmla="*/ 0 w 882650"/>
              <a:gd name="connsiteY2" fmla="*/ 1200150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2650" h="1200150">
                <a:moveTo>
                  <a:pt x="882650" y="0"/>
                </a:moveTo>
                <a:cubicBezTo>
                  <a:pt x="619654" y="153987"/>
                  <a:pt x="356658" y="307975"/>
                  <a:pt x="209550" y="508000"/>
                </a:cubicBezTo>
                <a:cubicBezTo>
                  <a:pt x="62442" y="708025"/>
                  <a:pt x="31221" y="954087"/>
                  <a:pt x="0" y="1200150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93680"/>
              </a:solidFill>
              <a:effectLst/>
              <a:latin typeface="Frutiger 55 Roman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759173" y="4804669"/>
            <a:ext cx="1561325" cy="83099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+mj-lt"/>
              </a:rPr>
              <a:t>Triangular</a:t>
            </a:r>
            <a:br>
              <a:rPr lang="en-US" sz="2400" dirty="0" smtClean="0">
                <a:latin typeface="+mj-lt"/>
              </a:rPr>
            </a:br>
            <a:r>
              <a:rPr lang="en-US" sz="2400" dirty="0" smtClean="0">
                <a:latin typeface="+mj-lt"/>
              </a:rPr>
              <a:t>patch</a:t>
            </a:r>
            <a:endParaRPr lang="en-US" sz="2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Impediments to tracing patch layouts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Global traceability</a:t>
            </a:r>
            <a:endParaRPr lang="en-US" dirty="0"/>
          </a:p>
        </p:txBody>
      </p:sp>
      <p:pic>
        <p:nvPicPr>
          <p:cNvPr id="4" name="Content Placeholder 11" descr="limit_cyc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295675" y="2123790"/>
            <a:ext cx="3668543" cy="3704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eeform 4"/>
          <p:cNvSpPr/>
          <p:nvPr/>
        </p:nvSpPr>
        <p:spPr bwMode="auto">
          <a:xfrm rot="17302100">
            <a:off x="3861900" y="2670267"/>
            <a:ext cx="966641" cy="616450"/>
          </a:xfrm>
          <a:custGeom>
            <a:avLst/>
            <a:gdLst>
              <a:gd name="connsiteX0" fmla="*/ 0 w 3637052"/>
              <a:gd name="connsiteY0" fmla="*/ 0 h 688369"/>
              <a:gd name="connsiteX1" fmla="*/ 2383605 w 3637052"/>
              <a:gd name="connsiteY1" fmla="*/ 71919 h 688369"/>
              <a:gd name="connsiteX2" fmla="*/ 3637052 w 3637052"/>
              <a:gd name="connsiteY2" fmla="*/ 688369 h 688369"/>
              <a:gd name="connsiteX0" fmla="*/ 0 w 3637052"/>
              <a:gd name="connsiteY0" fmla="*/ 0 h 688369"/>
              <a:gd name="connsiteX1" fmla="*/ 2383605 w 3637052"/>
              <a:gd name="connsiteY1" fmla="*/ 71919 h 688369"/>
              <a:gd name="connsiteX2" fmla="*/ 3637052 w 3637052"/>
              <a:gd name="connsiteY2" fmla="*/ 688369 h 688369"/>
              <a:gd name="connsiteX0" fmla="*/ 0 w 3637052"/>
              <a:gd name="connsiteY0" fmla="*/ 0 h 688369"/>
              <a:gd name="connsiteX1" fmla="*/ 2383605 w 3637052"/>
              <a:gd name="connsiteY1" fmla="*/ 71919 h 688369"/>
              <a:gd name="connsiteX2" fmla="*/ 3637052 w 3637052"/>
              <a:gd name="connsiteY2" fmla="*/ 688369 h 688369"/>
              <a:gd name="connsiteX0" fmla="*/ 0 w 3637052"/>
              <a:gd name="connsiteY0" fmla="*/ 0 h 688369"/>
              <a:gd name="connsiteX1" fmla="*/ 2383605 w 3637052"/>
              <a:gd name="connsiteY1" fmla="*/ 71919 h 688369"/>
              <a:gd name="connsiteX2" fmla="*/ 3637052 w 3637052"/>
              <a:gd name="connsiteY2" fmla="*/ 688369 h 688369"/>
              <a:gd name="connsiteX0" fmla="*/ 0 w 3637052"/>
              <a:gd name="connsiteY0" fmla="*/ 0 h 688369"/>
              <a:gd name="connsiteX1" fmla="*/ 2383605 w 3637052"/>
              <a:gd name="connsiteY1" fmla="*/ 71919 h 688369"/>
              <a:gd name="connsiteX2" fmla="*/ 3637052 w 3637052"/>
              <a:gd name="connsiteY2" fmla="*/ 688369 h 688369"/>
              <a:gd name="connsiteX0" fmla="*/ 0 w 3637052"/>
              <a:gd name="connsiteY0" fmla="*/ 0 h 688369"/>
              <a:gd name="connsiteX1" fmla="*/ 2383605 w 3637052"/>
              <a:gd name="connsiteY1" fmla="*/ 71919 h 688369"/>
              <a:gd name="connsiteX2" fmla="*/ 3637052 w 3637052"/>
              <a:gd name="connsiteY2" fmla="*/ 688369 h 688369"/>
              <a:gd name="connsiteX0" fmla="*/ 0 w 3637052"/>
              <a:gd name="connsiteY0" fmla="*/ 0 h 688369"/>
              <a:gd name="connsiteX1" fmla="*/ 2383605 w 3637052"/>
              <a:gd name="connsiteY1" fmla="*/ 71919 h 688369"/>
              <a:gd name="connsiteX2" fmla="*/ 3637052 w 3637052"/>
              <a:gd name="connsiteY2" fmla="*/ 688369 h 688369"/>
              <a:gd name="connsiteX0" fmla="*/ 0 w 1253447"/>
              <a:gd name="connsiteY0" fmla="*/ 0 h 616450"/>
              <a:gd name="connsiteX1" fmla="*/ 1253447 w 1253447"/>
              <a:gd name="connsiteY1" fmla="*/ 616450 h 616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3447" h="616450">
                <a:moveTo>
                  <a:pt x="0" y="0"/>
                </a:moveTo>
                <a:cubicBezTo>
                  <a:pt x="667820" y="32534"/>
                  <a:pt x="1001730" y="265808"/>
                  <a:pt x="1253447" y="616450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lg" len="lg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rgbClr val="093680"/>
              </a:solidFill>
              <a:effectLst/>
              <a:latin typeface="Frutiger 55 Roman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63648" y="3438108"/>
            <a:ext cx="1622560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+mj-lt"/>
              </a:rPr>
              <a:t>Limit cycle</a:t>
            </a:r>
            <a:endParaRPr lang="en-US" sz="2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Motorcycle graph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576" y="1336676"/>
            <a:ext cx="6909897" cy="4968875"/>
          </a:xfrm>
        </p:spPr>
        <p:txBody>
          <a:bodyPr/>
          <a:lstStyle/>
          <a:p>
            <a:r>
              <a:rPr lang="en-US" dirty="0" smtClean="0"/>
              <a:t>Can prove</a:t>
            </a:r>
          </a:p>
          <a:p>
            <a:pPr lvl="1"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dirty="0" smtClean="0"/>
              <a:t>Patches are either quads or cylinders.</a:t>
            </a:r>
          </a:p>
          <a:p>
            <a:pPr lvl="1"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dirty="0" smtClean="0"/>
              <a:t>Cylinders practically impossible except when forced by feature curves.</a:t>
            </a:r>
          </a:p>
          <a:p>
            <a:pPr lvl="1"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endParaRPr lang="en-US" dirty="0" smtClean="0"/>
          </a:p>
          <a:p>
            <a:r>
              <a:rPr lang="en-US" dirty="0" smtClean="0"/>
              <a:t>Cylinders can usually be cut by tracing an integral line.</a:t>
            </a:r>
          </a:p>
          <a:p>
            <a:endParaRPr lang="en-US" dirty="0" smtClean="0"/>
          </a:p>
          <a:p>
            <a:r>
              <a:rPr lang="en-US" dirty="0" smtClean="0"/>
              <a:t>Doesn’t always work!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86173" y="1949661"/>
            <a:ext cx="1920800" cy="3507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45259" y="1933575"/>
            <a:ext cx="1920800" cy="3524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Cylinder with limit cycle</a:t>
            </a:r>
            <a:endParaRPr lang="en-US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3529" y="1819288"/>
            <a:ext cx="2154825" cy="3871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oup 36"/>
          <p:cNvGrpSpPr/>
          <p:nvPr/>
        </p:nvGrpSpPr>
        <p:grpSpPr>
          <a:xfrm>
            <a:off x="1144562" y="2120424"/>
            <a:ext cx="401697" cy="3289300"/>
            <a:chOff x="4160778" y="2350294"/>
            <a:chExt cx="401697" cy="3289300"/>
          </a:xfrm>
        </p:grpSpPr>
        <p:cxnSp>
          <p:nvCxnSpPr>
            <p:cNvPr id="10" name="Straight Arrow Connector 9"/>
            <p:cNvCxnSpPr/>
            <p:nvPr/>
          </p:nvCxnSpPr>
          <p:spPr bwMode="auto">
            <a:xfrm rot="5400000">
              <a:off x="2917031" y="3994150"/>
              <a:ext cx="3289300" cy="1588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 rot="16200000">
              <a:off x="2979685" y="3795080"/>
              <a:ext cx="27622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Rotates by 90 degrees</a:t>
              </a:r>
              <a:endParaRPr lang="en-US" sz="2000" dirty="0"/>
            </a:p>
          </p:txBody>
        </p:sp>
      </p:grpSp>
      <p:grpSp>
        <p:nvGrpSpPr>
          <p:cNvPr id="4" name="Group 35"/>
          <p:cNvGrpSpPr/>
          <p:nvPr/>
        </p:nvGrpSpPr>
        <p:grpSpPr>
          <a:xfrm>
            <a:off x="7034186" y="2027083"/>
            <a:ext cx="3609979" cy="3458370"/>
            <a:chOff x="5164353" y="2181222"/>
            <a:chExt cx="3609979" cy="3458370"/>
          </a:xfrm>
        </p:grpSpPr>
        <p:pic>
          <p:nvPicPr>
            <p:cNvPr id="9220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6200000">
              <a:off x="5249684" y="2114944"/>
              <a:ext cx="3458370" cy="3590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3" name="Straight Connector 12"/>
            <p:cNvCxnSpPr/>
            <p:nvPr/>
          </p:nvCxnSpPr>
          <p:spPr bwMode="auto">
            <a:xfrm>
              <a:off x="5164353" y="2232237"/>
              <a:ext cx="3609979" cy="1588"/>
            </a:xfrm>
            <a:prstGeom prst="line">
              <a:avLst/>
            </a:prstGeom>
            <a:noFill/>
            <a:ln w="38100" cap="flat" cmpd="sng" algn="ctr">
              <a:solidFill>
                <a:srgbClr val="842EA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5164353" y="5588576"/>
              <a:ext cx="3609977" cy="1588"/>
            </a:xfrm>
            <a:prstGeom prst="line">
              <a:avLst/>
            </a:prstGeom>
            <a:noFill/>
            <a:ln w="38100" cap="flat" cmpd="sng" algn="ctr">
              <a:solidFill>
                <a:srgbClr val="842EA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72508" y="1819288"/>
            <a:ext cx="2243974" cy="3871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TextBox 37"/>
          <p:cNvSpPr txBox="1"/>
          <p:nvPr/>
        </p:nvSpPr>
        <p:spPr>
          <a:xfrm>
            <a:off x="650876" y="5769917"/>
            <a:ext cx="10830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Did not encounter this case in test models. But modified algorithm in the paper.</a:t>
            </a:r>
            <a:endParaRPr lang="en-US" sz="2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Infeasible cross-field topology</a:t>
            </a:r>
            <a:endParaRPr lang="en-US" dirty="0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44686" y="1346200"/>
            <a:ext cx="2615160" cy="2054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6359" y="1346200"/>
            <a:ext cx="2622023" cy="2063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44686" y="3687324"/>
            <a:ext cx="2609044" cy="2063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58196" y="3687324"/>
            <a:ext cx="2609044" cy="2063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6898847" y="2938881"/>
            <a:ext cx="2478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Forced 0 lengths</a:t>
            </a:r>
            <a:endParaRPr lang="en-US" sz="24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44686" y="5751194"/>
            <a:ext cx="2428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Simplified layout</a:t>
            </a:r>
            <a:endParaRPr lang="en-US" sz="2400" dirty="0">
              <a:latin typeface="+mj-lt"/>
            </a:endParaRPr>
          </a:p>
        </p:txBody>
      </p:sp>
      <p:pic>
        <p:nvPicPr>
          <p:cNvPr id="5131" name="Picture 11"/>
          <p:cNvPicPr>
            <a:picLocks noGrp="1" noChangeAspect="1" noChangeArrowheads="1"/>
          </p:cNvPicPr>
          <p:nvPr>
            <p:ph idx="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4526359" y="3687324"/>
            <a:ext cx="2612087" cy="2063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4240609" y="5751194"/>
            <a:ext cx="31133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Initial parametrization</a:t>
            </a:r>
            <a:endParaRPr lang="en-US" sz="2400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75260" y="5751194"/>
            <a:ext cx="3780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Optimized parametrization</a:t>
            </a:r>
            <a:endParaRPr lang="en-US" sz="2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Infeasible cross-field topology</a:t>
            </a:r>
            <a:endParaRPr lang="en-US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99222" y="1443157"/>
            <a:ext cx="2613886" cy="1793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87273" y="3780227"/>
            <a:ext cx="2584382" cy="1793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30974" y="3780227"/>
            <a:ext cx="2584382" cy="1793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oup 10"/>
          <p:cNvGrpSpPr/>
          <p:nvPr/>
        </p:nvGrpSpPr>
        <p:grpSpPr>
          <a:xfrm>
            <a:off x="2687273" y="1378862"/>
            <a:ext cx="2584382" cy="2056335"/>
            <a:chOff x="1192213" y="1819276"/>
            <a:chExt cx="2901952" cy="2309018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192213" y="1819276"/>
              <a:ext cx="2901952" cy="2247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Freeform 8"/>
            <p:cNvSpPr/>
            <p:nvPr/>
          </p:nvSpPr>
          <p:spPr bwMode="auto">
            <a:xfrm>
              <a:off x="1964797" y="3181350"/>
              <a:ext cx="416454" cy="946944"/>
            </a:xfrm>
            <a:custGeom>
              <a:avLst/>
              <a:gdLst>
                <a:gd name="connsiteX0" fmla="*/ 511175 w 511175"/>
                <a:gd name="connsiteY0" fmla="*/ 0 h 1027113"/>
                <a:gd name="connsiteX1" fmla="*/ 63500 w 511175"/>
                <a:gd name="connsiteY1" fmla="*/ 304800 h 1027113"/>
                <a:gd name="connsiteX2" fmla="*/ 130175 w 511175"/>
                <a:gd name="connsiteY2" fmla="*/ 933450 h 1027113"/>
                <a:gd name="connsiteX3" fmla="*/ 406400 w 511175"/>
                <a:gd name="connsiteY3" fmla="*/ 866775 h 1027113"/>
                <a:gd name="connsiteX0" fmla="*/ 416454 w 416454"/>
                <a:gd name="connsiteY0" fmla="*/ 0 h 1027112"/>
                <a:gd name="connsiteX1" fmla="*/ 98954 w 416454"/>
                <a:gd name="connsiteY1" fmla="*/ 304800 h 1027112"/>
                <a:gd name="connsiteX2" fmla="*/ 35454 w 416454"/>
                <a:gd name="connsiteY2" fmla="*/ 933450 h 1027112"/>
                <a:gd name="connsiteX3" fmla="*/ 311679 w 416454"/>
                <a:gd name="connsiteY3" fmla="*/ 866775 h 1027112"/>
                <a:gd name="connsiteX0" fmla="*/ 416454 w 416454"/>
                <a:gd name="connsiteY0" fmla="*/ 0 h 946944"/>
                <a:gd name="connsiteX1" fmla="*/ 98954 w 416454"/>
                <a:gd name="connsiteY1" fmla="*/ 304800 h 946944"/>
                <a:gd name="connsiteX2" fmla="*/ 35454 w 416454"/>
                <a:gd name="connsiteY2" fmla="*/ 781047 h 946944"/>
                <a:gd name="connsiteX3" fmla="*/ 311679 w 416454"/>
                <a:gd name="connsiteY3" fmla="*/ 866775 h 946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454" h="946944">
                  <a:moveTo>
                    <a:pt x="416454" y="0"/>
                  </a:moveTo>
                  <a:cubicBezTo>
                    <a:pt x="224366" y="74612"/>
                    <a:pt x="162454" y="174626"/>
                    <a:pt x="98954" y="304800"/>
                  </a:cubicBezTo>
                  <a:cubicBezTo>
                    <a:pt x="35454" y="434974"/>
                    <a:pt x="0" y="687385"/>
                    <a:pt x="35454" y="781047"/>
                  </a:cubicBezTo>
                  <a:cubicBezTo>
                    <a:pt x="70908" y="874709"/>
                    <a:pt x="202141" y="946944"/>
                    <a:pt x="311679" y="866775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890942" y="2882940"/>
            <a:ext cx="2271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Field rotation</a:t>
            </a:r>
            <a:br>
              <a:rPr lang="en-US" sz="2000" dirty="0" smtClean="0">
                <a:latin typeface="+mj-lt"/>
              </a:rPr>
            </a:br>
            <a:r>
              <a:rPr lang="en-US" sz="2000" dirty="0" smtClean="0">
                <a:latin typeface="+mj-lt"/>
              </a:rPr>
              <a:t>90 degrees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74523" y="2707740"/>
            <a:ext cx="2303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Forced 0 lengths</a:t>
            </a:r>
            <a:endParaRPr lang="en-US" sz="20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74964" y="5573953"/>
            <a:ext cx="30999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2-6 singularity pair added</a:t>
            </a:r>
            <a:endParaRPr lang="en-US" sz="20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41186" y="5573953"/>
            <a:ext cx="2574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Optimized </a:t>
            </a:r>
            <a:r>
              <a:rPr lang="en-US" sz="2000" dirty="0" err="1" smtClean="0">
                <a:latin typeface="+mj-lt"/>
              </a:rPr>
              <a:t>bijective</a:t>
            </a:r>
            <a:r>
              <a:rPr lang="en-US" sz="2000" dirty="0" smtClean="0">
                <a:latin typeface="+mj-lt"/>
              </a:rPr>
              <a:t> parametrization</a:t>
            </a:r>
            <a:endParaRPr lang="en-US" sz="20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Infeasible cross-field topology</a:t>
            </a:r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0551" y="2743200"/>
            <a:ext cx="3338356" cy="1988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83743" y="1638300"/>
            <a:ext cx="3641287" cy="1956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8125" y="3926984"/>
            <a:ext cx="3641289" cy="1949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48666" y="1393681"/>
            <a:ext cx="3396672" cy="2201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4068957" y="3926984"/>
            <a:ext cx="3650007" cy="1949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8345371" y="3545801"/>
            <a:ext cx="30999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2-6 singularity pair added</a:t>
            </a:r>
            <a:endParaRPr lang="en-US" sz="200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29744" y="3578753"/>
            <a:ext cx="2303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Forced 0 lengths</a:t>
            </a:r>
            <a:endParaRPr lang="en-US" sz="20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Room for improvement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09576" y="1336676"/>
            <a:ext cx="5915023" cy="4968875"/>
          </a:xfrm>
        </p:spPr>
        <p:txBody>
          <a:bodyPr/>
          <a:lstStyle/>
          <a:p>
            <a:r>
              <a:rPr lang="en-US" dirty="0" smtClean="0"/>
              <a:t>Distance between 2-6 pairs.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Why not </a:t>
            </a:r>
            <a:r>
              <a:rPr lang="en-US" dirty="0" err="1" smtClean="0"/>
              <a:t>quadrangulation</a:t>
            </a:r>
            <a:r>
              <a:rPr lang="en-US" dirty="0" smtClean="0"/>
              <a:t>?</a:t>
            </a:r>
            <a:br>
              <a:rPr lang="en-US" dirty="0" smtClean="0"/>
            </a:br>
            <a:r>
              <a:rPr lang="en-US" dirty="0" smtClean="0"/>
              <a:t>Requires integer lengths.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Numerical precision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836839" y="4671805"/>
            <a:ext cx="2421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Seamless</a:t>
            </a:r>
            <a:endParaRPr lang="en-US" sz="2400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69608" y="4675927"/>
            <a:ext cx="2804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+mj-lt"/>
              </a:rPr>
              <a:t>Quadrangulation</a:t>
            </a:r>
            <a:endParaRPr lang="en-US" sz="2400" dirty="0">
              <a:latin typeface="+mj-lt"/>
            </a:endParaRPr>
          </a:p>
        </p:txBody>
      </p:sp>
      <p:grpSp>
        <p:nvGrpSpPr>
          <p:cNvPr id="2" name="Group 20"/>
          <p:cNvGrpSpPr/>
          <p:nvPr/>
        </p:nvGrpSpPr>
        <p:grpSpPr>
          <a:xfrm>
            <a:off x="5739627" y="2995601"/>
            <a:ext cx="2472620" cy="1521060"/>
            <a:chOff x="4825313" y="1078322"/>
            <a:chExt cx="3025346" cy="1861075"/>
          </a:xfrm>
        </p:grpSpPr>
        <p:grpSp>
          <p:nvGrpSpPr>
            <p:cNvPr id="3" name="Group 8"/>
            <p:cNvGrpSpPr/>
            <p:nvPr/>
          </p:nvGrpSpPr>
          <p:grpSpPr>
            <a:xfrm>
              <a:off x="4825313" y="1078322"/>
              <a:ext cx="3025346" cy="1861075"/>
              <a:chOff x="4234249" y="1942235"/>
              <a:chExt cx="3025346" cy="1861075"/>
            </a:xfrm>
          </p:grpSpPr>
          <p:pic>
            <p:nvPicPr>
              <p:cNvPr id="10" name="Picture 3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4234249" y="1942235"/>
                <a:ext cx="3025346" cy="18610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cxnSp>
            <p:nvCxnSpPr>
              <p:cNvPr id="11" name="Straight Connector 10"/>
              <p:cNvCxnSpPr/>
              <p:nvPr/>
            </p:nvCxnSpPr>
            <p:spPr bwMode="auto">
              <a:xfrm rot="5400000">
                <a:off x="5182886" y="3129093"/>
                <a:ext cx="1224866" cy="123567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17" name="Straight Arrow Connector 16"/>
            <p:cNvCxnSpPr/>
            <p:nvPr/>
          </p:nvCxnSpPr>
          <p:spPr bwMode="auto">
            <a:xfrm flipV="1">
              <a:off x="6092137" y="2171729"/>
              <a:ext cx="650793" cy="350796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5">
                  <a:lumMod val="2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 bwMode="auto">
            <a:xfrm rot="10800000" flipV="1">
              <a:off x="6207468" y="2021603"/>
              <a:ext cx="535462" cy="289484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5">
                  <a:lumMod val="2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4" name="Group 21"/>
          <p:cNvGrpSpPr/>
          <p:nvPr/>
        </p:nvGrpSpPr>
        <p:grpSpPr>
          <a:xfrm>
            <a:off x="8566903" y="3008465"/>
            <a:ext cx="2453396" cy="1511446"/>
            <a:chOff x="8209438" y="1090082"/>
            <a:chExt cx="3001826" cy="1849314"/>
          </a:xfrm>
        </p:grpSpPr>
        <p:grpSp>
          <p:nvGrpSpPr>
            <p:cNvPr id="5" name="Group 11"/>
            <p:cNvGrpSpPr/>
            <p:nvPr/>
          </p:nvGrpSpPr>
          <p:grpSpPr>
            <a:xfrm>
              <a:off x="8209438" y="1090082"/>
              <a:ext cx="3001826" cy="1849314"/>
              <a:chOff x="7618374" y="1953995"/>
              <a:chExt cx="3001826" cy="1849314"/>
            </a:xfrm>
          </p:grpSpPr>
          <p:pic>
            <p:nvPicPr>
              <p:cNvPr id="13" name="Picture 4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7618374" y="1953995"/>
                <a:ext cx="3001826" cy="18493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cxnSp>
            <p:nvCxnSpPr>
              <p:cNvPr id="14" name="Straight Connector 13"/>
              <p:cNvCxnSpPr/>
              <p:nvPr/>
            </p:nvCxnSpPr>
            <p:spPr bwMode="auto">
              <a:xfrm rot="5400000">
                <a:off x="8543926" y="3129092"/>
                <a:ext cx="1224866" cy="123567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19" name="Straight Arrow Connector 18"/>
            <p:cNvCxnSpPr/>
            <p:nvPr/>
          </p:nvCxnSpPr>
          <p:spPr bwMode="auto">
            <a:xfrm flipV="1">
              <a:off x="9385814" y="2190779"/>
              <a:ext cx="397992" cy="215558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5">
                  <a:lumMod val="2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0" name="Straight Arrow Connector 19"/>
            <p:cNvCxnSpPr/>
            <p:nvPr/>
          </p:nvCxnSpPr>
          <p:spPr bwMode="auto">
            <a:xfrm rot="10800000" flipV="1">
              <a:off x="9771107" y="2040997"/>
              <a:ext cx="325397" cy="162481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5">
                  <a:lumMod val="2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6" name="Group 26"/>
          <p:cNvGrpSpPr/>
          <p:nvPr/>
        </p:nvGrpSpPr>
        <p:grpSpPr>
          <a:xfrm rot="16200000">
            <a:off x="7629719" y="333129"/>
            <a:ext cx="1384712" cy="2859487"/>
            <a:chOff x="8232431" y="2005975"/>
            <a:chExt cx="2013969" cy="4158927"/>
          </a:xfrm>
        </p:grpSpPr>
        <p:pic>
          <p:nvPicPr>
            <p:cNvPr id="24" name="Picture 1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232431" y="2005975"/>
              <a:ext cx="2013969" cy="4158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5" name="Freeform 24"/>
            <p:cNvSpPr/>
            <p:nvPr/>
          </p:nvSpPr>
          <p:spPr bwMode="auto">
            <a:xfrm>
              <a:off x="8991601" y="3893344"/>
              <a:ext cx="649288" cy="1697831"/>
            </a:xfrm>
            <a:custGeom>
              <a:avLst/>
              <a:gdLst>
                <a:gd name="connsiteX0" fmla="*/ 0 w 592137"/>
                <a:gd name="connsiteY0" fmla="*/ 1766887 h 1766887"/>
                <a:gd name="connsiteX1" fmla="*/ 447675 w 592137"/>
                <a:gd name="connsiteY1" fmla="*/ 1023937 h 1766887"/>
                <a:gd name="connsiteX2" fmla="*/ 590550 w 592137"/>
                <a:gd name="connsiteY2" fmla="*/ 166687 h 1766887"/>
                <a:gd name="connsiteX3" fmla="*/ 457200 w 592137"/>
                <a:gd name="connsiteY3" fmla="*/ 23812 h 1766887"/>
                <a:gd name="connsiteX0" fmla="*/ 0 w 645319"/>
                <a:gd name="connsiteY0" fmla="*/ 1807369 h 1807369"/>
                <a:gd name="connsiteX1" fmla="*/ 447675 w 645319"/>
                <a:gd name="connsiteY1" fmla="*/ 1064419 h 1807369"/>
                <a:gd name="connsiteX2" fmla="*/ 643732 w 645319"/>
                <a:gd name="connsiteY2" fmla="*/ 166687 h 1807369"/>
                <a:gd name="connsiteX3" fmla="*/ 457200 w 645319"/>
                <a:gd name="connsiteY3" fmla="*/ 64294 h 1807369"/>
                <a:gd name="connsiteX0" fmla="*/ 0 w 649288"/>
                <a:gd name="connsiteY0" fmla="*/ 1799829 h 1799829"/>
                <a:gd name="connsiteX1" fmla="*/ 447675 w 649288"/>
                <a:gd name="connsiteY1" fmla="*/ 1056879 h 1799829"/>
                <a:gd name="connsiteX2" fmla="*/ 643732 w 649288"/>
                <a:gd name="connsiteY2" fmla="*/ 159147 h 1799829"/>
                <a:gd name="connsiteX3" fmla="*/ 414338 w 649288"/>
                <a:gd name="connsiteY3" fmla="*/ 101998 h 1799829"/>
                <a:gd name="connsiteX0" fmla="*/ 0 w 649288"/>
                <a:gd name="connsiteY0" fmla="*/ 1799829 h 1799829"/>
                <a:gd name="connsiteX1" fmla="*/ 447675 w 649288"/>
                <a:gd name="connsiteY1" fmla="*/ 1056879 h 1799829"/>
                <a:gd name="connsiteX2" fmla="*/ 643732 w 649288"/>
                <a:gd name="connsiteY2" fmla="*/ 159147 h 1799829"/>
                <a:gd name="connsiteX3" fmla="*/ 414338 w 649288"/>
                <a:gd name="connsiteY3" fmla="*/ 101998 h 1799829"/>
                <a:gd name="connsiteX0" fmla="*/ 0 w 649288"/>
                <a:gd name="connsiteY0" fmla="*/ 1697831 h 1697831"/>
                <a:gd name="connsiteX1" fmla="*/ 447675 w 649288"/>
                <a:gd name="connsiteY1" fmla="*/ 954881 h 1697831"/>
                <a:gd name="connsiteX2" fmla="*/ 643732 w 649288"/>
                <a:gd name="connsiteY2" fmla="*/ 185737 h 1697831"/>
                <a:gd name="connsiteX3" fmla="*/ 414338 w 649288"/>
                <a:gd name="connsiteY3" fmla="*/ 0 h 1697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9288" h="1697831">
                  <a:moveTo>
                    <a:pt x="0" y="1697831"/>
                  </a:moveTo>
                  <a:cubicBezTo>
                    <a:pt x="174625" y="1459706"/>
                    <a:pt x="340386" y="1206897"/>
                    <a:pt x="447675" y="954881"/>
                  </a:cubicBezTo>
                  <a:cubicBezTo>
                    <a:pt x="554964" y="702865"/>
                    <a:pt x="649288" y="344884"/>
                    <a:pt x="643732" y="185737"/>
                  </a:cubicBezTo>
                  <a:cubicBezTo>
                    <a:pt x="638176" y="26590"/>
                    <a:pt x="481806" y="4762"/>
                    <a:pt x="414338" y="0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  <p:sp>
          <p:nvSpPr>
            <p:cNvPr id="26" name="Freeform 25"/>
            <p:cNvSpPr/>
            <p:nvPr/>
          </p:nvSpPr>
          <p:spPr bwMode="auto">
            <a:xfrm>
              <a:off x="8810624" y="3993357"/>
              <a:ext cx="440532" cy="1321594"/>
            </a:xfrm>
            <a:custGeom>
              <a:avLst/>
              <a:gdLst>
                <a:gd name="connsiteX0" fmla="*/ 381000 w 381000"/>
                <a:gd name="connsiteY0" fmla="*/ 61912 h 1519237"/>
                <a:gd name="connsiteX1" fmla="*/ 295275 w 381000"/>
                <a:gd name="connsiteY1" fmla="*/ 138112 h 1519237"/>
                <a:gd name="connsiteX2" fmla="*/ 257175 w 381000"/>
                <a:gd name="connsiteY2" fmla="*/ 890587 h 1519237"/>
                <a:gd name="connsiteX3" fmla="*/ 0 w 381000"/>
                <a:gd name="connsiteY3" fmla="*/ 1519237 h 1519237"/>
                <a:gd name="connsiteX0" fmla="*/ 381000 w 381000"/>
                <a:gd name="connsiteY0" fmla="*/ 61912 h 1519237"/>
                <a:gd name="connsiteX1" fmla="*/ 295275 w 381000"/>
                <a:gd name="connsiteY1" fmla="*/ 138112 h 1519237"/>
                <a:gd name="connsiteX2" fmla="*/ 257175 w 381000"/>
                <a:gd name="connsiteY2" fmla="*/ 890587 h 1519237"/>
                <a:gd name="connsiteX3" fmla="*/ 0 w 381000"/>
                <a:gd name="connsiteY3" fmla="*/ 1519237 h 1519237"/>
                <a:gd name="connsiteX0" fmla="*/ 381000 w 421482"/>
                <a:gd name="connsiteY0" fmla="*/ 62706 h 1520031"/>
                <a:gd name="connsiteX1" fmla="*/ 407194 w 421482"/>
                <a:gd name="connsiteY1" fmla="*/ 57944 h 1520031"/>
                <a:gd name="connsiteX2" fmla="*/ 295275 w 421482"/>
                <a:gd name="connsiteY2" fmla="*/ 138906 h 1520031"/>
                <a:gd name="connsiteX3" fmla="*/ 257175 w 421482"/>
                <a:gd name="connsiteY3" fmla="*/ 891381 h 1520031"/>
                <a:gd name="connsiteX4" fmla="*/ 0 w 421482"/>
                <a:gd name="connsiteY4" fmla="*/ 1520031 h 1520031"/>
                <a:gd name="connsiteX0" fmla="*/ 381000 w 421481"/>
                <a:gd name="connsiteY0" fmla="*/ 46434 h 1503759"/>
                <a:gd name="connsiteX1" fmla="*/ 407194 w 421481"/>
                <a:gd name="connsiteY1" fmla="*/ 41672 h 1503759"/>
                <a:gd name="connsiteX2" fmla="*/ 295275 w 421481"/>
                <a:gd name="connsiteY2" fmla="*/ 296465 h 1503759"/>
                <a:gd name="connsiteX3" fmla="*/ 257175 w 421481"/>
                <a:gd name="connsiteY3" fmla="*/ 875109 h 1503759"/>
                <a:gd name="connsiteX4" fmla="*/ 0 w 421481"/>
                <a:gd name="connsiteY4" fmla="*/ 1503759 h 1503759"/>
                <a:gd name="connsiteX0" fmla="*/ 381000 w 414338"/>
                <a:gd name="connsiteY0" fmla="*/ 51990 h 1509315"/>
                <a:gd name="connsiteX1" fmla="*/ 407194 w 414338"/>
                <a:gd name="connsiteY1" fmla="*/ 47228 h 1509315"/>
                <a:gd name="connsiteX2" fmla="*/ 338137 w 414338"/>
                <a:gd name="connsiteY2" fmla="*/ 335358 h 1509315"/>
                <a:gd name="connsiteX3" fmla="*/ 257175 w 414338"/>
                <a:gd name="connsiteY3" fmla="*/ 880665 h 1509315"/>
                <a:gd name="connsiteX4" fmla="*/ 0 w 414338"/>
                <a:gd name="connsiteY4" fmla="*/ 1509315 h 1509315"/>
                <a:gd name="connsiteX0" fmla="*/ 381000 w 381000"/>
                <a:gd name="connsiteY0" fmla="*/ 0 h 1457325"/>
                <a:gd name="connsiteX1" fmla="*/ 338137 w 381000"/>
                <a:gd name="connsiteY1" fmla="*/ 283368 h 1457325"/>
                <a:gd name="connsiteX2" fmla="*/ 257175 w 381000"/>
                <a:gd name="connsiteY2" fmla="*/ 828675 h 1457325"/>
                <a:gd name="connsiteX3" fmla="*/ 0 w 381000"/>
                <a:gd name="connsiteY3" fmla="*/ 1457325 h 1457325"/>
                <a:gd name="connsiteX0" fmla="*/ 440532 w 440532"/>
                <a:gd name="connsiteY0" fmla="*/ 0 h 1321594"/>
                <a:gd name="connsiteX1" fmla="*/ 338137 w 440532"/>
                <a:gd name="connsiteY1" fmla="*/ 147637 h 1321594"/>
                <a:gd name="connsiteX2" fmla="*/ 257175 w 440532"/>
                <a:gd name="connsiteY2" fmla="*/ 692944 h 1321594"/>
                <a:gd name="connsiteX3" fmla="*/ 0 w 440532"/>
                <a:gd name="connsiteY3" fmla="*/ 1321594 h 1321594"/>
                <a:gd name="connsiteX0" fmla="*/ 440532 w 440532"/>
                <a:gd name="connsiteY0" fmla="*/ 0 h 1321594"/>
                <a:gd name="connsiteX1" fmla="*/ 338137 w 440532"/>
                <a:gd name="connsiteY1" fmla="*/ 147637 h 1321594"/>
                <a:gd name="connsiteX2" fmla="*/ 257175 w 440532"/>
                <a:gd name="connsiteY2" fmla="*/ 692944 h 1321594"/>
                <a:gd name="connsiteX3" fmla="*/ 0 w 440532"/>
                <a:gd name="connsiteY3" fmla="*/ 1321594 h 1321594"/>
                <a:gd name="connsiteX0" fmla="*/ 440532 w 440532"/>
                <a:gd name="connsiteY0" fmla="*/ 0 h 1321594"/>
                <a:gd name="connsiteX1" fmla="*/ 297656 w 440532"/>
                <a:gd name="connsiteY1" fmla="*/ 366712 h 1321594"/>
                <a:gd name="connsiteX2" fmla="*/ 257175 w 440532"/>
                <a:gd name="connsiteY2" fmla="*/ 692944 h 1321594"/>
                <a:gd name="connsiteX3" fmla="*/ 0 w 440532"/>
                <a:gd name="connsiteY3" fmla="*/ 1321594 h 1321594"/>
                <a:gd name="connsiteX0" fmla="*/ 440532 w 440532"/>
                <a:gd name="connsiteY0" fmla="*/ 0 h 1321594"/>
                <a:gd name="connsiteX1" fmla="*/ 297656 w 440532"/>
                <a:gd name="connsiteY1" fmla="*/ 366712 h 1321594"/>
                <a:gd name="connsiteX2" fmla="*/ 211931 w 440532"/>
                <a:gd name="connsiteY2" fmla="*/ 845344 h 1321594"/>
                <a:gd name="connsiteX3" fmla="*/ 0 w 440532"/>
                <a:gd name="connsiteY3" fmla="*/ 1321594 h 1321594"/>
                <a:gd name="connsiteX0" fmla="*/ 440532 w 440532"/>
                <a:gd name="connsiteY0" fmla="*/ 0 h 1321594"/>
                <a:gd name="connsiteX1" fmla="*/ 297656 w 440532"/>
                <a:gd name="connsiteY1" fmla="*/ 366712 h 1321594"/>
                <a:gd name="connsiteX2" fmla="*/ 211931 w 440532"/>
                <a:gd name="connsiteY2" fmla="*/ 845344 h 1321594"/>
                <a:gd name="connsiteX3" fmla="*/ 0 w 440532"/>
                <a:gd name="connsiteY3" fmla="*/ 1321594 h 1321594"/>
                <a:gd name="connsiteX0" fmla="*/ 440532 w 440532"/>
                <a:gd name="connsiteY0" fmla="*/ 0 h 1321594"/>
                <a:gd name="connsiteX1" fmla="*/ 297656 w 440532"/>
                <a:gd name="connsiteY1" fmla="*/ 366712 h 1321594"/>
                <a:gd name="connsiteX2" fmla="*/ 211931 w 440532"/>
                <a:gd name="connsiteY2" fmla="*/ 845344 h 1321594"/>
                <a:gd name="connsiteX3" fmla="*/ 0 w 440532"/>
                <a:gd name="connsiteY3" fmla="*/ 1321594 h 1321594"/>
                <a:gd name="connsiteX0" fmla="*/ 440532 w 440532"/>
                <a:gd name="connsiteY0" fmla="*/ 0 h 1321594"/>
                <a:gd name="connsiteX1" fmla="*/ 297656 w 440532"/>
                <a:gd name="connsiteY1" fmla="*/ 366712 h 1321594"/>
                <a:gd name="connsiteX2" fmla="*/ 211931 w 440532"/>
                <a:gd name="connsiteY2" fmla="*/ 845344 h 1321594"/>
                <a:gd name="connsiteX3" fmla="*/ 0 w 440532"/>
                <a:gd name="connsiteY3" fmla="*/ 1321594 h 1321594"/>
                <a:gd name="connsiteX0" fmla="*/ 440532 w 440532"/>
                <a:gd name="connsiteY0" fmla="*/ 0 h 1321594"/>
                <a:gd name="connsiteX1" fmla="*/ 297656 w 440532"/>
                <a:gd name="connsiteY1" fmla="*/ 366712 h 1321594"/>
                <a:gd name="connsiteX2" fmla="*/ 211931 w 440532"/>
                <a:gd name="connsiteY2" fmla="*/ 845344 h 1321594"/>
                <a:gd name="connsiteX3" fmla="*/ 0 w 440532"/>
                <a:gd name="connsiteY3" fmla="*/ 1321594 h 1321594"/>
                <a:gd name="connsiteX0" fmla="*/ 440532 w 440532"/>
                <a:gd name="connsiteY0" fmla="*/ 0 h 1321594"/>
                <a:gd name="connsiteX1" fmla="*/ 297656 w 440532"/>
                <a:gd name="connsiteY1" fmla="*/ 366712 h 1321594"/>
                <a:gd name="connsiteX2" fmla="*/ 211931 w 440532"/>
                <a:gd name="connsiteY2" fmla="*/ 845344 h 1321594"/>
                <a:gd name="connsiteX3" fmla="*/ 0 w 440532"/>
                <a:gd name="connsiteY3" fmla="*/ 1321594 h 13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0532" h="1321594">
                  <a:moveTo>
                    <a:pt x="440532" y="0"/>
                  </a:moveTo>
                  <a:cubicBezTo>
                    <a:pt x="376834" y="39985"/>
                    <a:pt x="309563" y="223440"/>
                    <a:pt x="297656" y="366712"/>
                  </a:cubicBezTo>
                  <a:cubicBezTo>
                    <a:pt x="280987" y="512365"/>
                    <a:pt x="261540" y="686197"/>
                    <a:pt x="211931" y="845344"/>
                  </a:cubicBezTo>
                  <a:cubicBezTo>
                    <a:pt x="162322" y="1004491"/>
                    <a:pt x="103981" y="1122362"/>
                    <a:pt x="0" y="1321594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Goal: Robustness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 smtClean="0"/>
              <a:t>Bijectivity</a:t>
            </a:r>
            <a:r>
              <a:rPr lang="en-US" dirty="0" smtClean="0"/>
              <a:t> (one-to-one): no </a:t>
            </a:r>
            <a:r>
              <a:rPr lang="en-US" dirty="0" err="1" smtClean="0"/>
              <a:t>foldovers</a:t>
            </a:r>
            <a:r>
              <a:rPr lang="en-US" dirty="0" smtClean="0"/>
              <a:t>; no collapses</a:t>
            </a:r>
          </a:p>
        </p:txBody>
      </p:sp>
      <p:pic>
        <p:nvPicPr>
          <p:cNvPr id="5" name="Content Placeholder 7" descr="merge_loop_0cones_domai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636345" y="4577186"/>
            <a:ext cx="3517245" cy="714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merge_loop_0cones_par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5227" y="2257808"/>
            <a:ext cx="3624613" cy="19497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95034" y="4502654"/>
            <a:ext cx="16401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parametric</a:t>
            </a:r>
            <a:br>
              <a:rPr lang="en-US" sz="2400" dirty="0" smtClean="0"/>
            </a:br>
            <a:r>
              <a:rPr lang="en-US" sz="2400" dirty="0" smtClean="0"/>
              <a:t>domain</a:t>
            </a:r>
            <a:endParaRPr lang="en-US" sz="2400" dirty="0"/>
          </a:p>
        </p:txBody>
      </p:sp>
      <p:sp>
        <p:nvSpPr>
          <p:cNvPr id="10" name="Oval 9"/>
          <p:cNvSpPr/>
          <p:nvPr/>
        </p:nvSpPr>
        <p:spPr bwMode="auto">
          <a:xfrm>
            <a:off x="5415450" y="5017676"/>
            <a:ext cx="1468993" cy="468375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93680"/>
              </a:solidFill>
              <a:effectLst/>
              <a:latin typeface="Frutiger 55 Roman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58466" y="5463260"/>
            <a:ext cx="2430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collapsed region</a:t>
            </a:r>
            <a:endParaRPr lang="en-US" sz="2400" dirty="0"/>
          </a:p>
        </p:txBody>
      </p:sp>
      <p:sp>
        <p:nvSpPr>
          <p:cNvPr id="12" name="Right Arrow 11"/>
          <p:cNvSpPr/>
          <p:nvPr/>
        </p:nvSpPr>
        <p:spPr bwMode="auto">
          <a:xfrm>
            <a:off x="4192937" y="2257808"/>
            <a:ext cx="651961" cy="860281"/>
          </a:xfrm>
          <a:prstGeom prst="rightArrow">
            <a:avLst/>
          </a:prstGeom>
          <a:solidFill>
            <a:srgbClr val="99CCFF">
              <a:alpha val="49020"/>
            </a:srgb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93680"/>
              </a:solidFill>
              <a:effectLst/>
              <a:latin typeface="Frutiger 55 Roman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68298" y="3118089"/>
            <a:ext cx="1194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surface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to attaining </a:t>
            </a:r>
            <a:r>
              <a:rPr lang="en-US" dirty="0" err="1" smtClean="0"/>
              <a:t>bijectivity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 smtClean="0"/>
              <a:t>Discretization</a:t>
            </a:r>
            <a:r>
              <a:rPr lang="en-US" b="1" dirty="0" smtClean="0"/>
              <a:t>:</a:t>
            </a:r>
            <a:r>
              <a:rPr lang="en-US" dirty="0" smtClean="0"/>
              <a:t> Insufficient degrees of freedom in the triangle mesh. </a:t>
            </a:r>
          </a:p>
          <a:p>
            <a:pPr lvl="1"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dirty="0" smtClean="0"/>
              <a:t>Need to be able to refine the surface mesh</a:t>
            </a:r>
          </a:p>
          <a:p>
            <a:pPr lvl="1"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endParaRPr lang="en-US" dirty="0" smtClean="0"/>
          </a:p>
          <a:p>
            <a:pPr>
              <a:buClr>
                <a:schemeClr val="accent1"/>
              </a:buClr>
              <a:buSzPct val="100000"/>
            </a:pPr>
            <a:r>
              <a:rPr lang="en-US" b="1" dirty="0" smtClean="0"/>
              <a:t>Solution space of </a:t>
            </a:r>
            <a:r>
              <a:rPr lang="en-US" b="1" dirty="0" err="1" smtClean="0"/>
              <a:t>bijective</a:t>
            </a:r>
            <a:r>
              <a:rPr lang="en-US" b="1" dirty="0" smtClean="0"/>
              <a:t> maps is non-convex.</a:t>
            </a:r>
            <a:r>
              <a:rPr lang="en-US" dirty="0" smtClean="0"/>
              <a:t> </a:t>
            </a:r>
          </a:p>
          <a:p>
            <a:pPr>
              <a:buClr>
                <a:schemeClr val="accent1"/>
              </a:buClr>
              <a:buSzPct val="100000"/>
            </a:pPr>
            <a:r>
              <a:rPr lang="en-US" dirty="0" smtClean="0"/>
              <a:t>Convex subspace constraints may have an empty solution space.</a:t>
            </a:r>
          </a:p>
          <a:p>
            <a:pPr lvl="1"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dirty="0" smtClean="0"/>
              <a:t>[</a:t>
            </a:r>
            <a:r>
              <a:rPr lang="en-US" dirty="0" err="1" smtClean="0"/>
              <a:t>Lipman</a:t>
            </a:r>
            <a:r>
              <a:rPr lang="en-US" dirty="0" smtClean="0"/>
              <a:t> 2012] (Bounded-Distortion Mappings)</a:t>
            </a:r>
          </a:p>
          <a:p>
            <a:pPr lvl="1"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dirty="0" smtClean="0"/>
              <a:t>[</a:t>
            </a:r>
            <a:r>
              <a:rPr lang="en-US" dirty="0" err="1" smtClean="0"/>
              <a:t>Bommes</a:t>
            </a:r>
            <a:r>
              <a:rPr lang="en-US" dirty="0" smtClean="0"/>
              <a:t> 2013] (Integer-Grid Maps)</a:t>
            </a:r>
          </a:p>
          <a:p>
            <a:pPr lvl="1"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endParaRPr lang="en-US" dirty="0" smtClean="0"/>
          </a:p>
          <a:p>
            <a:pPr>
              <a:buClr>
                <a:schemeClr val="accent1"/>
              </a:buClr>
              <a:buSzPct val="100000"/>
            </a:pPr>
            <a:r>
              <a:rPr lang="en-US" b="1" dirty="0" smtClean="0"/>
              <a:t>Cross-field topology:</a:t>
            </a:r>
            <a:r>
              <a:rPr lang="en-US" dirty="0" smtClean="0"/>
              <a:t> Might not permit a valid parametrization.</a:t>
            </a:r>
          </a:p>
          <a:p>
            <a:pPr lvl="1"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Infeasible cross-fields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09576" y="4987771"/>
            <a:ext cx="5711824" cy="984251"/>
          </a:xfrm>
        </p:spPr>
        <p:txBody>
          <a:bodyPr/>
          <a:lstStyle/>
          <a:p>
            <a:pPr lvl="1"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sz="2800" dirty="0" smtClean="0"/>
              <a:t>Need to be able to introduce or remove singularities</a:t>
            </a:r>
          </a:p>
          <a:p>
            <a:endParaRPr lang="en-US" sz="3200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0940" y="1649175"/>
            <a:ext cx="3890559" cy="3056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0" name="Group 9"/>
          <p:cNvGrpSpPr/>
          <p:nvPr/>
        </p:nvGrpSpPr>
        <p:grpSpPr>
          <a:xfrm>
            <a:off x="6575746" y="1727188"/>
            <a:ext cx="3844771" cy="4244834"/>
            <a:chOff x="5656177" y="1223233"/>
            <a:chExt cx="2584382" cy="2853297"/>
          </a:xfrm>
        </p:grpSpPr>
        <p:grpSp>
          <p:nvGrpSpPr>
            <p:cNvPr id="5" name="Group 4"/>
            <p:cNvGrpSpPr/>
            <p:nvPr/>
          </p:nvGrpSpPr>
          <p:grpSpPr>
            <a:xfrm>
              <a:off x="5656177" y="1223233"/>
              <a:ext cx="2584382" cy="2056335"/>
              <a:chOff x="1192213" y="1819276"/>
              <a:chExt cx="2901952" cy="2309018"/>
            </a:xfrm>
          </p:grpSpPr>
          <p:pic>
            <p:nvPicPr>
              <p:cNvPr id="6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192213" y="1819276"/>
                <a:ext cx="2901952" cy="22479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7" name="Freeform 6"/>
              <p:cNvSpPr/>
              <p:nvPr/>
            </p:nvSpPr>
            <p:spPr bwMode="auto">
              <a:xfrm>
                <a:off x="1964797" y="3181350"/>
                <a:ext cx="416454" cy="946944"/>
              </a:xfrm>
              <a:custGeom>
                <a:avLst/>
                <a:gdLst>
                  <a:gd name="connsiteX0" fmla="*/ 511175 w 511175"/>
                  <a:gd name="connsiteY0" fmla="*/ 0 h 1027113"/>
                  <a:gd name="connsiteX1" fmla="*/ 63500 w 511175"/>
                  <a:gd name="connsiteY1" fmla="*/ 304800 h 1027113"/>
                  <a:gd name="connsiteX2" fmla="*/ 130175 w 511175"/>
                  <a:gd name="connsiteY2" fmla="*/ 933450 h 1027113"/>
                  <a:gd name="connsiteX3" fmla="*/ 406400 w 511175"/>
                  <a:gd name="connsiteY3" fmla="*/ 866775 h 1027113"/>
                  <a:gd name="connsiteX0" fmla="*/ 416454 w 416454"/>
                  <a:gd name="connsiteY0" fmla="*/ 0 h 1027112"/>
                  <a:gd name="connsiteX1" fmla="*/ 98954 w 416454"/>
                  <a:gd name="connsiteY1" fmla="*/ 304800 h 1027112"/>
                  <a:gd name="connsiteX2" fmla="*/ 35454 w 416454"/>
                  <a:gd name="connsiteY2" fmla="*/ 933450 h 1027112"/>
                  <a:gd name="connsiteX3" fmla="*/ 311679 w 416454"/>
                  <a:gd name="connsiteY3" fmla="*/ 866775 h 1027112"/>
                  <a:gd name="connsiteX0" fmla="*/ 416454 w 416454"/>
                  <a:gd name="connsiteY0" fmla="*/ 0 h 946944"/>
                  <a:gd name="connsiteX1" fmla="*/ 98954 w 416454"/>
                  <a:gd name="connsiteY1" fmla="*/ 304800 h 946944"/>
                  <a:gd name="connsiteX2" fmla="*/ 35454 w 416454"/>
                  <a:gd name="connsiteY2" fmla="*/ 781047 h 946944"/>
                  <a:gd name="connsiteX3" fmla="*/ 311679 w 416454"/>
                  <a:gd name="connsiteY3" fmla="*/ 866775 h 946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6454" h="946944">
                    <a:moveTo>
                      <a:pt x="416454" y="0"/>
                    </a:moveTo>
                    <a:cubicBezTo>
                      <a:pt x="224366" y="74612"/>
                      <a:pt x="162454" y="174626"/>
                      <a:pt x="98954" y="304800"/>
                    </a:cubicBezTo>
                    <a:cubicBezTo>
                      <a:pt x="35454" y="434974"/>
                      <a:pt x="0" y="687385"/>
                      <a:pt x="35454" y="781047"/>
                    </a:cubicBezTo>
                    <a:cubicBezTo>
                      <a:pt x="70908" y="874709"/>
                      <a:pt x="202141" y="946944"/>
                      <a:pt x="311679" y="866775"/>
                    </a:cubicBezTo>
                  </a:path>
                </a:pathLst>
              </a:cu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stealth" w="lg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227013" marR="0" indent="-227013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EB9CCC"/>
                  </a:buClr>
                  <a:buSzPct val="60000"/>
                  <a:buFont typeface="Monotype Sorts" pitchFamily="2" charset="2"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rgbClr val="093680"/>
                  </a:solidFill>
                  <a:effectLst/>
                  <a:latin typeface="Frutiger 55 Roman" pitchFamily="34" charset="0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5806563" y="3435197"/>
              <a:ext cx="2271799" cy="641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+mj-lt"/>
                </a:rPr>
                <a:t>Field rotation</a:t>
              </a:r>
              <a:br>
                <a:rPr lang="en-US" sz="2800" dirty="0" smtClean="0">
                  <a:latin typeface="+mj-lt"/>
                </a:rPr>
              </a:br>
              <a:r>
                <a:rPr lang="en-US" sz="2800" dirty="0" smtClean="0">
                  <a:latin typeface="+mj-lt"/>
                </a:rPr>
                <a:t>90 degrees</a:t>
              </a:r>
              <a:endParaRPr 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hemisphere_trace_domain_patches_gri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6132" y="3159079"/>
            <a:ext cx="2552543" cy="2546655"/>
          </a:xfrm>
          <a:prstGeom prst="rect">
            <a:avLst/>
          </a:prstGeom>
        </p:spPr>
      </p:pic>
      <p:pic>
        <p:nvPicPr>
          <p:cNvPr id="8" name="Picture 7" descr="hemisphere_inpu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5558" y="1063723"/>
            <a:ext cx="2340013" cy="2287649"/>
          </a:xfrm>
          <a:prstGeom prst="rect">
            <a:avLst/>
          </a:prstGeom>
        </p:spPr>
      </p:pic>
      <p:pic>
        <p:nvPicPr>
          <p:cNvPr id="8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85558" y="1063872"/>
            <a:ext cx="2343365" cy="2287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Strategy: </a:t>
            </a:r>
            <a:r>
              <a:rPr lang="en-US" dirty="0" err="1" smtClean="0"/>
              <a:t>Bijectivity</a:t>
            </a:r>
            <a:endParaRPr lang="en-US" dirty="0"/>
          </a:p>
        </p:txBody>
      </p:sp>
      <p:sp>
        <p:nvSpPr>
          <p:cNvPr id="73" name="Content Placeholder 72"/>
          <p:cNvSpPr>
            <a:spLocks noGrp="1"/>
          </p:cNvSpPr>
          <p:nvPr>
            <p:ph idx="1"/>
          </p:nvPr>
        </p:nvSpPr>
        <p:spPr>
          <a:xfrm>
            <a:off x="409577" y="1336676"/>
            <a:ext cx="6475982" cy="4968875"/>
          </a:xfrm>
        </p:spPr>
        <p:txBody>
          <a:bodyPr/>
          <a:lstStyle/>
          <a:p>
            <a:pPr marL="514350" indent="-514350">
              <a:buClr>
                <a:schemeClr val="accent1"/>
              </a:buClr>
              <a:buFont typeface="+mj-lt"/>
              <a:buAutoNum type="arabicPeriod"/>
            </a:pPr>
            <a:r>
              <a:rPr lang="en-US" dirty="0" smtClean="0"/>
              <a:t>Compute motorcycle graph</a:t>
            </a:r>
          </a:p>
          <a:p>
            <a:pPr marL="855663" lvl="1" indent="-514350">
              <a:buClr>
                <a:schemeClr val="accent1"/>
              </a:buClr>
              <a:buSzPct val="100000"/>
              <a:buFont typeface="+mj-lt"/>
              <a:buAutoNum type="alphaLcParenR"/>
            </a:pPr>
            <a:r>
              <a:rPr lang="en-US" dirty="0" smtClean="0"/>
              <a:t>Trace field from singularities and ends of feature curves</a:t>
            </a:r>
          </a:p>
          <a:p>
            <a:pPr marL="855663" lvl="1" indent="-514350">
              <a:buClr>
                <a:schemeClr val="accent1"/>
              </a:buClr>
              <a:buSzPct val="100000"/>
              <a:buFont typeface="+mj-lt"/>
              <a:buAutoNum type="alphaLcParenR"/>
            </a:pPr>
            <a:r>
              <a:rPr lang="en-US" dirty="0" smtClean="0"/>
              <a:t>Stop when colliding with another trace</a:t>
            </a:r>
            <a:br>
              <a:rPr lang="en-US" dirty="0" smtClean="0"/>
            </a:br>
            <a:endParaRPr lang="en-US" dirty="0" smtClean="0"/>
          </a:p>
          <a:p>
            <a:pPr marL="514350" indent="-514350">
              <a:buClr>
                <a:schemeClr val="accent1"/>
              </a:buClr>
              <a:buFont typeface="+mj-lt"/>
              <a:buAutoNum type="arabicPeriod"/>
            </a:pPr>
            <a:r>
              <a:rPr lang="en-US" dirty="0" smtClean="0"/>
              <a:t>Map each patch to a rectangle</a:t>
            </a:r>
          </a:p>
          <a:p>
            <a:pPr marL="855663" lvl="1" indent="-514350">
              <a:buSzPct val="100000"/>
              <a:buFont typeface="+mj-lt"/>
              <a:buAutoNum type="alphaLcParenR"/>
            </a:pPr>
            <a:r>
              <a:rPr lang="en-US" dirty="0" err="1" smtClean="0"/>
              <a:t>Bijectivity</a:t>
            </a:r>
            <a:r>
              <a:rPr lang="en-US" dirty="0" smtClean="0"/>
              <a:t> guaranteed</a:t>
            </a:r>
          </a:p>
          <a:p>
            <a:pPr marL="855663" lvl="1" indent="-514350">
              <a:buSzPct val="100000"/>
              <a:buFont typeface="+mj-lt"/>
              <a:buAutoNum type="alphaLcParenR"/>
            </a:pPr>
            <a:r>
              <a:rPr lang="en-US" dirty="0" smtClean="0"/>
              <a:t>Must glue together consistently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50" name="Picture 49" descr="hemisphere_trace_patche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5558" y="1064432"/>
            <a:ext cx="2343365" cy="2287649"/>
          </a:xfrm>
          <a:prstGeom prst="rect">
            <a:avLst/>
          </a:prstGeom>
        </p:spPr>
      </p:pic>
      <p:pic>
        <p:nvPicPr>
          <p:cNvPr id="53" name="Picture 52" descr="hemisphere_trace_patches_gri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5558" y="1073248"/>
            <a:ext cx="2343365" cy="2287649"/>
          </a:xfrm>
          <a:prstGeom prst="rect">
            <a:avLst/>
          </a:prstGeom>
        </p:spPr>
      </p:pic>
      <p:sp>
        <p:nvSpPr>
          <p:cNvPr id="20" name="Down Arrow 19"/>
          <p:cNvSpPr/>
          <p:nvPr/>
        </p:nvSpPr>
        <p:spPr>
          <a:xfrm rot="19048248">
            <a:off x="8396489" y="3552812"/>
            <a:ext cx="747174" cy="264596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 rot="18865010" flipV="1">
            <a:off x="9126024" y="2847077"/>
            <a:ext cx="747174" cy="264596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/>
          <p:cNvSpPr txBox="1"/>
          <p:nvPr/>
        </p:nvSpPr>
        <p:spPr>
          <a:xfrm>
            <a:off x="8372477" y="5705734"/>
            <a:ext cx="3236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Parametric domain</a:t>
            </a:r>
            <a:endParaRPr lang="en-US" sz="2400" dirty="0">
              <a:latin typeface="+mj-lt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9000751" y="3508085"/>
            <a:ext cx="1885362" cy="1844054"/>
            <a:chOff x="9000751" y="3508085"/>
            <a:chExt cx="1885362" cy="1844054"/>
          </a:xfrm>
        </p:grpSpPr>
        <p:sp>
          <p:nvSpPr>
            <p:cNvPr id="28" name="Arc 27"/>
            <p:cNvSpPr/>
            <p:nvPr/>
          </p:nvSpPr>
          <p:spPr>
            <a:xfrm>
              <a:off x="9341898" y="3782471"/>
              <a:ext cx="1063390" cy="1063390"/>
            </a:xfrm>
            <a:prstGeom prst="arc">
              <a:avLst>
                <a:gd name="adj1" fmla="val 10278328"/>
                <a:gd name="adj2" fmla="val 16320122"/>
              </a:avLst>
            </a:prstGeom>
            <a:ln w="28575">
              <a:solidFill>
                <a:schemeClr val="tx1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Arc 29"/>
            <p:cNvSpPr/>
            <p:nvPr/>
          </p:nvSpPr>
          <p:spPr>
            <a:xfrm>
              <a:off x="9000751" y="4757815"/>
              <a:ext cx="594324" cy="594324"/>
            </a:xfrm>
            <a:prstGeom prst="arc">
              <a:avLst>
                <a:gd name="adj1" fmla="val 5341931"/>
                <a:gd name="adj2" fmla="val 10900333"/>
              </a:avLst>
            </a:prstGeom>
            <a:ln w="28575">
              <a:solidFill>
                <a:schemeClr val="tx1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Arc 58"/>
            <p:cNvSpPr/>
            <p:nvPr/>
          </p:nvSpPr>
          <p:spPr>
            <a:xfrm>
              <a:off x="10212553" y="4757815"/>
              <a:ext cx="594324" cy="594324"/>
            </a:xfrm>
            <a:prstGeom prst="arc">
              <a:avLst>
                <a:gd name="adj1" fmla="val 21330069"/>
                <a:gd name="adj2" fmla="val 4901751"/>
              </a:avLst>
            </a:prstGeom>
            <a:ln w="28575">
              <a:solidFill>
                <a:schemeClr val="tx1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Arc 60"/>
            <p:cNvSpPr/>
            <p:nvPr/>
          </p:nvSpPr>
          <p:spPr>
            <a:xfrm>
              <a:off x="10291789" y="3508085"/>
              <a:ext cx="594324" cy="594324"/>
            </a:xfrm>
            <a:prstGeom prst="arc">
              <a:avLst>
                <a:gd name="adj1" fmla="val 15858563"/>
                <a:gd name="adj2" fmla="val 21508367"/>
              </a:avLst>
            </a:prstGeom>
            <a:ln w="28575">
              <a:solidFill>
                <a:schemeClr val="tx1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44"/>
          <p:cNvGrpSpPr/>
          <p:nvPr/>
        </p:nvGrpSpPr>
        <p:grpSpPr>
          <a:xfrm>
            <a:off x="9296808" y="3782471"/>
            <a:ext cx="1278473" cy="1288567"/>
            <a:chOff x="4896793" y="3534322"/>
            <a:chExt cx="1278473" cy="1288567"/>
          </a:xfrm>
        </p:grpSpPr>
        <p:sp>
          <p:nvSpPr>
            <p:cNvPr id="66" name="Oval 65"/>
            <p:cNvSpPr/>
            <p:nvPr/>
          </p:nvSpPr>
          <p:spPr>
            <a:xfrm>
              <a:off x="6068169" y="4715793"/>
              <a:ext cx="107097" cy="10709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5483377" y="4110247"/>
              <a:ext cx="107097" cy="107096"/>
            </a:xfrm>
            <a:prstGeom prst="ellips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4896793" y="4715793"/>
              <a:ext cx="107097" cy="107096"/>
            </a:xfrm>
            <a:prstGeom prst="ellipse">
              <a:avLst/>
            </a:prstGeom>
            <a:solidFill>
              <a:srgbClr val="6699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6068169" y="3534322"/>
              <a:ext cx="107097" cy="107096"/>
            </a:xfrm>
            <a:prstGeom prst="ellipse">
              <a:avLst/>
            </a:prstGeom>
            <a:solidFill>
              <a:srgbClr val="FFCC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170904" y="1111982"/>
            <a:ext cx="1835131" cy="1549380"/>
            <a:chOff x="7170904" y="1111982"/>
            <a:chExt cx="1835131" cy="1549380"/>
          </a:xfrm>
        </p:grpSpPr>
        <p:sp>
          <p:nvSpPr>
            <p:cNvPr id="29" name="Freeform 28"/>
            <p:cNvSpPr/>
            <p:nvPr/>
          </p:nvSpPr>
          <p:spPr bwMode="auto">
            <a:xfrm>
              <a:off x="7791451" y="1482724"/>
              <a:ext cx="254000" cy="127000"/>
            </a:xfrm>
            <a:custGeom>
              <a:avLst/>
              <a:gdLst>
                <a:gd name="connsiteX0" fmla="*/ 454025 w 454025"/>
                <a:gd name="connsiteY0" fmla="*/ 0 h 266700"/>
                <a:gd name="connsiteX1" fmla="*/ 193675 w 454025"/>
                <a:gd name="connsiteY1" fmla="*/ 120650 h 266700"/>
                <a:gd name="connsiteX2" fmla="*/ 0 w 454025"/>
                <a:gd name="connsiteY2" fmla="*/ 266700 h 266700"/>
                <a:gd name="connsiteX0" fmla="*/ 454025 w 454025"/>
                <a:gd name="connsiteY0" fmla="*/ 0 h 266700"/>
                <a:gd name="connsiteX1" fmla="*/ 193675 w 454025"/>
                <a:gd name="connsiteY1" fmla="*/ 120650 h 266700"/>
                <a:gd name="connsiteX2" fmla="*/ 0 w 454025"/>
                <a:gd name="connsiteY2" fmla="*/ 266700 h 266700"/>
                <a:gd name="connsiteX0" fmla="*/ 454025 w 454025"/>
                <a:gd name="connsiteY0" fmla="*/ 0 h 295275"/>
                <a:gd name="connsiteX1" fmla="*/ 247650 w 454025"/>
                <a:gd name="connsiteY1" fmla="*/ 250825 h 295275"/>
                <a:gd name="connsiteX2" fmla="*/ 0 w 454025"/>
                <a:gd name="connsiteY2" fmla="*/ 266700 h 295275"/>
                <a:gd name="connsiteX0" fmla="*/ 454025 w 454025"/>
                <a:gd name="connsiteY0" fmla="*/ 0 h 266700"/>
                <a:gd name="connsiteX1" fmla="*/ 200025 w 454025"/>
                <a:gd name="connsiteY1" fmla="*/ 127000 h 266700"/>
                <a:gd name="connsiteX2" fmla="*/ 0 w 454025"/>
                <a:gd name="connsiteY2" fmla="*/ 266700 h 266700"/>
                <a:gd name="connsiteX0" fmla="*/ 400050 w 400050"/>
                <a:gd name="connsiteY0" fmla="*/ 0 h 463550"/>
                <a:gd name="connsiteX1" fmla="*/ 146050 w 400050"/>
                <a:gd name="connsiteY1" fmla="*/ 127000 h 463550"/>
                <a:gd name="connsiteX2" fmla="*/ 0 w 400050"/>
                <a:gd name="connsiteY2" fmla="*/ 463550 h 463550"/>
                <a:gd name="connsiteX0" fmla="*/ 400050 w 400050"/>
                <a:gd name="connsiteY0" fmla="*/ 0 h 250825"/>
                <a:gd name="connsiteX1" fmla="*/ 146050 w 400050"/>
                <a:gd name="connsiteY1" fmla="*/ 127000 h 250825"/>
                <a:gd name="connsiteX2" fmla="*/ 0 w 400050"/>
                <a:gd name="connsiteY2" fmla="*/ 250825 h 250825"/>
                <a:gd name="connsiteX0" fmla="*/ 254000 w 254000"/>
                <a:gd name="connsiteY0" fmla="*/ 0 h 127000"/>
                <a:gd name="connsiteX1" fmla="*/ 0 w 254000"/>
                <a:gd name="connsiteY1" fmla="*/ 127000 h 12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4000" h="127000">
                  <a:moveTo>
                    <a:pt x="254000" y="0"/>
                  </a:moveTo>
                  <a:cubicBezTo>
                    <a:pt x="161660" y="38100"/>
                    <a:pt x="66675" y="85196"/>
                    <a:pt x="0" y="127000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  <p:sp>
          <p:nvSpPr>
            <p:cNvPr id="31" name="Freeform 30"/>
            <p:cNvSpPr/>
            <p:nvPr/>
          </p:nvSpPr>
          <p:spPr bwMode="auto">
            <a:xfrm>
              <a:off x="8140699" y="1479549"/>
              <a:ext cx="219077" cy="120651"/>
            </a:xfrm>
            <a:custGeom>
              <a:avLst/>
              <a:gdLst>
                <a:gd name="connsiteX0" fmla="*/ 454025 w 454025"/>
                <a:gd name="connsiteY0" fmla="*/ 0 h 266700"/>
                <a:gd name="connsiteX1" fmla="*/ 193675 w 454025"/>
                <a:gd name="connsiteY1" fmla="*/ 120650 h 266700"/>
                <a:gd name="connsiteX2" fmla="*/ 0 w 454025"/>
                <a:gd name="connsiteY2" fmla="*/ 266700 h 266700"/>
                <a:gd name="connsiteX0" fmla="*/ 454025 w 454025"/>
                <a:gd name="connsiteY0" fmla="*/ 0 h 266700"/>
                <a:gd name="connsiteX1" fmla="*/ 193675 w 454025"/>
                <a:gd name="connsiteY1" fmla="*/ 120650 h 266700"/>
                <a:gd name="connsiteX2" fmla="*/ 0 w 454025"/>
                <a:gd name="connsiteY2" fmla="*/ 266700 h 266700"/>
                <a:gd name="connsiteX0" fmla="*/ 454025 w 454025"/>
                <a:gd name="connsiteY0" fmla="*/ 0 h 295275"/>
                <a:gd name="connsiteX1" fmla="*/ 247650 w 454025"/>
                <a:gd name="connsiteY1" fmla="*/ 250825 h 295275"/>
                <a:gd name="connsiteX2" fmla="*/ 0 w 454025"/>
                <a:gd name="connsiteY2" fmla="*/ 266700 h 295275"/>
                <a:gd name="connsiteX0" fmla="*/ 454025 w 454025"/>
                <a:gd name="connsiteY0" fmla="*/ 0 h 266700"/>
                <a:gd name="connsiteX1" fmla="*/ 200025 w 454025"/>
                <a:gd name="connsiteY1" fmla="*/ 127000 h 266700"/>
                <a:gd name="connsiteX2" fmla="*/ 0 w 454025"/>
                <a:gd name="connsiteY2" fmla="*/ 266700 h 266700"/>
                <a:gd name="connsiteX0" fmla="*/ 400050 w 400050"/>
                <a:gd name="connsiteY0" fmla="*/ 0 h 463550"/>
                <a:gd name="connsiteX1" fmla="*/ 146050 w 400050"/>
                <a:gd name="connsiteY1" fmla="*/ 127000 h 463550"/>
                <a:gd name="connsiteX2" fmla="*/ 0 w 400050"/>
                <a:gd name="connsiteY2" fmla="*/ 463550 h 463550"/>
                <a:gd name="connsiteX0" fmla="*/ 400050 w 400050"/>
                <a:gd name="connsiteY0" fmla="*/ 0 h 250825"/>
                <a:gd name="connsiteX1" fmla="*/ 146050 w 400050"/>
                <a:gd name="connsiteY1" fmla="*/ 127000 h 250825"/>
                <a:gd name="connsiteX2" fmla="*/ 0 w 400050"/>
                <a:gd name="connsiteY2" fmla="*/ 250825 h 250825"/>
                <a:gd name="connsiteX0" fmla="*/ 254000 w 254000"/>
                <a:gd name="connsiteY0" fmla="*/ 0 h 127000"/>
                <a:gd name="connsiteX1" fmla="*/ 0 w 254000"/>
                <a:gd name="connsiteY1" fmla="*/ 127000 h 127000"/>
                <a:gd name="connsiteX0" fmla="*/ 190499 w 190499"/>
                <a:gd name="connsiteY0" fmla="*/ 0 h 266699"/>
                <a:gd name="connsiteX1" fmla="*/ 0 w 190499"/>
                <a:gd name="connsiteY1" fmla="*/ 266699 h 266699"/>
                <a:gd name="connsiteX0" fmla="*/ 92340 w 378092"/>
                <a:gd name="connsiteY0" fmla="*/ 0 h 120651"/>
                <a:gd name="connsiteX1" fmla="*/ 311417 w 378092"/>
                <a:gd name="connsiteY1" fmla="*/ 120651 h 120651"/>
                <a:gd name="connsiteX0" fmla="*/ 92340 w 311417"/>
                <a:gd name="connsiteY0" fmla="*/ 0 h 120651"/>
                <a:gd name="connsiteX1" fmla="*/ 311417 w 311417"/>
                <a:gd name="connsiteY1" fmla="*/ 120651 h 120651"/>
                <a:gd name="connsiteX0" fmla="*/ 0 w 219077"/>
                <a:gd name="connsiteY0" fmla="*/ 0 h 120651"/>
                <a:gd name="connsiteX1" fmla="*/ 219077 w 219077"/>
                <a:gd name="connsiteY1" fmla="*/ 120651 h 120651"/>
                <a:gd name="connsiteX0" fmla="*/ 0 w 219077"/>
                <a:gd name="connsiteY0" fmla="*/ 0 h 120651"/>
                <a:gd name="connsiteX1" fmla="*/ 219077 w 219077"/>
                <a:gd name="connsiteY1" fmla="*/ 120651 h 120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9077" h="120651">
                  <a:moveTo>
                    <a:pt x="0" y="0"/>
                  </a:moveTo>
                  <a:cubicBezTo>
                    <a:pt x="63234" y="23295"/>
                    <a:pt x="146050" y="76743"/>
                    <a:pt x="219077" y="120651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  <p:sp>
          <p:nvSpPr>
            <p:cNvPr id="32" name="Freeform 31"/>
            <p:cNvSpPr/>
            <p:nvPr/>
          </p:nvSpPr>
          <p:spPr bwMode="auto">
            <a:xfrm rot="13870014">
              <a:off x="7989899" y="1209772"/>
              <a:ext cx="195291" cy="151990"/>
            </a:xfrm>
            <a:custGeom>
              <a:avLst/>
              <a:gdLst>
                <a:gd name="connsiteX0" fmla="*/ 454025 w 454025"/>
                <a:gd name="connsiteY0" fmla="*/ 0 h 266700"/>
                <a:gd name="connsiteX1" fmla="*/ 193675 w 454025"/>
                <a:gd name="connsiteY1" fmla="*/ 120650 h 266700"/>
                <a:gd name="connsiteX2" fmla="*/ 0 w 454025"/>
                <a:gd name="connsiteY2" fmla="*/ 266700 h 266700"/>
                <a:gd name="connsiteX0" fmla="*/ 454025 w 454025"/>
                <a:gd name="connsiteY0" fmla="*/ 0 h 266700"/>
                <a:gd name="connsiteX1" fmla="*/ 193675 w 454025"/>
                <a:gd name="connsiteY1" fmla="*/ 120650 h 266700"/>
                <a:gd name="connsiteX2" fmla="*/ 0 w 454025"/>
                <a:gd name="connsiteY2" fmla="*/ 266700 h 266700"/>
                <a:gd name="connsiteX0" fmla="*/ 454025 w 454025"/>
                <a:gd name="connsiteY0" fmla="*/ 0 h 295275"/>
                <a:gd name="connsiteX1" fmla="*/ 247650 w 454025"/>
                <a:gd name="connsiteY1" fmla="*/ 250825 h 295275"/>
                <a:gd name="connsiteX2" fmla="*/ 0 w 454025"/>
                <a:gd name="connsiteY2" fmla="*/ 266700 h 295275"/>
                <a:gd name="connsiteX0" fmla="*/ 454025 w 454025"/>
                <a:gd name="connsiteY0" fmla="*/ 0 h 266700"/>
                <a:gd name="connsiteX1" fmla="*/ 200025 w 454025"/>
                <a:gd name="connsiteY1" fmla="*/ 127000 h 266700"/>
                <a:gd name="connsiteX2" fmla="*/ 0 w 454025"/>
                <a:gd name="connsiteY2" fmla="*/ 266700 h 266700"/>
                <a:gd name="connsiteX0" fmla="*/ 400050 w 400050"/>
                <a:gd name="connsiteY0" fmla="*/ 0 h 463550"/>
                <a:gd name="connsiteX1" fmla="*/ 146050 w 400050"/>
                <a:gd name="connsiteY1" fmla="*/ 127000 h 463550"/>
                <a:gd name="connsiteX2" fmla="*/ 0 w 400050"/>
                <a:gd name="connsiteY2" fmla="*/ 463550 h 463550"/>
                <a:gd name="connsiteX0" fmla="*/ 400050 w 400050"/>
                <a:gd name="connsiteY0" fmla="*/ 0 h 250825"/>
                <a:gd name="connsiteX1" fmla="*/ 146050 w 400050"/>
                <a:gd name="connsiteY1" fmla="*/ 127000 h 250825"/>
                <a:gd name="connsiteX2" fmla="*/ 0 w 400050"/>
                <a:gd name="connsiteY2" fmla="*/ 250825 h 250825"/>
                <a:gd name="connsiteX0" fmla="*/ 254000 w 254000"/>
                <a:gd name="connsiteY0" fmla="*/ 0 h 127000"/>
                <a:gd name="connsiteX1" fmla="*/ 0 w 254000"/>
                <a:gd name="connsiteY1" fmla="*/ 127000 h 127000"/>
                <a:gd name="connsiteX0" fmla="*/ 190499 w 190499"/>
                <a:gd name="connsiteY0" fmla="*/ 0 h 266699"/>
                <a:gd name="connsiteX1" fmla="*/ 0 w 190499"/>
                <a:gd name="connsiteY1" fmla="*/ 266699 h 266699"/>
                <a:gd name="connsiteX0" fmla="*/ 92340 w 378092"/>
                <a:gd name="connsiteY0" fmla="*/ 0 h 120651"/>
                <a:gd name="connsiteX1" fmla="*/ 311417 w 378092"/>
                <a:gd name="connsiteY1" fmla="*/ 120651 h 120651"/>
                <a:gd name="connsiteX0" fmla="*/ 92340 w 311417"/>
                <a:gd name="connsiteY0" fmla="*/ 0 h 120651"/>
                <a:gd name="connsiteX1" fmla="*/ 311417 w 311417"/>
                <a:gd name="connsiteY1" fmla="*/ 120651 h 120651"/>
                <a:gd name="connsiteX0" fmla="*/ 0 w 219077"/>
                <a:gd name="connsiteY0" fmla="*/ 0 h 120651"/>
                <a:gd name="connsiteX1" fmla="*/ 219077 w 219077"/>
                <a:gd name="connsiteY1" fmla="*/ 120651 h 120651"/>
                <a:gd name="connsiteX0" fmla="*/ 0 w 219077"/>
                <a:gd name="connsiteY0" fmla="*/ 0 h 120651"/>
                <a:gd name="connsiteX1" fmla="*/ 219077 w 219077"/>
                <a:gd name="connsiteY1" fmla="*/ 120651 h 120651"/>
                <a:gd name="connsiteX0" fmla="*/ 0 w 180323"/>
                <a:gd name="connsiteY0" fmla="*/ 0 h 175648"/>
                <a:gd name="connsiteX1" fmla="*/ 180323 w 180323"/>
                <a:gd name="connsiteY1" fmla="*/ 175648 h 175648"/>
                <a:gd name="connsiteX0" fmla="*/ 0 w 166102"/>
                <a:gd name="connsiteY0" fmla="*/ 0 h 178125"/>
                <a:gd name="connsiteX1" fmla="*/ 166102 w 166102"/>
                <a:gd name="connsiteY1" fmla="*/ 178125 h 178125"/>
                <a:gd name="connsiteX0" fmla="*/ 0 w 82168"/>
                <a:gd name="connsiteY0" fmla="*/ 0 h 338089"/>
                <a:gd name="connsiteX1" fmla="*/ 82168 w 82168"/>
                <a:gd name="connsiteY1" fmla="*/ 338089 h 338089"/>
                <a:gd name="connsiteX0" fmla="*/ 0 w 195291"/>
                <a:gd name="connsiteY0" fmla="*/ 0 h 151990"/>
                <a:gd name="connsiteX1" fmla="*/ 195291 w 195291"/>
                <a:gd name="connsiteY1" fmla="*/ 151990 h 151990"/>
                <a:gd name="connsiteX0" fmla="*/ 0 w 195291"/>
                <a:gd name="connsiteY0" fmla="*/ 0 h 151990"/>
                <a:gd name="connsiteX1" fmla="*/ 195291 w 195291"/>
                <a:gd name="connsiteY1" fmla="*/ 151990 h 151990"/>
                <a:gd name="connsiteX0" fmla="*/ 0 w 195291"/>
                <a:gd name="connsiteY0" fmla="*/ 0 h 151990"/>
                <a:gd name="connsiteX1" fmla="*/ 195291 w 195291"/>
                <a:gd name="connsiteY1" fmla="*/ 151990 h 151990"/>
                <a:gd name="connsiteX0" fmla="*/ 0 w 195291"/>
                <a:gd name="connsiteY0" fmla="*/ 0 h 151990"/>
                <a:gd name="connsiteX1" fmla="*/ 195291 w 195291"/>
                <a:gd name="connsiteY1" fmla="*/ 151990 h 15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5291" h="151990">
                  <a:moveTo>
                    <a:pt x="0" y="0"/>
                  </a:moveTo>
                  <a:cubicBezTo>
                    <a:pt x="55625" y="32751"/>
                    <a:pt x="108933" y="89200"/>
                    <a:pt x="195291" y="151990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  <p:sp>
          <p:nvSpPr>
            <p:cNvPr id="34" name="Freeform 33"/>
            <p:cNvSpPr/>
            <p:nvPr/>
          </p:nvSpPr>
          <p:spPr bwMode="auto">
            <a:xfrm rot="3987692">
              <a:off x="8702773" y="1500524"/>
              <a:ext cx="225805" cy="89816"/>
            </a:xfrm>
            <a:custGeom>
              <a:avLst/>
              <a:gdLst>
                <a:gd name="connsiteX0" fmla="*/ 454025 w 454025"/>
                <a:gd name="connsiteY0" fmla="*/ 0 h 266700"/>
                <a:gd name="connsiteX1" fmla="*/ 193675 w 454025"/>
                <a:gd name="connsiteY1" fmla="*/ 120650 h 266700"/>
                <a:gd name="connsiteX2" fmla="*/ 0 w 454025"/>
                <a:gd name="connsiteY2" fmla="*/ 266700 h 266700"/>
                <a:gd name="connsiteX0" fmla="*/ 454025 w 454025"/>
                <a:gd name="connsiteY0" fmla="*/ 0 h 266700"/>
                <a:gd name="connsiteX1" fmla="*/ 193675 w 454025"/>
                <a:gd name="connsiteY1" fmla="*/ 120650 h 266700"/>
                <a:gd name="connsiteX2" fmla="*/ 0 w 454025"/>
                <a:gd name="connsiteY2" fmla="*/ 266700 h 266700"/>
                <a:gd name="connsiteX0" fmla="*/ 454025 w 454025"/>
                <a:gd name="connsiteY0" fmla="*/ 0 h 295275"/>
                <a:gd name="connsiteX1" fmla="*/ 247650 w 454025"/>
                <a:gd name="connsiteY1" fmla="*/ 250825 h 295275"/>
                <a:gd name="connsiteX2" fmla="*/ 0 w 454025"/>
                <a:gd name="connsiteY2" fmla="*/ 266700 h 295275"/>
                <a:gd name="connsiteX0" fmla="*/ 454025 w 454025"/>
                <a:gd name="connsiteY0" fmla="*/ 0 h 266700"/>
                <a:gd name="connsiteX1" fmla="*/ 200025 w 454025"/>
                <a:gd name="connsiteY1" fmla="*/ 127000 h 266700"/>
                <a:gd name="connsiteX2" fmla="*/ 0 w 454025"/>
                <a:gd name="connsiteY2" fmla="*/ 266700 h 266700"/>
                <a:gd name="connsiteX0" fmla="*/ 400050 w 400050"/>
                <a:gd name="connsiteY0" fmla="*/ 0 h 463550"/>
                <a:gd name="connsiteX1" fmla="*/ 146050 w 400050"/>
                <a:gd name="connsiteY1" fmla="*/ 127000 h 463550"/>
                <a:gd name="connsiteX2" fmla="*/ 0 w 400050"/>
                <a:gd name="connsiteY2" fmla="*/ 463550 h 463550"/>
                <a:gd name="connsiteX0" fmla="*/ 400050 w 400050"/>
                <a:gd name="connsiteY0" fmla="*/ 0 h 250825"/>
                <a:gd name="connsiteX1" fmla="*/ 146050 w 400050"/>
                <a:gd name="connsiteY1" fmla="*/ 127000 h 250825"/>
                <a:gd name="connsiteX2" fmla="*/ 0 w 400050"/>
                <a:gd name="connsiteY2" fmla="*/ 250825 h 250825"/>
                <a:gd name="connsiteX0" fmla="*/ 254000 w 254000"/>
                <a:gd name="connsiteY0" fmla="*/ 0 h 127000"/>
                <a:gd name="connsiteX1" fmla="*/ 0 w 254000"/>
                <a:gd name="connsiteY1" fmla="*/ 127000 h 127000"/>
                <a:gd name="connsiteX0" fmla="*/ 190499 w 190499"/>
                <a:gd name="connsiteY0" fmla="*/ 0 h 266699"/>
                <a:gd name="connsiteX1" fmla="*/ 0 w 190499"/>
                <a:gd name="connsiteY1" fmla="*/ 266699 h 266699"/>
                <a:gd name="connsiteX0" fmla="*/ 92340 w 378092"/>
                <a:gd name="connsiteY0" fmla="*/ 0 h 120651"/>
                <a:gd name="connsiteX1" fmla="*/ 311417 w 378092"/>
                <a:gd name="connsiteY1" fmla="*/ 120651 h 120651"/>
                <a:gd name="connsiteX0" fmla="*/ 92340 w 311417"/>
                <a:gd name="connsiteY0" fmla="*/ 0 h 120651"/>
                <a:gd name="connsiteX1" fmla="*/ 311417 w 311417"/>
                <a:gd name="connsiteY1" fmla="*/ 120651 h 120651"/>
                <a:gd name="connsiteX0" fmla="*/ 0 w 219077"/>
                <a:gd name="connsiteY0" fmla="*/ 0 h 120651"/>
                <a:gd name="connsiteX1" fmla="*/ 219077 w 219077"/>
                <a:gd name="connsiteY1" fmla="*/ 120651 h 120651"/>
                <a:gd name="connsiteX0" fmla="*/ 0 w 219077"/>
                <a:gd name="connsiteY0" fmla="*/ 0 h 120651"/>
                <a:gd name="connsiteX1" fmla="*/ 219077 w 219077"/>
                <a:gd name="connsiteY1" fmla="*/ 120651 h 120651"/>
                <a:gd name="connsiteX0" fmla="*/ 0 w 218648"/>
                <a:gd name="connsiteY0" fmla="*/ 0 h 91871"/>
                <a:gd name="connsiteX1" fmla="*/ 218648 w 218648"/>
                <a:gd name="connsiteY1" fmla="*/ 91871 h 91871"/>
                <a:gd name="connsiteX0" fmla="*/ 0 w 218648"/>
                <a:gd name="connsiteY0" fmla="*/ 0 h 91871"/>
                <a:gd name="connsiteX1" fmla="*/ 218648 w 218648"/>
                <a:gd name="connsiteY1" fmla="*/ 91871 h 91871"/>
                <a:gd name="connsiteX0" fmla="*/ 0 w 225805"/>
                <a:gd name="connsiteY0" fmla="*/ 0 h 89816"/>
                <a:gd name="connsiteX1" fmla="*/ 225805 w 225805"/>
                <a:gd name="connsiteY1" fmla="*/ 89816 h 89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5805" h="89816">
                  <a:moveTo>
                    <a:pt x="0" y="0"/>
                  </a:moveTo>
                  <a:cubicBezTo>
                    <a:pt x="138958" y="30328"/>
                    <a:pt x="152778" y="45908"/>
                    <a:pt x="225805" y="89816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  <p:sp>
          <p:nvSpPr>
            <p:cNvPr id="35" name="Freeform 34"/>
            <p:cNvSpPr/>
            <p:nvPr/>
          </p:nvSpPr>
          <p:spPr bwMode="auto">
            <a:xfrm rot="11148703">
              <a:off x="7908834" y="2242861"/>
              <a:ext cx="234677" cy="98356"/>
            </a:xfrm>
            <a:custGeom>
              <a:avLst/>
              <a:gdLst>
                <a:gd name="connsiteX0" fmla="*/ 454025 w 454025"/>
                <a:gd name="connsiteY0" fmla="*/ 0 h 266700"/>
                <a:gd name="connsiteX1" fmla="*/ 193675 w 454025"/>
                <a:gd name="connsiteY1" fmla="*/ 120650 h 266700"/>
                <a:gd name="connsiteX2" fmla="*/ 0 w 454025"/>
                <a:gd name="connsiteY2" fmla="*/ 266700 h 266700"/>
                <a:gd name="connsiteX0" fmla="*/ 454025 w 454025"/>
                <a:gd name="connsiteY0" fmla="*/ 0 h 266700"/>
                <a:gd name="connsiteX1" fmla="*/ 193675 w 454025"/>
                <a:gd name="connsiteY1" fmla="*/ 120650 h 266700"/>
                <a:gd name="connsiteX2" fmla="*/ 0 w 454025"/>
                <a:gd name="connsiteY2" fmla="*/ 266700 h 266700"/>
                <a:gd name="connsiteX0" fmla="*/ 454025 w 454025"/>
                <a:gd name="connsiteY0" fmla="*/ 0 h 295275"/>
                <a:gd name="connsiteX1" fmla="*/ 247650 w 454025"/>
                <a:gd name="connsiteY1" fmla="*/ 250825 h 295275"/>
                <a:gd name="connsiteX2" fmla="*/ 0 w 454025"/>
                <a:gd name="connsiteY2" fmla="*/ 266700 h 295275"/>
                <a:gd name="connsiteX0" fmla="*/ 454025 w 454025"/>
                <a:gd name="connsiteY0" fmla="*/ 0 h 266700"/>
                <a:gd name="connsiteX1" fmla="*/ 200025 w 454025"/>
                <a:gd name="connsiteY1" fmla="*/ 127000 h 266700"/>
                <a:gd name="connsiteX2" fmla="*/ 0 w 454025"/>
                <a:gd name="connsiteY2" fmla="*/ 266700 h 266700"/>
                <a:gd name="connsiteX0" fmla="*/ 400050 w 400050"/>
                <a:gd name="connsiteY0" fmla="*/ 0 h 463550"/>
                <a:gd name="connsiteX1" fmla="*/ 146050 w 400050"/>
                <a:gd name="connsiteY1" fmla="*/ 127000 h 463550"/>
                <a:gd name="connsiteX2" fmla="*/ 0 w 400050"/>
                <a:gd name="connsiteY2" fmla="*/ 463550 h 463550"/>
                <a:gd name="connsiteX0" fmla="*/ 400050 w 400050"/>
                <a:gd name="connsiteY0" fmla="*/ 0 h 250825"/>
                <a:gd name="connsiteX1" fmla="*/ 146050 w 400050"/>
                <a:gd name="connsiteY1" fmla="*/ 127000 h 250825"/>
                <a:gd name="connsiteX2" fmla="*/ 0 w 400050"/>
                <a:gd name="connsiteY2" fmla="*/ 250825 h 250825"/>
                <a:gd name="connsiteX0" fmla="*/ 254000 w 254000"/>
                <a:gd name="connsiteY0" fmla="*/ 0 h 127000"/>
                <a:gd name="connsiteX1" fmla="*/ 0 w 254000"/>
                <a:gd name="connsiteY1" fmla="*/ 127000 h 127000"/>
                <a:gd name="connsiteX0" fmla="*/ 190499 w 190499"/>
                <a:gd name="connsiteY0" fmla="*/ 0 h 266699"/>
                <a:gd name="connsiteX1" fmla="*/ 0 w 190499"/>
                <a:gd name="connsiteY1" fmla="*/ 266699 h 266699"/>
                <a:gd name="connsiteX0" fmla="*/ 92340 w 378092"/>
                <a:gd name="connsiteY0" fmla="*/ 0 h 120651"/>
                <a:gd name="connsiteX1" fmla="*/ 311417 w 378092"/>
                <a:gd name="connsiteY1" fmla="*/ 120651 h 120651"/>
                <a:gd name="connsiteX0" fmla="*/ 92340 w 311417"/>
                <a:gd name="connsiteY0" fmla="*/ 0 h 120651"/>
                <a:gd name="connsiteX1" fmla="*/ 311417 w 311417"/>
                <a:gd name="connsiteY1" fmla="*/ 120651 h 120651"/>
                <a:gd name="connsiteX0" fmla="*/ 0 w 219077"/>
                <a:gd name="connsiteY0" fmla="*/ 0 h 120651"/>
                <a:gd name="connsiteX1" fmla="*/ 219077 w 219077"/>
                <a:gd name="connsiteY1" fmla="*/ 120651 h 120651"/>
                <a:gd name="connsiteX0" fmla="*/ 0 w 219077"/>
                <a:gd name="connsiteY0" fmla="*/ 0 h 120651"/>
                <a:gd name="connsiteX1" fmla="*/ 219077 w 219077"/>
                <a:gd name="connsiteY1" fmla="*/ 120651 h 120651"/>
                <a:gd name="connsiteX0" fmla="*/ 0 w 232202"/>
                <a:gd name="connsiteY0" fmla="*/ 0 h 132620"/>
                <a:gd name="connsiteX1" fmla="*/ 232202 w 232202"/>
                <a:gd name="connsiteY1" fmla="*/ 132620 h 132620"/>
                <a:gd name="connsiteX0" fmla="*/ 0 w 234677"/>
                <a:gd name="connsiteY0" fmla="*/ 0 h 98356"/>
                <a:gd name="connsiteX1" fmla="*/ 234677 w 234677"/>
                <a:gd name="connsiteY1" fmla="*/ 98356 h 98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677" h="98356">
                  <a:moveTo>
                    <a:pt x="0" y="0"/>
                  </a:moveTo>
                  <a:cubicBezTo>
                    <a:pt x="63234" y="23295"/>
                    <a:pt x="161650" y="54448"/>
                    <a:pt x="234677" y="98356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  <p:sp>
          <p:nvSpPr>
            <p:cNvPr id="36" name="Freeform 35"/>
            <p:cNvSpPr/>
            <p:nvPr/>
          </p:nvSpPr>
          <p:spPr bwMode="auto">
            <a:xfrm rot="18710038">
              <a:off x="8237292" y="2244652"/>
              <a:ext cx="276184" cy="77339"/>
            </a:xfrm>
            <a:custGeom>
              <a:avLst/>
              <a:gdLst>
                <a:gd name="connsiteX0" fmla="*/ 454025 w 454025"/>
                <a:gd name="connsiteY0" fmla="*/ 0 h 266700"/>
                <a:gd name="connsiteX1" fmla="*/ 193675 w 454025"/>
                <a:gd name="connsiteY1" fmla="*/ 120650 h 266700"/>
                <a:gd name="connsiteX2" fmla="*/ 0 w 454025"/>
                <a:gd name="connsiteY2" fmla="*/ 266700 h 266700"/>
                <a:gd name="connsiteX0" fmla="*/ 454025 w 454025"/>
                <a:gd name="connsiteY0" fmla="*/ 0 h 266700"/>
                <a:gd name="connsiteX1" fmla="*/ 193675 w 454025"/>
                <a:gd name="connsiteY1" fmla="*/ 120650 h 266700"/>
                <a:gd name="connsiteX2" fmla="*/ 0 w 454025"/>
                <a:gd name="connsiteY2" fmla="*/ 266700 h 266700"/>
                <a:gd name="connsiteX0" fmla="*/ 454025 w 454025"/>
                <a:gd name="connsiteY0" fmla="*/ 0 h 295275"/>
                <a:gd name="connsiteX1" fmla="*/ 247650 w 454025"/>
                <a:gd name="connsiteY1" fmla="*/ 250825 h 295275"/>
                <a:gd name="connsiteX2" fmla="*/ 0 w 454025"/>
                <a:gd name="connsiteY2" fmla="*/ 266700 h 295275"/>
                <a:gd name="connsiteX0" fmla="*/ 454025 w 454025"/>
                <a:gd name="connsiteY0" fmla="*/ 0 h 266700"/>
                <a:gd name="connsiteX1" fmla="*/ 200025 w 454025"/>
                <a:gd name="connsiteY1" fmla="*/ 127000 h 266700"/>
                <a:gd name="connsiteX2" fmla="*/ 0 w 454025"/>
                <a:gd name="connsiteY2" fmla="*/ 266700 h 266700"/>
                <a:gd name="connsiteX0" fmla="*/ 400050 w 400050"/>
                <a:gd name="connsiteY0" fmla="*/ 0 h 463550"/>
                <a:gd name="connsiteX1" fmla="*/ 146050 w 400050"/>
                <a:gd name="connsiteY1" fmla="*/ 127000 h 463550"/>
                <a:gd name="connsiteX2" fmla="*/ 0 w 400050"/>
                <a:gd name="connsiteY2" fmla="*/ 463550 h 463550"/>
                <a:gd name="connsiteX0" fmla="*/ 400050 w 400050"/>
                <a:gd name="connsiteY0" fmla="*/ 0 h 250825"/>
                <a:gd name="connsiteX1" fmla="*/ 146050 w 400050"/>
                <a:gd name="connsiteY1" fmla="*/ 127000 h 250825"/>
                <a:gd name="connsiteX2" fmla="*/ 0 w 400050"/>
                <a:gd name="connsiteY2" fmla="*/ 250825 h 250825"/>
                <a:gd name="connsiteX0" fmla="*/ 254000 w 254000"/>
                <a:gd name="connsiteY0" fmla="*/ 0 h 127000"/>
                <a:gd name="connsiteX1" fmla="*/ 0 w 254000"/>
                <a:gd name="connsiteY1" fmla="*/ 127000 h 127000"/>
                <a:gd name="connsiteX0" fmla="*/ 190499 w 190499"/>
                <a:gd name="connsiteY0" fmla="*/ 0 h 266699"/>
                <a:gd name="connsiteX1" fmla="*/ 0 w 190499"/>
                <a:gd name="connsiteY1" fmla="*/ 266699 h 266699"/>
                <a:gd name="connsiteX0" fmla="*/ 92340 w 378092"/>
                <a:gd name="connsiteY0" fmla="*/ 0 h 120651"/>
                <a:gd name="connsiteX1" fmla="*/ 311417 w 378092"/>
                <a:gd name="connsiteY1" fmla="*/ 120651 h 120651"/>
                <a:gd name="connsiteX0" fmla="*/ 92340 w 311417"/>
                <a:gd name="connsiteY0" fmla="*/ 0 h 120651"/>
                <a:gd name="connsiteX1" fmla="*/ 311417 w 311417"/>
                <a:gd name="connsiteY1" fmla="*/ 120651 h 120651"/>
                <a:gd name="connsiteX0" fmla="*/ 0 w 219077"/>
                <a:gd name="connsiteY0" fmla="*/ 0 h 120651"/>
                <a:gd name="connsiteX1" fmla="*/ 219077 w 219077"/>
                <a:gd name="connsiteY1" fmla="*/ 120651 h 120651"/>
                <a:gd name="connsiteX0" fmla="*/ 0 w 219077"/>
                <a:gd name="connsiteY0" fmla="*/ 0 h 120651"/>
                <a:gd name="connsiteX1" fmla="*/ 219077 w 219077"/>
                <a:gd name="connsiteY1" fmla="*/ 120651 h 120651"/>
                <a:gd name="connsiteX0" fmla="*/ 0 w 276184"/>
                <a:gd name="connsiteY0" fmla="*/ 0 h 77339"/>
                <a:gd name="connsiteX1" fmla="*/ 276184 w 276184"/>
                <a:gd name="connsiteY1" fmla="*/ 77339 h 77339"/>
                <a:gd name="connsiteX0" fmla="*/ 0 w 276184"/>
                <a:gd name="connsiteY0" fmla="*/ 0 h 77339"/>
                <a:gd name="connsiteX1" fmla="*/ 276184 w 276184"/>
                <a:gd name="connsiteY1" fmla="*/ 77339 h 77339"/>
                <a:gd name="connsiteX0" fmla="*/ 0 w 276184"/>
                <a:gd name="connsiteY0" fmla="*/ 0 h 77339"/>
                <a:gd name="connsiteX1" fmla="*/ 276184 w 276184"/>
                <a:gd name="connsiteY1" fmla="*/ 77339 h 77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6184" h="77339">
                  <a:moveTo>
                    <a:pt x="0" y="0"/>
                  </a:moveTo>
                  <a:cubicBezTo>
                    <a:pt x="59626" y="29721"/>
                    <a:pt x="206565" y="69370"/>
                    <a:pt x="276184" y="77339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  <p:sp>
          <p:nvSpPr>
            <p:cNvPr id="37" name="Freeform 36"/>
            <p:cNvSpPr/>
            <p:nvPr/>
          </p:nvSpPr>
          <p:spPr bwMode="auto">
            <a:xfrm rot="18710038">
              <a:off x="7394653" y="1200079"/>
              <a:ext cx="286689" cy="110495"/>
            </a:xfrm>
            <a:custGeom>
              <a:avLst/>
              <a:gdLst>
                <a:gd name="connsiteX0" fmla="*/ 454025 w 454025"/>
                <a:gd name="connsiteY0" fmla="*/ 0 h 266700"/>
                <a:gd name="connsiteX1" fmla="*/ 193675 w 454025"/>
                <a:gd name="connsiteY1" fmla="*/ 120650 h 266700"/>
                <a:gd name="connsiteX2" fmla="*/ 0 w 454025"/>
                <a:gd name="connsiteY2" fmla="*/ 266700 h 266700"/>
                <a:gd name="connsiteX0" fmla="*/ 454025 w 454025"/>
                <a:gd name="connsiteY0" fmla="*/ 0 h 266700"/>
                <a:gd name="connsiteX1" fmla="*/ 193675 w 454025"/>
                <a:gd name="connsiteY1" fmla="*/ 120650 h 266700"/>
                <a:gd name="connsiteX2" fmla="*/ 0 w 454025"/>
                <a:gd name="connsiteY2" fmla="*/ 266700 h 266700"/>
                <a:gd name="connsiteX0" fmla="*/ 454025 w 454025"/>
                <a:gd name="connsiteY0" fmla="*/ 0 h 295275"/>
                <a:gd name="connsiteX1" fmla="*/ 247650 w 454025"/>
                <a:gd name="connsiteY1" fmla="*/ 250825 h 295275"/>
                <a:gd name="connsiteX2" fmla="*/ 0 w 454025"/>
                <a:gd name="connsiteY2" fmla="*/ 266700 h 295275"/>
                <a:gd name="connsiteX0" fmla="*/ 454025 w 454025"/>
                <a:gd name="connsiteY0" fmla="*/ 0 h 266700"/>
                <a:gd name="connsiteX1" fmla="*/ 200025 w 454025"/>
                <a:gd name="connsiteY1" fmla="*/ 127000 h 266700"/>
                <a:gd name="connsiteX2" fmla="*/ 0 w 454025"/>
                <a:gd name="connsiteY2" fmla="*/ 266700 h 266700"/>
                <a:gd name="connsiteX0" fmla="*/ 400050 w 400050"/>
                <a:gd name="connsiteY0" fmla="*/ 0 h 463550"/>
                <a:gd name="connsiteX1" fmla="*/ 146050 w 400050"/>
                <a:gd name="connsiteY1" fmla="*/ 127000 h 463550"/>
                <a:gd name="connsiteX2" fmla="*/ 0 w 400050"/>
                <a:gd name="connsiteY2" fmla="*/ 463550 h 463550"/>
                <a:gd name="connsiteX0" fmla="*/ 400050 w 400050"/>
                <a:gd name="connsiteY0" fmla="*/ 0 h 250825"/>
                <a:gd name="connsiteX1" fmla="*/ 146050 w 400050"/>
                <a:gd name="connsiteY1" fmla="*/ 127000 h 250825"/>
                <a:gd name="connsiteX2" fmla="*/ 0 w 400050"/>
                <a:gd name="connsiteY2" fmla="*/ 250825 h 250825"/>
                <a:gd name="connsiteX0" fmla="*/ 254000 w 254000"/>
                <a:gd name="connsiteY0" fmla="*/ 0 h 127000"/>
                <a:gd name="connsiteX1" fmla="*/ 0 w 254000"/>
                <a:gd name="connsiteY1" fmla="*/ 127000 h 127000"/>
                <a:gd name="connsiteX0" fmla="*/ 190499 w 190499"/>
                <a:gd name="connsiteY0" fmla="*/ 0 h 266699"/>
                <a:gd name="connsiteX1" fmla="*/ 0 w 190499"/>
                <a:gd name="connsiteY1" fmla="*/ 266699 h 266699"/>
                <a:gd name="connsiteX0" fmla="*/ 92340 w 378092"/>
                <a:gd name="connsiteY0" fmla="*/ 0 h 120651"/>
                <a:gd name="connsiteX1" fmla="*/ 311417 w 378092"/>
                <a:gd name="connsiteY1" fmla="*/ 120651 h 120651"/>
                <a:gd name="connsiteX0" fmla="*/ 92340 w 311417"/>
                <a:gd name="connsiteY0" fmla="*/ 0 h 120651"/>
                <a:gd name="connsiteX1" fmla="*/ 311417 w 311417"/>
                <a:gd name="connsiteY1" fmla="*/ 120651 h 120651"/>
                <a:gd name="connsiteX0" fmla="*/ 0 w 219077"/>
                <a:gd name="connsiteY0" fmla="*/ 0 h 120651"/>
                <a:gd name="connsiteX1" fmla="*/ 219077 w 219077"/>
                <a:gd name="connsiteY1" fmla="*/ 120651 h 120651"/>
                <a:gd name="connsiteX0" fmla="*/ 0 w 219077"/>
                <a:gd name="connsiteY0" fmla="*/ 0 h 120651"/>
                <a:gd name="connsiteX1" fmla="*/ 219077 w 219077"/>
                <a:gd name="connsiteY1" fmla="*/ 120651 h 120651"/>
                <a:gd name="connsiteX0" fmla="*/ 0 w 286689"/>
                <a:gd name="connsiteY0" fmla="*/ 0 h 110495"/>
                <a:gd name="connsiteX1" fmla="*/ 286689 w 286689"/>
                <a:gd name="connsiteY1" fmla="*/ 110495 h 110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89" h="110495">
                  <a:moveTo>
                    <a:pt x="0" y="0"/>
                  </a:moveTo>
                  <a:cubicBezTo>
                    <a:pt x="63234" y="23295"/>
                    <a:pt x="213662" y="66587"/>
                    <a:pt x="286689" y="110495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  <p:sp>
          <p:nvSpPr>
            <p:cNvPr id="38" name="Freeform 37"/>
            <p:cNvSpPr/>
            <p:nvPr/>
          </p:nvSpPr>
          <p:spPr bwMode="auto">
            <a:xfrm rot="3371936">
              <a:off x="7251680" y="1512374"/>
              <a:ext cx="256361" cy="95327"/>
            </a:xfrm>
            <a:custGeom>
              <a:avLst/>
              <a:gdLst>
                <a:gd name="connsiteX0" fmla="*/ 454025 w 454025"/>
                <a:gd name="connsiteY0" fmla="*/ 0 h 266700"/>
                <a:gd name="connsiteX1" fmla="*/ 193675 w 454025"/>
                <a:gd name="connsiteY1" fmla="*/ 120650 h 266700"/>
                <a:gd name="connsiteX2" fmla="*/ 0 w 454025"/>
                <a:gd name="connsiteY2" fmla="*/ 266700 h 266700"/>
                <a:gd name="connsiteX0" fmla="*/ 454025 w 454025"/>
                <a:gd name="connsiteY0" fmla="*/ 0 h 266700"/>
                <a:gd name="connsiteX1" fmla="*/ 193675 w 454025"/>
                <a:gd name="connsiteY1" fmla="*/ 120650 h 266700"/>
                <a:gd name="connsiteX2" fmla="*/ 0 w 454025"/>
                <a:gd name="connsiteY2" fmla="*/ 266700 h 266700"/>
                <a:gd name="connsiteX0" fmla="*/ 454025 w 454025"/>
                <a:gd name="connsiteY0" fmla="*/ 0 h 295275"/>
                <a:gd name="connsiteX1" fmla="*/ 247650 w 454025"/>
                <a:gd name="connsiteY1" fmla="*/ 250825 h 295275"/>
                <a:gd name="connsiteX2" fmla="*/ 0 w 454025"/>
                <a:gd name="connsiteY2" fmla="*/ 266700 h 295275"/>
                <a:gd name="connsiteX0" fmla="*/ 454025 w 454025"/>
                <a:gd name="connsiteY0" fmla="*/ 0 h 266700"/>
                <a:gd name="connsiteX1" fmla="*/ 200025 w 454025"/>
                <a:gd name="connsiteY1" fmla="*/ 127000 h 266700"/>
                <a:gd name="connsiteX2" fmla="*/ 0 w 454025"/>
                <a:gd name="connsiteY2" fmla="*/ 266700 h 266700"/>
                <a:gd name="connsiteX0" fmla="*/ 400050 w 400050"/>
                <a:gd name="connsiteY0" fmla="*/ 0 h 463550"/>
                <a:gd name="connsiteX1" fmla="*/ 146050 w 400050"/>
                <a:gd name="connsiteY1" fmla="*/ 127000 h 463550"/>
                <a:gd name="connsiteX2" fmla="*/ 0 w 400050"/>
                <a:gd name="connsiteY2" fmla="*/ 463550 h 463550"/>
                <a:gd name="connsiteX0" fmla="*/ 400050 w 400050"/>
                <a:gd name="connsiteY0" fmla="*/ 0 h 250825"/>
                <a:gd name="connsiteX1" fmla="*/ 146050 w 400050"/>
                <a:gd name="connsiteY1" fmla="*/ 127000 h 250825"/>
                <a:gd name="connsiteX2" fmla="*/ 0 w 400050"/>
                <a:gd name="connsiteY2" fmla="*/ 250825 h 250825"/>
                <a:gd name="connsiteX0" fmla="*/ 254000 w 254000"/>
                <a:gd name="connsiteY0" fmla="*/ 0 h 127000"/>
                <a:gd name="connsiteX1" fmla="*/ 0 w 254000"/>
                <a:gd name="connsiteY1" fmla="*/ 127000 h 127000"/>
                <a:gd name="connsiteX0" fmla="*/ 190499 w 190499"/>
                <a:gd name="connsiteY0" fmla="*/ 0 h 266699"/>
                <a:gd name="connsiteX1" fmla="*/ 0 w 190499"/>
                <a:gd name="connsiteY1" fmla="*/ 266699 h 266699"/>
                <a:gd name="connsiteX0" fmla="*/ 92340 w 378092"/>
                <a:gd name="connsiteY0" fmla="*/ 0 h 120651"/>
                <a:gd name="connsiteX1" fmla="*/ 311417 w 378092"/>
                <a:gd name="connsiteY1" fmla="*/ 120651 h 120651"/>
                <a:gd name="connsiteX0" fmla="*/ 92340 w 311417"/>
                <a:gd name="connsiteY0" fmla="*/ 0 h 120651"/>
                <a:gd name="connsiteX1" fmla="*/ 311417 w 311417"/>
                <a:gd name="connsiteY1" fmla="*/ 120651 h 120651"/>
                <a:gd name="connsiteX0" fmla="*/ 0 w 219077"/>
                <a:gd name="connsiteY0" fmla="*/ 0 h 120651"/>
                <a:gd name="connsiteX1" fmla="*/ 219077 w 219077"/>
                <a:gd name="connsiteY1" fmla="*/ 120651 h 120651"/>
                <a:gd name="connsiteX0" fmla="*/ 0 w 219077"/>
                <a:gd name="connsiteY0" fmla="*/ 0 h 120651"/>
                <a:gd name="connsiteX1" fmla="*/ 219077 w 219077"/>
                <a:gd name="connsiteY1" fmla="*/ 120651 h 120651"/>
                <a:gd name="connsiteX0" fmla="*/ 0 w 208795"/>
                <a:gd name="connsiteY0" fmla="*/ 0 h 139901"/>
                <a:gd name="connsiteX1" fmla="*/ 208795 w 208795"/>
                <a:gd name="connsiteY1" fmla="*/ 139901 h 139901"/>
                <a:gd name="connsiteX0" fmla="*/ 0 w 277611"/>
                <a:gd name="connsiteY0" fmla="*/ 0 h 94271"/>
                <a:gd name="connsiteX1" fmla="*/ 277611 w 277611"/>
                <a:gd name="connsiteY1" fmla="*/ 94271 h 94271"/>
                <a:gd name="connsiteX0" fmla="*/ 0 w 277611"/>
                <a:gd name="connsiteY0" fmla="*/ 0 h 94271"/>
                <a:gd name="connsiteX1" fmla="*/ 277611 w 277611"/>
                <a:gd name="connsiteY1" fmla="*/ 94271 h 94271"/>
                <a:gd name="connsiteX0" fmla="*/ 0 w 277611"/>
                <a:gd name="connsiteY0" fmla="*/ 0 h 94271"/>
                <a:gd name="connsiteX1" fmla="*/ 277611 w 277611"/>
                <a:gd name="connsiteY1" fmla="*/ 94271 h 94271"/>
                <a:gd name="connsiteX0" fmla="*/ 0 w 256361"/>
                <a:gd name="connsiteY0" fmla="*/ 0 h 95327"/>
                <a:gd name="connsiteX1" fmla="*/ 256361 w 256361"/>
                <a:gd name="connsiteY1" fmla="*/ 95327 h 95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6361" h="95327">
                  <a:moveTo>
                    <a:pt x="0" y="0"/>
                  </a:moveTo>
                  <a:cubicBezTo>
                    <a:pt x="75102" y="34106"/>
                    <a:pt x="173860" y="82693"/>
                    <a:pt x="256361" y="95327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  <p:sp>
          <p:nvSpPr>
            <p:cNvPr id="39" name="Freeform 38"/>
            <p:cNvSpPr/>
            <p:nvPr/>
          </p:nvSpPr>
          <p:spPr bwMode="auto">
            <a:xfrm rot="7609970">
              <a:off x="7068265" y="1442528"/>
              <a:ext cx="247717" cy="42440"/>
            </a:xfrm>
            <a:custGeom>
              <a:avLst/>
              <a:gdLst>
                <a:gd name="connsiteX0" fmla="*/ 454025 w 454025"/>
                <a:gd name="connsiteY0" fmla="*/ 0 h 266700"/>
                <a:gd name="connsiteX1" fmla="*/ 193675 w 454025"/>
                <a:gd name="connsiteY1" fmla="*/ 120650 h 266700"/>
                <a:gd name="connsiteX2" fmla="*/ 0 w 454025"/>
                <a:gd name="connsiteY2" fmla="*/ 266700 h 266700"/>
                <a:gd name="connsiteX0" fmla="*/ 454025 w 454025"/>
                <a:gd name="connsiteY0" fmla="*/ 0 h 266700"/>
                <a:gd name="connsiteX1" fmla="*/ 193675 w 454025"/>
                <a:gd name="connsiteY1" fmla="*/ 120650 h 266700"/>
                <a:gd name="connsiteX2" fmla="*/ 0 w 454025"/>
                <a:gd name="connsiteY2" fmla="*/ 266700 h 266700"/>
                <a:gd name="connsiteX0" fmla="*/ 454025 w 454025"/>
                <a:gd name="connsiteY0" fmla="*/ 0 h 295275"/>
                <a:gd name="connsiteX1" fmla="*/ 247650 w 454025"/>
                <a:gd name="connsiteY1" fmla="*/ 250825 h 295275"/>
                <a:gd name="connsiteX2" fmla="*/ 0 w 454025"/>
                <a:gd name="connsiteY2" fmla="*/ 266700 h 295275"/>
                <a:gd name="connsiteX0" fmla="*/ 454025 w 454025"/>
                <a:gd name="connsiteY0" fmla="*/ 0 h 266700"/>
                <a:gd name="connsiteX1" fmla="*/ 200025 w 454025"/>
                <a:gd name="connsiteY1" fmla="*/ 127000 h 266700"/>
                <a:gd name="connsiteX2" fmla="*/ 0 w 454025"/>
                <a:gd name="connsiteY2" fmla="*/ 266700 h 266700"/>
                <a:gd name="connsiteX0" fmla="*/ 400050 w 400050"/>
                <a:gd name="connsiteY0" fmla="*/ 0 h 463550"/>
                <a:gd name="connsiteX1" fmla="*/ 146050 w 400050"/>
                <a:gd name="connsiteY1" fmla="*/ 127000 h 463550"/>
                <a:gd name="connsiteX2" fmla="*/ 0 w 400050"/>
                <a:gd name="connsiteY2" fmla="*/ 463550 h 463550"/>
                <a:gd name="connsiteX0" fmla="*/ 400050 w 400050"/>
                <a:gd name="connsiteY0" fmla="*/ 0 h 250825"/>
                <a:gd name="connsiteX1" fmla="*/ 146050 w 400050"/>
                <a:gd name="connsiteY1" fmla="*/ 127000 h 250825"/>
                <a:gd name="connsiteX2" fmla="*/ 0 w 400050"/>
                <a:gd name="connsiteY2" fmla="*/ 250825 h 250825"/>
                <a:gd name="connsiteX0" fmla="*/ 254000 w 254000"/>
                <a:gd name="connsiteY0" fmla="*/ 0 h 127000"/>
                <a:gd name="connsiteX1" fmla="*/ 0 w 254000"/>
                <a:gd name="connsiteY1" fmla="*/ 127000 h 127000"/>
                <a:gd name="connsiteX0" fmla="*/ 190499 w 190499"/>
                <a:gd name="connsiteY0" fmla="*/ 0 h 266699"/>
                <a:gd name="connsiteX1" fmla="*/ 0 w 190499"/>
                <a:gd name="connsiteY1" fmla="*/ 266699 h 266699"/>
                <a:gd name="connsiteX0" fmla="*/ 92340 w 378092"/>
                <a:gd name="connsiteY0" fmla="*/ 0 h 120651"/>
                <a:gd name="connsiteX1" fmla="*/ 311417 w 378092"/>
                <a:gd name="connsiteY1" fmla="*/ 120651 h 120651"/>
                <a:gd name="connsiteX0" fmla="*/ 92340 w 311417"/>
                <a:gd name="connsiteY0" fmla="*/ 0 h 120651"/>
                <a:gd name="connsiteX1" fmla="*/ 311417 w 311417"/>
                <a:gd name="connsiteY1" fmla="*/ 120651 h 120651"/>
                <a:gd name="connsiteX0" fmla="*/ 0 w 219077"/>
                <a:gd name="connsiteY0" fmla="*/ 0 h 120651"/>
                <a:gd name="connsiteX1" fmla="*/ 219077 w 219077"/>
                <a:gd name="connsiteY1" fmla="*/ 120651 h 120651"/>
                <a:gd name="connsiteX0" fmla="*/ 0 w 219077"/>
                <a:gd name="connsiteY0" fmla="*/ 0 h 120651"/>
                <a:gd name="connsiteX1" fmla="*/ 219077 w 219077"/>
                <a:gd name="connsiteY1" fmla="*/ 120651 h 120651"/>
                <a:gd name="connsiteX0" fmla="*/ 0 w 244409"/>
                <a:gd name="connsiteY0" fmla="*/ 0 h 53842"/>
                <a:gd name="connsiteX1" fmla="*/ 244409 w 244409"/>
                <a:gd name="connsiteY1" fmla="*/ 53842 h 53842"/>
                <a:gd name="connsiteX0" fmla="*/ 0 w 244409"/>
                <a:gd name="connsiteY0" fmla="*/ 0 h 62319"/>
                <a:gd name="connsiteX1" fmla="*/ 244409 w 244409"/>
                <a:gd name="connsiteY1" fmla="*/ 53842 h 62319"/>
                <a:gd name="connsiteX0" fmla="*/ 0 w 247717"/>
                <a:gd name="connsiteY0" fmla="*/ 0 h 42440"/>
                <a:gd name="connsiteX1" fmla="*/ 247717 w 247717"/>
                <a:gd name="connsiteY1" fmla="*/ 33963 h 42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7717" h="42440">
                  <a:moveTo>
                    <a:pt x="0" y="0"/>
                  </a:moveTo>
                  <a:cubicBezTo>
                    <a:pt x="63234" y="23295"/>
                    <a:pt x="172275" y="42440"/>
                    <a:pt x="247717" y="33963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  <p:sp>
          <p:nvSpPr>
            <p:cNvPr id="40" name="Freeform 39"/>
            <p:cNvSpPr/>
            <p:nvPr/>
          </p:nvSpPr>
          <p:spPr bwMode="auto">
            <a:xfrm rot="11428261">
              <a:off x="8485874" y="1221364"/>
              <a:ext cx="266859" cy="78725"/>
            </a:xfrm>
            <a:custGeom>
              <a:avLst/>
              <a:gdLst>
                <a:gd name="connsiteX0" fmla="*/ 454025 w 454025"/>
                <a:gd name="connsiteY0" fmla="*/ 0 h 266700"/>
                <a:gd name="connsiteX1" fmla="*/ 193675 w 454025"/>
                <a:gd name="connsiteY1" fmla="*/ 120650 h 266700"/>
                <a:gd name="connsiteX2" fmla="*/ 0 w 454025"/>
                <a:gd name="connsiteY2" fmla="*/ 266700 h 266700"/>
                <a:gd name="connsiteX0" fmla="*/ 454025 w 454025"/>
                <a:gd name="connsiteY0" fmla="*/ 0 h 266700"/>
                <a:gd name="connsiteX1" fmla="*/ 193675 w 454025"/>
                <a:gd name="connsiteY1" fmla="*/ 120650 h 266700"/>
                <a:gd name="connsiteX2" fmla="*/ 0 w 454025"/>
                <a:gd name="connsiteY2" fmla="*/ 266700 h 266700"/>
                <a:gd name="connsiteX0" fmla="*/ 454025 w 454025"/>
                <a:gd name="connsiteY0" fmla="*/ 0 h 295275"/>
                <a:gd name="connsiteX1" fmla="*/ 247650 w 454025"/>
                <a:gd name="connsiteY1" fmla="*/ 250825 h 295275"/>
                <a:gd name="connsiteX2" fmla="*/ 0 w 454025"/>
                <a:gd name="connsiteY2" fmla="*/ 266700 h 295275"/>
                <a:gd name="connsiteX0" fmla="*/ 454025 w 454025"/>
                <a:gd name="connsiteY0" fmla="*/ 0 h 266700"/>
                <a:gd name="connsiteX1" fmla="*/ 200025 w 454025"/>
                <a:gd name="connsiteY1" fmla="*/ 127000 h 266700"/>
                <a:gd name="connsiteX2" fmla="*/ 0 w 454025"/>
                <a:gd name="connsiteY2" fmla="*/ 266700 h 266700"/>
                <a:gd name="connsiteX0" fmla="*/ 400050 w 400050"/>
                <a:gd name="connsiteY0" fmla="*/ 0 h 463550"/>
                <a:gd name="connsiteX1" fmla="*/ 146050 w 400050"/>
                <a:gd name="connsiteY1" fmla="*/ 127000 h 463550"/>
                <a:gd name="connsiteX2" fmla="*/ 0 w 400050"/>
                <a:gd name="connsiteY2" fmla="*/ 463550 h 463550"/>
                <a:gd name="connsiteX0" fmla="*/ 400050 w 400050"/>
                <a:gd name="connsiteY0" fmla="*/ 0 h 250825"/>
                <a:gd name="connsiteX1" fmla="*/ 146050 w 400050"/>
                <a:gd name="connsiteY1" fmla="*/ 127000 h 250825"/>
                <a:gd name="connsiteX2" fmla="*/ 0 w 400050"/>
                <a:gd name="connsiteY2" fmla="*/ 250825 h 250825"/>
                <a:gd name="connsiteX0" fmla="*/ 254000 w 254000"/>
                <a:gd name="connsiteY0" fmla="*/ 0 h 127000"/>
                <a:gd name="connsiteX1" fmla="*/ 0 w 254000"/>
                <a:gd name="connsiteY1" fmla="*/ 127000 h 127000"/>
                <a:gd name="connsiteX0" fmla="*/ 190499 w 190499"/>
                <a:gd name="connsiteY0" fmla="*/ 0 h 266699"/>
                <a:gd name="connsiteX1" fmla="*/ 0 w 190499"/>
                <a:gd name="connsiteY1" fmla="*/ 266699 h 266699"/>
                <a:gd name="connsiteX0" fmla="*/ 92340 w 378092"/>
                <a:gd name="connsiteY0" fmla="*/ 0 h 120651"/>
                <a:gd name="connsiteX1" fmla="*/ 311417 w 378092"/>
                <a:gd name="connsiteY1" fmla="*/ 120651 h 120651"/>
                <a:gd name="connsiteX0" fmla="*/ 92340 w 311417"/>
                <a:gd name="connsiteY0" fmla="*/ 0 h 120651"/>
                <a:gd name="connsiteX1" fmla="*/ 311417 w 311417"/>
                <a:gd name="connsiteY1" fmla="*/ 120651 h 120651"/>
                <a:gd name="connsiteX0" fmla="*/ 0 w 219077"/>
                <a:gd name="connsiteY0" fmla="*/ 0 h 120651"/>
                <a:gd name="connsiteX1" fmla="*/ 219077 w 219077"/>
                <a:gd name="connsiteY1" fmla="*/ 120651 h 120651"/>
                <a:gd name="connsiteX0" fmla="*/ 0 w 219077"/>
                <a:gd name="connsiteY0" fmla="*/ 0 h 120651"/>
                <a:gd name="connsiteX1" fmla="*/ 219077 w 219077"/>
                <a:gd name="connsiteY1" fmla="*/ 120651 h 120651"/>
                <a:gd name="connsiteX0" fmla="*/ 0 w 231035"/>
                <a:gd name="connsiteY0" fmla="*/ 67532 h 90827"/>
                <a:gd name="connsiteX1" fmla="*/ 231035 w 231035"/>
                <a:gd name="connsiteY1" fmla="*/ 43908 h 90827"/>
                <a:gd name="connsiteX0" fmla="*/ 0 w 286453"/>
                <a:gd name="connsiteY0" fmla="*/ 0 h 59731"/>
                <a:gd name="connsiteX1" fmla="*/ 286453 w 286453"/>
                <a:gd name="connsiteY1" fmla="*/ 59731 h 59731"/>
                <a:gd name="connsiteX0" fmla="*/ 0 w 286453"/>
                <a:gd name="connsiteY0" fmla="*/ 0 h 59731"/>
                <a:gd name="connsiteX1" fmla="*/ 286453 w 286453"/>
                <a:gd name="connsiteY1" fmla="*/ 59731 h 59731"/>
                <a:gd name="connsiteX0" fmla="*/ 0 w 266859"/>
                <a:gd name="connsiteY0" fmla="*/ 0 h 78725"/>
                <a:gd name="connsiteX1" fmla="*/ 266859 w 266859"/>
                <a:gd name="connsiteY1" fmla="*/ 78725 h 78725"/>
                <a:gd name="connsiteX0" fmla="*/ 0 w 266859"/>
                <a:gd name="connsiteY0" fmla="*/ 0 h 78725"/>
                <a:gd name="connsiteX1" fmla="*/ 266859 w 266859"/>
                <a:gd name="connsiteY1" fmla="*/ 78725 h 78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859" h="78725">
                  <a:moveTo>
                    <a:pt x="0" y="0"/>
                  </a:moveTo>
                  <a:cubicBezTo>
                    <a:pt x="60340" y="46947"/>
                    <a:pt x="151759" y="69230"/>
                    <a:pt x="266859" y="78725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  <p:sp>
          <p:nvSpPr>
            <p:cNvPr id="41" name="Freeform 40"/>
            <p:cNvSpPr/>
            <p:nvPr/>
          </p:nvSpPr>
          <p:spPr bwMode="auto">
            <a:xfrm rot="1398316">
              <a:off x="8812497" y="1416608"/>
              <a:ext cx="193538" cy="62116"/>
            </a:xfrm>
            <a:custGeom>
              <a:avLst/>
              <a:gdLst>
                <a:gd name="connsiteX0" fmla="*/ 454025 w 454025"/>
                <a:gd name="connsiteY0" fmla="*/ 0 h 266700"/>
                <a:gd name="connsiteX1" fmla="*/ 193675 w 454025"/>
                <a:gd name="connsiteY1" fmla="*/ 120650 h 266700"/>
                <a:gd name="connsiteX2" fmla="*/ 0 w 454025"/>
                <a:gd name="connsiteY2" fmla="*/ 266700 h 266700"/>
                <a:gd name="connsiteX0" fmla="*/ 454025 w 454025"/>
                <a:gd name="connsiteY0" fmla="*/ 0 h 266700"/>
                <a:gd name="connsiteX1" fmla="*/ 193675 w 454025"/>
                <a:gd name="connsiteY1" fmla="*/ 120650 h 266700"/>
                <a:gd name="connsiteX2" fmla="*/ 0 w 454025"/>
                <a:gd name="connsiteY2" fmla="*/ 266700 h 266700"/>
                <a:gd name="connsiteX0" fmla="*/ 454025 w 454025"/>
                <a:gd name="connsiteY0" fmla="*/ 0 h 295275"/>
                <a:gd name="connsiteX1" fmla="*/ 247650 w 454025"/>
                <a:gd name="connsiteY1" fmla="*/ 250825 h 295275"/>
                <a:gd name="connsiteX2" fmla="*/ 0 w 454025"/>
                <a:gd name="connsiteY2" fmla="*/ 266700 h 295275"/>
                <a:gd name="connsiteX0" fmla="*/ 454025 w 454025"/>
                <a:gd name="connsiteY0" fmla="*/ 0 h 266700"/>
                <a:gd name="connsiteX1" fmla="*/ 200025 w 454025"/>
                <a:gd name="connsiteY1" fmla="*/ 127000 h 266700"/>
                <a:gd name="connsiteX2" fmla="*/ 0 w 454025"/>
                <a:gd name="connsiteY2" fmla="*/ 266700 h 266700"/>
                <a:gd name="connsiteX0" fmla="*/ 400050 w 400050"/>
                <a:gd name="connsiteY0" fmla="*/ 0 h 463550"/>
                <a:gd name="connsiteX1" fmla="*/ 146050 w 400050"/>
                <a:gd name="connsiteY1" fmla="*/ 127000 h 463550"/>
                <a:gd name="connsiteX2" fmla="*/ 0 w 400050"/>
                <a:gd name="connsiteY2" fmla="*/ 463550 h 463550"/>
                <a:gd name="connsiteX0" fmla="*/ 400050 w 400050"/>
                <a:gd name="connsiteY0" fmla="*/ 0 h 250825"/>
                <a:gd name="connsiteX1" fmla="*/ 146050 w 400050"/>
                <a:gd name="connsiteY1" fmla="*/ 127000 h 250825"/>
                <a:gd name="connsiteX2" fmla="*/ 0 w 400050"/>
                <a:gd name="connsiteY2" fmla="*/ 250825 h 250825"/>
                <a:gd name="connsiteX0" fmla="*/ 254000 w 254000"/>
                <a:gd name="connsiteY0" fmla="*/ 0 h 127000"/>
                <a:gd name="connsiteX1" fmla="*/ 0 w 254000"/>
                <a:gd name="connsiteY1" fmla="*/ 127000 h 127000"/>
                <a:gd name="connsiteX0" fmla="*/ 190499 w 190499"/>
                <a:gd name="connsiteY0" fmla="*/ 0 h 266699"/>
                <a:gd name="connsiteX1" fmla="*/ 0 w 190499"/>
                <a:gd name="connsiteY1" fmla="*/ 266699 h 266699"/>
                <a:gd name="connsiteX0" fmla="*/ 92340 w 378092"/>
                <a:gd name="connsiteY0" fmla="*/ 0 h 120651"/>
                <a:gd name="connsiteX1" fmla="*/ 311417 w 378092"/>
                <a:gd name="connsiteY1" fmla="*/ 120651 h 120651"/>
                <a:gd name="connsiteX0" fmla="*/ 92340 w 311417"/>
                <a:gd name="connsiteY0" fmla="*/ 0 h 120651"/>
                <a:gd name="connsiteX1" fmla="*/ 311417 w 311417"/>
                <a:gd name="connsiteY1" fmla="*/ 120651 h 120651"/>
                <a:gd name="connsiteX0" fmla="*/ 0 w 219077"/>
                <a:gd name="connsiteY0" fmla="*/ 0 h 120651"/>
                <a:gd name="connsiteX1" fmla="*/ 219077 w 219077"/>
                <a:gd name="connsiteY1" fmla="*/ 120651 h 120651"/>
                <a:gd name="connsiteX0" fmla="*/ 0 w 219077"/>
                <a:gd name="connsiteY0" fmla="*/ 0 h 120651"/>
                <a:gd name="connsiteX1" fmla="*/ 219077 w 219077"/>
                <a:gd name="connsiteY1" fmla="*/ 120651 h 120651"/>
                <a:gd name="connsiteX0" fmla="*/ 0 w 218648"/>
                <a:gd name="connsiteY0" fmla="*/ 0 h 91871"/>
                <a:gd name="connsiteX1" fmla="*/ 218648 w 218648"/>
                <a:gd name="connsiteY1" fmla="*/ 91871 h 91871"/>
                <a:gd name="connsiteX0" fmla="*/ 0 w 218648"/>
                <a:gd name="connsiteY0" fmla="*/ 0 h 91871"/>
                <a:gd name="connsiteX1" fmla="*/ 218648 w 218648"/>
                <a:gd name="connsiteY1" fmla="*/ 91871 h 91871"/>
                <a:gd name="connsiteX0" fmla="*/ 0 w 225805"/>
                <a:gd name="connsiteY0" fmla="*/ 0 h 89816"/>
                <a:gd name="connsiteX1" fmla="*/ 225805 w 225805"/>
                <a:gd name="connsiteY1" fmla="*/ 89816 h 89816"/>
                <a:gd name="connsiteX0" fmla="*/ 0 w 193538"/>
                <a:gd name="connsiteY0" fmla="*/ 0 h 62116"/>
                <a:gd name="connsiteX1" fmla="*/ 193538 w 193538"/>
                <a:gd name="connsiteY1" fmla="*/ 62116 h 62116"/>
                <a:gd name="connsiteX0" fmla="*/ 0 w 193538"/>
                <a:gd name="connsiteY0" fmla="*/ 0 h 62116"/>
                <a:gd name="connsiteX1" fmla="*/ 193538 w 193538"/>
                <a:gd name="connsiteY1" fmla="*/ 62116 h 62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3538" h="62116">
                  <a:moveTo>
                    <a:pt x="0" y="0"/>
                  </a:moveTo>
                  <a:cubicBezTo>
                    <a:pt x="138958" y="30328"/>
                    <a:pt x="148251" y="42556"/>
                    <a:pt x="193538" y="62116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  <p:sp>
          <p:nvSpPr>
            <p:cNvPr id="42" name="Freeform 41"/>
            <p:cNvSpPr/>
            <p:nvPr/>
          </p:nvSpPr>
          <p:spPr bwMode="auto">
            <a:xfrm rot="2709758">
              <a:off x="8110326" y="2487722"/>
              <a:ext cx="195291" cy="151990"/>
            </a:xfrm>
            <a:custGeom>
              <a:avLst/>
              <a:gdLst>
                <a:gd name="connsiteX0" fmla="*/ 454025 w 454025"/>
                <a:gd name="connsiteY0" fmla="*/ 0 h 266700"/>
                <a:gd name="connsiteX1" fmla="*/ 193675 w 454025"/>
                <a:gd name="connsiteY1" fmla="*/ 120650 h 266700"/>
                <a:gd name="connsiteX2" fmla="*/ 0 w 454025"/>
                <a:gd name="connsiteY2" fmla="*/ 266700 h 266700"/>
                <a:gd name="connsiteX0" fmla="*/ 454025 w 454025"/>
                <a:gd name="connsiteY0" fmla="*/ 0 h 266700"/>
                <a:gd name="connsiteX1" fmla="*/ 193675 w 454025"/>
                <a:gd name="connsiteY1" fmla="*/ 120650 h 266700"/>
                <a:gd name="connsiteX2" fmla="*/ 0 w 454025"/>
                <a:gd name="connsiteY2" fmla="*/ 266700 h 266700"/>
                <a:gd name="connsiteX0" fmla="*/ 454025 w 454025"/>
                <a:gd name="connsiteY0" fmla="*/ 0 h 295275"/>
                <a:gd name="connsiteX1" fmla="*/ 247650 w 454025"/>
                <a:gd name="connsiteY1" fmla="*/ 250825 h 295275"/>
                <a:gd name="connsiteX2" fmla="*/ 0 w 454025"/>
                <a:gd name="connsiteY2" fmla="*/ 266700 h 295275"/>
                <a:gd name="connsiteX0" fmla="*/ 454025 w 454025"/>
                <a:gd name="connsiteY0" fmla="*/ 0 h 266700"/>
                <a:gd name="connsiteX1" fmla="*/ 200025 w 454025"/>
                <a:gd name="connsiteY1" fmla="*/ 127000 h 266700"/>
                <a:gd name="connsiteX2" fmla="*/ 0 w 454025"/>
                <a:gd name="connsiteY2" fmla="*/ 266700 h 266700"/>
                <a:gd name="connsiteX0" fmla="*/ 400050 w 400050"/>
                <a:gd name="connsiteY0" fmla="*/ 0 h 463550"/>
                <a:gd name="connsiteX1" fmla="*/ 146050 w 400050"/>
                <a:gd name="connsiteY1" fmla="*/ 127000 h 463550"/>
                <a:gd name="connsiteX2" fmla="*/ 0 w 400050"/>
                <a:gd name="connsiteY2" fmla="*/ 463550 h 463550"/>
                <a:gd name="connsiteX0" fmla="*/ 400050 w 400050"/>
                <a:gd name="connsiteY0" fmla="*/ 0 h 250825"/>
                <a:gd name="connsiteX1" fmla="*/ 146050 w 400050"/>
                <a:gd name="connsiteY1" fmla="*/ 127000 h 250825"/>
                <a:gd name="connsiteX2" fmla="*/ 0 w 400050"/>
                <a:gd name="connsiteY2" fmla="*/ 250825 h 250825"/>
                <a:gd name="connsiteX0" fmla="*/ 254000 w 254000"/>
                <a:gd name="connsiteY0" fmla="*/ 0 h 127000"/>
                <a:gd name="connsiteX1" fmla="*/ 0 w 254000"/>
                <a:gd name="connsiteY1" fmla="*/ 127000 h 127000"/>
                <a:gd name="connsiteX0" fmla="*/ 190499 w 190499"/>
                <a:gd name="connsiteY0" fmla="*/ 0 h 266699"/>
                <a:gd name="connsiteX1" fmla="*/ 0 w 190499"/>
                <a:gd name="connsiteY1" fmla="*/ 266699 h 266699"/>
                <a:gd name="connsiteX0" fmla="*/ 92340 w 378092"/>
                <a:gd name="connsiteY0" fmla="*/ 0 h 120651"/>
                <a:gd name="connsiteX1" fmla="*/ 311417 w 378092"/>
                <a:gd name="connsiteY1" fmla="*/ 120651 h 120651"/>
                <a:gd name="connsiteX0" fmla="*/ 92340 w 311417"/>
                <a:gd name="connsiteY0" fmla="*/ 0 h 120651"/>
                <a:gd name="connsiteX1" fmla="*/ 311417 w 311417"/>
                <a:gd name="connsiteY1" fmla="*/ 120651 h 120651"/>
                <a:gd name="connsiteX0" fmla="*/ 0 w 219077"/>
                <a:gd name="connsiteY0" fmla="*/ 0 h 120651"/>
                <a:gd name="connsiteX1" fmla="*/ 219077 w 219077"/>
                <a:gd name="connsiteY1" fmla="*/ 120651 h 120651"/>
                <a:gd name="connsiteX0" fmla="*/ 0 w 219077"/>
                <a:gd name="connsiteY0" fmla="*/ 0 h 120651"/>
                <a:gd name="connsiteX1" fmla="*/ 219077 w 219077"/>
                <a:gd name="connsiteY1" fmla="*/ 120651 h 120651"/>
                <a:gd name="connsiteX0" fmla="*/ 0 w 180323"/>
                <a:gd name="connsiteY0" fmla="*/ 0 h 175648"/>
                <a:gd name="connsiteX1" fmla="*/ 180323 w 180323"/>
                <a:gd name="connsiteY1" fmla="*/ 175648 h 175648"/>
                <a:gd name="connsiteX0" fmla="*/ 0 w 166102"/>
                <a:gd name="connsiteY0" fmla="*/ 0 h 178125"/>
                <a:gd name="connsiteX1" fmla="*/ 166102 w 166102"/>
                <a:gd name="connsiteY1" fmla="*/ 178125 h 178125"/>
                <a:gd name="connsiteX0" fmla="*/ 0 w 82168"/>
                <a:gd name="connsiteY0" fmla="*/ 0 h 338089"/>
                <a:gd name="connsiteX1" fmla="*/ 82168 w 82168"/>
                <a:gd name="connsiteY1" fmla="*/ 338089 h 338089"/>
                <a:gd name="connsiteX0" fmla="*/ 0 w 195291"/>
                <a:gd name="connsiteY0" fmla="*/ 0 h 151990"/>
                <a:gd name="connsiteX1" fmla="*/ 195291 w 195291"/>
                <a:gd name="connsiteY1" fmla="*/ 151990 h 151990"/>
                <a:gd name="connsiteX0" fmla="*/ 0 w 195291"/>
                <a:gd name="connsiteY0" fmla="*/ 0 h 151990"/>
                <a:gd name="connsiteX1" fmla="*/ 195291 w 195291"/>
                <a:gd name="connsiteY1" fmla="*/ 151990 h 151990"/>
                <a:gd name="connsiteX0" fmla="*/ 0 w 195291"/>
                <a:gd name="connsiteY0" fmla="*/ 0 h 151990"/>
                <a:gd name="connsiteX1" fmla="*/ 195291 w 195291"/>
                <a:gd name="connsiteY1" fmla="*/ 151990 h 151990"/>
                <a:gd name="connsiteX0" fmla="*/ 0 w 195291"/>
                <a:gd name="connsiteY0" fmla="*/ 0 h 151990"/>
                <a:gd name="connsiteX1" fmla="*/ 195291 w 195291"/>
                <a:gd name="connsiteY1" fmla="*/ 151990 h 15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5291" h="151990">
                  <a:moveTo>
                    <a:pt x="0" y="0"/>
                  </a:moveTo>
                  <a:cubicBezTo>
                    <a:pt x="55625" y="32751"/>
                    <a:pt x="108933" y="89200"/>
                    <a:pt x="195291" y="151990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7267575" y="1413697"/>
            <a:ext cx="772591" cy="652919"/>
            <a:chOff x="7272859" y="1414005"/>
            <a:chExt cx="772591" cy="652919"/>
          </a:xfrm>
        </p:grpSpPr>
        <p:sp>
          <p:nvSpPr>
            <p:cNvPr id="44" name="Freeform 43"/>
            <p:cNvSpPr/>
            <p:nvPr/>
          </p:nvSpPr>
          <p:spPr bwMode="auto">
            <a:xfrm>
              <a:off x="7272859" y="1482724"/>
              <a:ext cx="772591" cy="584200"/>
            </a:xfrm>
            <a:custGeom>
              <a:avLst/>
              <a:gdLst>
                <a:gd name="connsiteX0" fmla="*/ 454025 w 454025"/>
                <a:gd name="connsiteY0" fmla="*/ 0 h 266700"/>
                <a:gd name="connsiteX1" fmla="*/ 193675 w 454025"/>
                <a:gd name="connsiteY1" fmla="*/ 120650 h 266700"/>
                <a:gd name="connsiteX2" fmla="*/ 0 w 454025"/>
                <a:gd name="connsiteY2" fmla="*/ 266700 h 266700"/>
                <a:gd name="connsiteX0" fmla="*/ 454025 w 454025"/>
                <a:gd name="connsiteY0" fmla="*/ 0 h 266700"/>
                <a:gd name="connsiteX1" fmla="*/ 193675 w 454025"/>
                <a:gd name="connsiteY1" fmla="*/ 120650 h 266700"/>
                <a:gd name="connsiteX2" fmla="*/ 0 w 454025"/>
                <a:gd name="connsiteY2" fmla="*/ 266700 h 266700"/>
                <a:gd name="connsiteX0" fmla="*/ 454025 w 454025"/>
                <a:gd name="connsiteY0" fmla="*/ 0 h 295275"/>
                <a:gd name="connsiteX1" fmla="*/ 247650 w 454025"/>
                <a:gd name="connsiteY1" fmla="*/ 250825 h 295275"/>
                <a:gd name="connsiteX2" fmla="*/ 0 w 454025"/>
                <a:gd name="connsiteY2" fmla="*/ 266700 h 295275"/>
                <a:gd name="connsiteX0" fmla="*/ 454025 w 454025"/>
                <a:gd name="connsiteY0" fmla="*/ 0 h 266700"/>
                <a:gd name="connsiteX1" fmla="*/ 200025 w 454025"/>
                <a:gd name="connsiteY1" fmla="*/ 127000 h 266700"/>
                <a:gd name="connsiteX2" fmla="*/ 0 w 454025"/>
                <a:gd name="connsiteY2" fmla="*/ 266700 h 266700"/>
                <a:gd name="connsiteX0" fmla="*/ 400050 w 400050"/>
                <a:gd name="connsiteY0" fmla="*/ 0 h 463550"/>
                <a:gd name="connsiteX1" fmla="*/ 146050 w 400050"/>
                <a:gd name="connsiteY1" fmla="*/ 127000 h 463550"/>
                <a:gd name="connsiteX2" fmla="*/ 0 w 400050"/>
                <a:gd name="connsiteY2" fmla="*/ 463550 h 463550"/>
                <a:gd name="connsiteX0" fmla="*/ 400050 w 400050"/>
                <a:gd name="connsiteY0" fmla="*/ 0 h 250825"/>
                <a:gd name="connsiteX1" fmla="*/ 146050 w 400050"/>
                <a:gd name="connsiteY1" fmla="*/ 127000 h 250825"/>
                <a:gd name="connsiteX2" fmla="*/ 0 w 400050"/>
                <a:gd name="connsiteY2" fmla="*/ 250825 h 250825"/>
                <a:gd name="connsiteX0" fmla="*/ 254000 w 254000"/>
                <a:gd name="connsiteY0" fmla="*/ 0 h 127000"/>
                <a:gd name="connsiteX1" fmla="*/ 0 w 254000"/>
                <a:gd name="connsiteY1" fmla="*/ 127000 h 127000"/>
                <a:gd name="connsiteX0" fmla="*/ 744017 w 744017"/>
                <a:gd name="connsiteY0" fmla="*/ 0 h 584200"/>
                <a:gd name="connsiteX1" fmla="*/ 0 w 744017"/>
                <a:gd name="connsiteY1" fmla="*/ 584200 h 584200"/>
                <a:gd name="connsiteX0" fmla="*/ 505891 w 505891"/>
                <a:gd name="connsiteY0" fmla="*/ 0 h 584200"/>
                <a:gd name="connsiteX1" fmla="*/ 0 w 505891"/>
                <a:gd name="connsiteY1" fmla="*/ 584200 h 584200"/>
                <a:gd name="connsiteX0" fmla="*/ 772591 w 772591"/>
                <a:gd name="connsiteY0" fmla="*/ 0 h 584200"/>
                <a:gd name="connsiteX1" fmla="*/ 0 w 772591"/>
                <a:gd name="connsiteY1" fmla="*/ 584200 h 584200"/>
                <a:gd name="connsiteX0" fmla="*/ 772591 w 772591"/>
                <a:gd name="connsiteY0" fmla="*/ 0 h 584200"/>
                <a:gd name="connsiteX1" fmla="*/ 0 w 772591"/>
                <a:gd name="connsiteY1" fmla="*/ 584200 h 5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2591" h="584200">
                  <a:moveTo>
                    <a:pt x="772591" y="0"/>
                  </a:moveTo>
                  <a:cubicBezTo>
                    <a:pt x="680251" y="38100"/>
                    <a:pt x="178879" y="376018"/>
                    <a:pt x="0" y="584200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  <p:sp>
          <p:nvSpPr>
            <p:cNvPr id="45" name="Freeform 44"/>
            <p:cNvSpPr/>
            <p:nvPr/>
          </p:nvSpPr>
          <p:spPr bwMode="auto">
            <a:xfrm rot="3371936">
              <a:off x="7208124" y="1582942"/>
              <a:ext cx="444971" cy="107098"/>
            </a:xfrm>
            <a:custGeom>
              <a:avLst/>
              <a:gdLst>
                <a:gd name="connsiteX0" fmla="*/ 454025 w 454025"/>
                <a:gd name="connsiteY0" fmla="*/ 0 h 266700"/>
                <a:gd name="connsiteX1" fmla="*/ 193675 w 454025"/>
                <a:gd name="connsiteY1" fmla="*/ 120650 h 266700"/>
                <a:gd name="connsiteX2" fmla="*/ 0 w 454025"/>
                <a:gd name="connsiteY2" fmla="*/ 266700 h 266700"/>
                <a:gd name="connsiteX0" fmla="*/ 454025 w 454025"/>
                <a:gd name="connsiteY0" fmla="*/ 0 h 266700"/>
                <a:gd name="connsiteX1" fmla="*/ 193675 w 454025"/>
                <a:gd name="connsiteY1" fmla="*/ 120650 h 266700"/>
                <a:gd name="connsiteX2" fmla="*/ 0 w 454025"/>
                <a:gd name="connsiteY2" fmla="*/ 266700 h 266700"/>
                <a:gd name="connsiteX0" fmla="*/ 454025 w 454025"/>
                <a:gd name="connsiteY0" fmla="*/ 0 h 295275"/>
                <a:gd name="connsiteX1" fmla="*/ 247650 w 454025"/>
                <a:gd name="connsiteY1" fmla="*/ 250825 h 295275"/>
                <a:gd name="connsiteX2" fmla="*/ 0 w 454025"/>
                <a:gd name="connsiteY2" fmla="*/ 266700 h 295275"/>
                <a:gd name="connsiteX0" fmla="*/ 454025 w 454025"/>
                <a:gd name="connsiteY0" fmla="*/ 0 h 266700"/>
                <a:gd name="connsiteX1" fmla="*/ 200025 w 454025"/>
                <a:gd name="connsiteY1" fmla="*/ 127000 h 266700"/>
                <a:gd name="connsiteX2" fmla="*/ 0 w 454025"/>
                <a:gd name="connsiteY2" fmla="*/ 266700 h 266700"/>
                <a:gd name="connsiteX0" fmla="*/ 400050 w 400050"/>
                <a:gd name="connsiteY0" fmla="*/ 0 h 463550"/>
                <a:gd name="connsiteX1" fmla="*/ 146050 w 400050"/>
                <a:gd name="connsiteY1" fmla="*/ 127000 h 463550"/>
                <a:gd name="connsiteX2" fmla="*/ 0 w 400050"/>
                <a:gd name="connsiteY2" fmla="*/ 463550 h 463550"/>
                <a:gd name="connsiteX0" fmla="*/ 400050 w 400050"/>
                <a:gd name="connsiteY0" fmla="*/ 0 h 250825"/>
                <a:gd name="connsiteX1" fmla="*/ 146050 w 400050"/>
                <a:gd name="connsiteY1" fmla="*/ 127000 h 250825"/>
                <a:gd name="connsiteX2" fmla="*/ 0 w 400050"/>
                <a:gd name="connsiteY2" fmla="*/ 250825 h 250825"/>
                <a:gd name="connsiteX0" fmla="*/ 254000 w 254000"/>
                <a:gd name="connsiteY0" fmla="*/ 0 h 127000"/>
                <a:gd name="connsiteX1" fmla="*/ 0 w 254000"/>
                <a:gd name="connsiteY1" fmla="*/ 127000 h 127000"/>
                <a:gd name="connsiteX0" fmla="*/ 190499 w 190499"/>
                <a:gd name="connsiteY0" fmla="*/ 0 h 266699"/>
                <a:gd name="connsiteX1" fmla="*/ 0 w 190499"/>
                <a:gd name="connsiteY1" fmla="*/ 266699 h 266699"/>
                <a:gd name="connsiteX0" fmla="*/ 92340 w 378092"/>
                <a:gd name="connsiteY0" fmla="*/ 0 h 120651"/>
                <a:gd name="connsiteX1" fmla="*/ 311417 w 378092"/>
                <a:gd name="connsiteY1" fmla="*/ 120651 h 120651"/>
                <a:gd name="connsiteX0" fmla="*/ 92340 w 311417"/>
                <a:gd name="connsiteY0" fmla="*/ 0 h 120651"/>
                <a:gd name="connsiteX1" fmla="*/ 311417 w 311417"/>
                <a:gd name="connsiteY1" fmla="*/ 120651 h 120651"/>
                <a:gd name="connsiteX0" fmla="*/ 0 w 219077"/>
                <a:gd name="connsiteY0" fmla="*/ 0 h 120651"/>
                <a:gd name="connsiteX1" fmla="*/ 219077 w 219077"/>
                <a:gd name="connsiteY1" fmla="*/ 120651 h 120651"/>
                <a:gd name="connsiteX0" fmla="*/ 0 w 219077"/>
                <a:gd name="connsiteY0" fmla="*/ 0 h 120651"/>
                <a:gd name="connsiteX1" fmla="*/ 219077 w 219077"/>
                <a:gd name="connsiteY1" fmla="*/ 120651 h 120651"/>
                <a:gd name="connsiteX0" fmla="*/ 0 w 208795"/>
                <a:gd name="connsiteY0" fmla="*/ 0 h 139901"/>
                <a:gd name="connsiteX1" fmla="*/ 208795 w 208795"/>
                <a:gd name="connsiteY1" fmla="*/ 139901 h 139901"/>
                <a:gd name="connsiteX0" fmla="*/ 0 w 277611"/>
                <a:gd name="connsiteY0" fmla="*/ 0 h 94271"/>
                <a:gd name="connsiteX1" fmla="*/ 277611 w 277611"/>
                <a:gd name="connsiteY1" fmla="*/ 94271 h 94271"/>
                <a:gd name="connsiteX0" fmla="*/ 0 w 277611"/>
                <a:gd name="connsiteY0" fmla="*/ 0 h 94271"/>
                <a:gd name="connsiteX1" fmla="*/ 277611 w 277611"/>
                <a:gd name="connsiteY1" fmla="*/ 94271 h 94271"/>
                <a:gd name="connsiteX0" fmla="*/ 0 w 277611"/>
                <a:gd name="connsiteY0" fmla="*/ 0 h 94271"/>
                <a:gd name="connsiteX1" fmla="*/ 277611 w 277611"/>
                <a:gd name="connsiteY1" fmla="*/ 94271 h 94271"/>
                <a:gd name="connsiteX0" fmla="*/ 0 w 463679"/>
                <a:gd name="connsiteY0" fmla="*/ 0 h 98846"/>
                <a:gd name="connsiteX1" fmla="*/ 463679 w 463679"/>
                <a:gd name="connsiteY1" fmla="*/ 98846 h 98846"/>
                <a:gd name="connsiteX0" fmla="*/ 0 w 463679"/>
                <a:gd name="connsiteY0" fmla="*/ 0 h 100517"/>
                <a:gd name="connsiteX1" fmla="*/ 463679 w 463679"/>
                <a:gd name="connsiteY1" fmla="*/ 98846 h 100517"/>
                <a:gd name="connsiteX0" fmla="*/ 0 w 403876"/>
                <a:gd name="connsiteY0" fmla="*/ 0 h 182748"/>
                <a:gd name="connsiteX1" fmla="*/ 403876 w 403876"/>
                <a:gd name="connsiteY1" fmla="*/ 181077 h 182748"/>
                <a:gd name="connsiteX0" fmla="*/ 0 w 444971"/>
                <a:gd name="connsiteY0" fmla="*/ 0 h 107098"/>
                <a:gd name="connsiteX1" fmla="*/ 444971 w 444971"/>
                <a:gd name="connsiteY1" fmla="*/ 105427 h 107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44971" h="107098">
                  <a:moveTo>
                    <a:pt x="0" y="0"/>
                  </a:moveTo>
                  <a:cubicBezTo>
                    <a:pt x="75102" y="34106"/>
                    <a:pt x="215344" y="107098"/>
                    <a:pt x="444971" y="105427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</p:grpSp>
      <p:grpSp>
        <p:nvGrpSpPr>
          <p:cNvPr id="33" name="Group 84"/>
          <p:cNvGrpSpPr/>
          <p:nvPr/>
        </p:nvGrpSpPr>
        <p:grpSpPr>
          <a:xfrm>
            <a:off x="7294130" y="1303845"/>
            <a:ext cx="1540327" cy="1137046"/>
            <a:chOff x="6296343" y="1634597"/>
            <a:chExt cx="1540327" cy="1137046"/>
          </a:xfrm>
        </p:grpSpPr>
        <p:sp>
          <p:nvSpPr>
            <p:cNvPr id="86" name="Oval 85"/>
            <p:cNvSpPr/>
            <p:nvPr/>
          </p:nvSpPr>
          <p:spPr>
            <a:xfrm>
              <a:off x="7137124" y="2664547"/>
              <a:ext cx="107097" cy="10709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7034099" y="1740236"/>
              <a:ext cx="107097" cy="107096"/>
            </a:xfrm>
            <a:prstGeom prst="ellips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7729573" y="1634597"/>
              <a:ext cx="107097" cy="107096"/>
            </a:xfrm>
            <a:prstGeom prst="ellipse">
              <a:avLst/>
            </a:prstGeom>
            <a:solidFill>
              <a:srgbClr val="FFCC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6296343" y="1635757"/>
              <a:ext cx="107097" cy="107096"/>
            </a:xfrm>
            <a:prstGeom prst="ellipse">
              <a:avLst/>
            </a:prstGeom>
            <a:solidFill>
              <a:srgbClr val="6699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Strategy: Quality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67984" y="1319857"/>
            <a:ext cx="2513286" cy="3463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38605" y="1311651"/>
            <a:ext cx="2514743" cy="3466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9206" y="1315891"/>
            <a:ext cx="2535524" cy="3487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810819" y="5011647"/>
            <a:ext cx="2343911" cy="83099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+mj-lt"/>
              </a:rPr>
              <a:t>Feature-aligned</a:t>
            </a:r>
            <a:br>
              <a:rPr lang="en-US" sz="2400" dirty="0" smtClean="0">
                <a:latin typeface="+mj-lt"/>
              </a:rPr>
            </a:br>
            <a:r>
              <a:rPr lang="en-US" sz="2400" dirty="0" smtClean="0">
                <a:latin typeface="+mj-lt"/>
              </a:rPr>
              <a:t>quad patches</a:t>
            </a:r>
            <a:endParaRPr lang="en-US" sz="24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44703" y="5011647"/>
            <a:ext cx="23086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+mj-lt"/>
              </a:rPr>
              <a:t>Initial (robust)</a:t>
            </a:r>
            <a:br>
              <a:rPr lang="en-US" sz="2400" dirty="0" smtClean="0">
                <a:latin typeface="+mj-lt"/>
              </a:rPr>
            </a:br>
            <a:r>
              <a:rPr lang="en-US" sz="2400" dirty="0" smtClean="0">
                <a:latin typeface="+mj-lt"/>
              </a:rPr>
              <a:t>parametrization</a:t>
            </a:r>
            <a:endParaRPr lang="en-US" sz="24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22261" y="5011647"/>
            <a:ext cx="32496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Optimized constrained</a:t>
            </a:r>
            <a:br>
              <a:rPr lang="en-US" sz="2400" dirty="0" smtClean="0">
                <a:latin typeface="+mj-lt"/>
              </a:rPr>
            </a:br>
            <a:r>
              <a:rPr lang="en-US" sz="2400" dirty="0" smtClean="0">
                <a:latin typeface="+mj-lt"/>
              </a:rPr>
              <a:t>parametrization</a:t>
            </a:r>
            <a:br>
              <a:rPr lang="en-US" sz="2400" dirty="0" smtClean="0">
                <a:latin typeface="+mj-lt"/>
              </a:rPr>
            </a:br>
            <a:r>
              <a:rPr lang="en-US" sz="2400" dirty="0" smtClean="0">
                <a:latin typeface="+mj-lt"/>
              </a:rPr>
              <a:t>[</a:t>
            </a:r>
            <a:r>
              <a:rPr lang="en-US" sz="2400" dirty="0" err="1" smtClean="0"/>
              <a:t>Lipman</a:t>
            </a:r>
            <a:r>
              <a:rPr lang="en-US" sz="2400" dirty="0" smtClean="0"/>
              <a:t> 2012]</a:t>
            </a:r>
            <a:endParaRPr lang="en-US" sz="2400" dirty="0">
              <a:latin typeface="+mj-lt"/>
            </a:endParaRPr>
          </a:p>
        </p:txBody>
      </p:sp>
      <p:sp>
        <p:nvSpPr>
          <p:cNvPr id="12" name="Right Arrow 11"/>
          <p:cNvSpPr/>
          <p:nvPr/>
        </p:nvSpPr>
        <p:spPr bwMode="auto">
          <a:xfrm>
            <a:off x="6806440" y="2095500"/>
            <a:ext cx="1162050" cy="1924050"/>
          </a:xfrm>
          <a:prstGeom prst="rightArrow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93680"/>
              </a:solidFill>
              <a:effectLst/>
              <a:latin typeface="Frutiger 55 Roman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3391" y="4133850"/>
            <a:ext cx="25651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Convex </a:t>
            </a:r>
            <a:r>
              <a:rPr lang="en-US" sz="2400" dirty="0" err="1" smtClean="0">
                <a:latin typeface="+mj-lt"/>
              </a:rPr>
              <a:t>bijectivity</a:t>
            </a:r>
            <a:r>
              <a:rPr lang="en-US" sz="2400" dirty="0" smtClean="0">
                <a:latin typeface="+mj-lt"/>
              </a:rPr>
              <a:t/>
            </a:r>
            <a:br>
              <a:rPr lang="en-US" sz="2400" dirty="0" smtClean="0">
                <a:latin typeface="+mj-lt"/>
              </a:rPr>
            </a:br>
            <a:r>
              <a:rPr lang="en-US" sz="2400" dirty="0" smtClean="0">
                <a:latin typeface="+mj-lt"/>
              </a:rPr>
              <a:t>constraints</a:t>
            </a:r>
            <a:br>
              <a:rPr lang="en-US" sz="2400" dirty="0" smtClean="0">
                <a:latin typeface="+mj-lt"/>
              </a:rPr>
            </a:br>
            <a:r>
              <a:rPr lang="en-US" sz="2400" dirty="0" smtClean="0">
                <a:latin typeface="+mj-lt"/>
              </a:rPr>
              <a:t>[</a:t>
            </a:r>
            <a:r>
              <a:rPr lang="en-US" sz="2400" dirty="0" err="1" smtClean="0">
                <a:latin typeface="+mj-lt"/>
              </a:rPr>
              <a:t>Lipman</a:t>
            </a:r>
            <a:r>
              <a:rPr lang="en-US" sz="2400" dirty="0" smtClean="0">
                <a:latin typeface="+mj-lt"/>
              </a:rPr>
              <a:t> 2012]</a:t>
            </a:r>
            <a:endParaRPr lang="en-US" sz="2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Stage 1: Cross-field tracing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1129" y="1742540"/>
            <a:ext cx="3718942" cy="363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hemisphere_trace_patche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4737" y="1742540"/>
            <a:ext cx="3718942" cy="3630520"/>
          </a:xfrm>
          <a:prstGeom prst="rect">
            <a:avLst/>
          </a:prstGeom>
        </p:spPr>
      </p:pic>
      <p:grpSp>
        <p:nvGrpSpPr>
          <p:cNvPr id="8" name="Group 84"/>
          <p:cNvGrpSpPr/>
          <p:nvPr/>
        </p:nvGrpSpPr>
        <p:grpSpPr>
          <a:xfrm>
            <a:off x="7743145" y="2122491"/>
            <a:ext cx="2444513" cy="1804502"/>
            <a:chOff x="6296343" y="1634597"/>
            <a:chExt cx="1540327" cy="1137046"/>
          </a:xfrm>
        </p:grpSpPr>
        <p:sp>
          <p:nvSpPr>
            <p:cNvPr id="9" name="Oval 8"/>
            <p:cNvSpPr/>
            <p:nvPr/>
          </p:nvSpPr>
          <p:spPr>
            <a:xfrm>
              <a:off x="7137124" y="2664547"/>
              <a:ext cx="107097" cy="10709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7034099" y="1740236"/>
              <a:ext cx="107097" cy="107096"/>
            </a:xfrm>
            <a:prstGeom prst="ellips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7729573" y="1634597"/>
              <a:ext cx="107097" cy="107096"/>
            </a:xfrm>
            <a:prstGeom prst="ellipse">
              <a:avLst/>
            </a:prstGeom>
            <a:solidFill>
              <a:srgbClr val="FFCC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6296343" y="1635757"/>
              <a:ext cx="107097" cy="107096"/>
            </a:xfrm>
            <a:prstGeom prst="ellipse">
              <a:avLst/>
            </a:prstGeom>
            <a:solidFill>
              <a:srgbClr val="6699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ight Arrow 19"/>
          <p:cNvSpPr/>
          <p:nvPr/>
        </p:nvSpPr>
        <p:spPr bwMode="auto">
          <a:xfrm>
            <a:off x="5986971" y="3073400"/>
            <a:ext cx="635000" cy="1041400"/>
          </a:xfrm>
          <a:prstGeom prst="rightArrow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93680"/>
              </a:solidFill>
              <a:effectLst/>
              <a:latin typeface="Frutiger 55 Roman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107627" y="1821151"/>
            <a:ext cx="2932508" cy="2475882"/>
            <a:chOff x="7170904" y="1111982"/>
            <a:chExt cx="1835131" cy="1549380"/>
          </a:xfrm>
        </p:grpSpPr>
        <p:sp>
          <p:nvSpPr>
            <p:cNvPr id="17" name="Freeform 16"/>
            <p:cNvSpPr/>
            <p:nvPr/>
          </p:nvSpPr>
          <p:spPr bwMode="auto">
            <a:xfrm>
              <a:off x="7791451" y="1482724"/>
              <a:ext cx="254000" cy="127000"/>
            </a:xfrm>
            <a:custGeom>
              <a:avLst/>
              <a:gdLst>
                <a:gd name="connsiteX0" fmla="*/ 454025 w 454025"/>
                <a:gd name="connsiteY0" fmla="*/ 0 h 266700"/>
                <a:gd name="connsiteX1" fmla="*/ 193675 w 454025"/>
                <a:gd name="connsiteY1" fmla="*/ 120650 h 266700"/>
                <a:gd name="connsiteX2" fmla="*/ 0 w 454025"/>
                <a:gd name="connsiteY2" fmla="*/ 266700 h 266700"/>
                <a:gd name="connsiteX0" fmla="*/ 454025 w 454025"/>
                <a:gd name="connsiteY0" fmla="*/ 0 h 266700"/>
                <a:gd name="connsiteX1" fmla="*/ 193675 w 454025"/>
                <a:gd name="connsiteY1" fmla="*/ 120650 h 266700"/>
                <a:gd name="connsiteX2" fmla="*/ 0 w 454025"/>
                <a:gd name="connsiteY2" fmla="*/ 266700 h 266700"/>
                <a:gd name="connsiteX0" fmla="*/ 454025 w 454025"/>
                <a:gd name="connsiteY0" fmla="*/ 0 h 295275"/>
                <a:gd name="connsiteX1" fmla="*/ 247650 w 454025"/>
                <a:gd name="connsiteY1" fmla="*/ 250825 h 295275"/>
                <a:gd name="connsiteX2" fmla="*/ 0 w 454025"/>
                <a:gd name="connsiteY2" fmla="*/ 266700 h 295275"/>
                <a:gd name="connsiteX0" fmla="*/ 454025 w 454025"/>
                <a:gd name="connsiteY0" fmla="*/ 0 h 266700"/>
                <a:gd name="connsiteX1" fmla="*/ 200025 w 454025"/>
                <a:gd name="connsiteY1" fmla="*/ 127000 h 266700"/>
                <a:gd name="connsiteX2" fmla="*/ 0 w 454025"/>
                <a:gd name="connsiteY2" fmla="*/ 266700 h 266700"/>
                <a:gd name="connsiteX0" fmla="*/ 400050 w 400050"/>
                <a:gd name="connsiteY0" fmla="*/ 0 h 463550"/>
                <a:gd name="connsiteX1" fmla="*/ 146050 w 400050"/>
                <a:gd name="connsiteY1" fmla="*/ 127000 h 463550"/>
                <a:gd name="connsiteX2" fmla="*/ 0 w 400050"/>
                <a:gd name="connsiteY2" fmla="*/ 463550 h 463550"/>
                <a:gd name="connsiteX0" fmla="*/ 400050 w 400050"/>
                <a:gd name="connsiteY0" fmla="*/ 0 h 250825"/>
                <a:gd name="connsiteX1" fmla="*/ 146050 w 400050"/>
                <a:gd name="connsiteY1" fmla="*/ 127000 h 250825"/>
                <a:gd name="connsiteX2" fmla="*/ 0 w 400050"/>
                <a:gd name="connsiteY2" fmla="*/ 250825 h 250825"/>
                <a:gd name="connsiteX0" fmla="*/ 254000 w 254000"/>
                <a:gd name="connsiteY0" fmla="*/ 0 h 127000"/>
                <a:gd name="connsiteX1" fmla="*/ 0 w 254000"/>
                <a:gd name="connsiteY1" fmla="*/ 127000 h 12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4000" h="127000">
                  <a:moveTo>
                    <a:pt x="254000" y="0"/>
                  </a:moveTo>
                  <a:cubicBezTo>
                    <a:pt x="161660" y="38100"/>
                    <a:pt x="66675" y="85196"/>
                    <a:pt x="0" y="127000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  <p:sp>
          <p:nvSpPr>
            <p:cNvPr id="18" name="Freeform 17"/>
            <p:cNvSpPr/>
            <p:nvPr/>
          </p:nvSpPr>
          <p:spPr bwMode="auto">
            <a:xfrm>
              <a:off x="8140699" y="1479549"/>
              <a:ext cx="219077" cy="120651"/>
            </a:xfrm>
            <a:custGeom>
              <a:avLst/>
              <a:gdLst>
                <a:gd name="connsiteX0" fmla="*/ 454025 w 454025"/>
                <a:gd name="connsiteY0" fmla="*/ 0 h 266700"/>
                <a:gd name="connsiteX1" fmla="*/ 193675 w 454025"/>
                <a:gd name="connsiteY1" fmla="*/ 120650 h 266700"/>
                <a:gd name="connsiteX2" fmla="*/ 0 w 454025"/>
                <a:gd name="connsiteY2" fmla="*/ 266700 h 266700"/>
                <a:gd name="connsiteX0" fmla="*/ 454025 w 454025"/>
                <a:gd name="connsiteY0" fmla="*/ 0 h 266700"/>
                <a:gd name="connsiteX1" fmla="*/ 193675 w 454025"/>
                <a:gd name="connsiteY1" fmla="*/ 120650 h 266700"/>
                <a:gd name="connsiteX2" fmla="*/ 0 w 454025"/>
                <a:gd name="connsiteY2" fmla="*/ 266700 h 266700"/>
                <a:gd name="connsiteX0" fmla="*/ 454025 w 454025"/>
                <a:gd name="connsiteY0" fmla="*/ 0 h 295275"/>
                <a:gd name="connsiteX1" fmla="*/ 247650 w 454025"/>
                <a:gd name="connsiteY1" fmla="*/ 250825 h 295275"/>
                <a:gd name="connsiteX2" fmla="*/ 0 w 454025"/>
                <a:gd name="connsiteY2" fmla="*/ 266700 h 295275"/>
                <a:gd name="connsiteX0" fmla="*/ 454025 w 454025"/>
                <a:gd name="connsiteY0" fmla="*/ 0 h 266700"/>
                <a:gd name="connsiteX1" fmla="*/ 200025 w 454025"/>
                <a:gd name="connsiteY1" fmla="*/ 127000 h 266700"/>
                <a:gd name="connsiteX2" fmla="*/ 0 w 454025"/>
                <a:gd name="connsiteY2" fmla="*/ 266700 h 266700"/>
                <a:gd name="connsiteX0" fmla="*/ 400050 w 400050"/>
                <a:gd name="connsiteY0" fmla="*/ 0 h 463550"/>
                <a:gd name="connsiteX1" fmla="*/ 146050 w 400050"/>
                <a:gd name="connsiteY1" fmla="*/ 127000 h 463550"/>
                <a:gd name="connsiteX2" fmla="*/ 0 w 400050"/>
                <a:gd name="connsiteY2" fmla="*/ 463550 h 463550"/>
                <a:gd name="connsiteX0" fmla="*/ 400050 w 400050"/>
                <a:gd name="connsiteY0" fmla="*/ 0 h 250825"/>
                <a:gd name="connsiteX1" fmla="*/ 146050 w 400050"/>
                <a:gd name="connsiteY1" fmla="*/ 127000 h 250825"/>
                <a:gd name="connsiteX2" fmla="*/ 0 w 400050"/>
                <a:gd name="connsiteY2" fmla="*/ 250825 h 250825"/>
                <a:gd name="connsiteX0" fmla="*/ 254000 w 254000"/>
                <a:gd name="connsiteY0" fmla="*/ 0 h 127000"/>
                <a:gd name="connsiteX1" fmla="*/ 0 w 254000"/>
                <a:gd name="connsiteY1" fmla="*/ 127000 h 127000"/>
                <a:gd name="connsiteX0" fmla="*/ 190499 w 190499"/>
                <a:gd name="connsiteY0" fmla="*/ 0 h 266699"/>
                <a:gd name="connsiteX1" fmla="*/ 0 w 190499"/>
                <a:gd name="connsiteY1" fmla="*/ 266699 h 266699"/>
                <a:gd name="connsiteX0" fmla="*/ 92340 w 378092"/>
                <a:gd name="connsiteY0" fmla="*/ 0 h 120651"/>
                <a:gd name="connsiteX1" fmla="*/ 311417 w 378092"/>
                <a:gd name="connsiteY1" fmla="*/ 120651 h 120651"/>
                <a:gd name="connsiteX0" fmla="*/ 92340 w 311417"/>
                <a:gd name="connsiteY0" fmla="*/ 0 h 120651"/>
                <a:gd name="connsiteX1" fmla="*/ 311417 w 311417"/>
                <a:gd name="connsiteY1" fmla="*/ 120651 h 120651"/>
                <a:gd name="connsiteX0" fmla="*/ 0 w 219077"/>
                <a:gd name="connsiteY0" fmla="*/ 0 h 120651"/>
                <a:gd name="connsiteX1" fmla="*/ 219077 w 219077"/>
                <a:gd name="connsiteY1" fmla="*/ 120651 h 120651"/>
                <a:gd name="connsiteX0" fmla="*/ 0 w 219077"/>
                <a:gd name="connsiteY0" fmla="*/ 0 h 120651"/>
                <a:gd name="connsiteX1" fmla="*/ 219077 w 219077"/>
                <a:gd name="connsiteY1" fmla="*/ 120651 h 120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9077" h="120651">
                  <a:moveTo>
                    <a:pt x="0" y="0"/>
                  </a:moveTo>
                  <a:cubicBezTo>
                    <a:pt x="63234" y="23295"/>
                    <a:pt x="146050" y="76743"/>
                    <a:pt x="219077" y="120651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  <p:sp>
          <p:nvSpPr>
            <p:cNvPr id="19" name="Freeform 18"/>
            <p:cNvSpPr/>
            <p:nvPr/>
          </p:nvSpPr>
          <p:spPr bwMode="auto">
            <a:xfrm rot="13870014">
              <a:off x="7989899" y="1209772"/>
              <a:ext cx="195291" cy="151990"/>
            </a:xfrm>
            <a:custGeom>
              <a:avLst/>
              <a:gdLst>
                <a:gd name="connsiteX0" fmla="*/ 454025 w 454025"/>
                <a:gd name="connsiteY0" fmla="*/ 0 h 266700"/>
                <a:gd name="connsiteX1" fmla="*/ 193675 w 454025"/>
                <a:gd name="connsiteY1" fmla="*/ 120650 h 266700"/>
                <a:gd name="connsiteX2" fmla="*/ 0 w 454025"/>
                <a:gd name="connsiteY2" fmla="*/ 266700 h 266700"/>
                <a:gd name="connsiteX0" fmla="*/ 454025 w 454025"/>
                <a:gd name="connsiteY0" fmla="*/ 0 h 266700"/>
                <a:gd name="connsiteX1" fmla="*/ 193675 w 454025"/>
                <a:gd name="connsiteY1" fmla="*/ 120650 h 266700"/>
                <a:gd name="connsiteX2" fmla="*/ 0 w 454025"/>
                <a:gd name="connsiteY2" fmla="*/ 266700 h 266700"/>
                <a:gd name="connsiteX0" fmla="*/ 454025 w 454025"/>
                <a:gd name="connsiteY0" fmla="*/ 0 h 295275"/>
                <a:gd name="connsiteX1" fmla="*/ 247650 w 454025"/>
                <a:gd name="connsiteY1" fmla="*/ 250825 h 295275"/>
                <a:gd name="connsiteX2" fmla="*/ 0 w 454025"/>
                <a:gd name="connsiteY2" fmla="*/ 266700 h 295275"/>
                <a:gd name="connsiteX0" fmla="*/ 454025 w 454025"/>
                <a:gd name="connsiteY0" fmla="*/ 0 h 266700"/>
                <a:gd name="connsiteX1" fmla="*/ 200025 w 454025"/>
                <a:gd name="connsiteY1" fmla="*/ 127000 h 266700"/>
                <a:gd name="connsiteX2" fmla="*/ 0 w 454025"/>
                <a:gd name="connsiteY2" fmla="*/ 266700 h 266700"/>
                <a:gd name="connsiteX0" fmla="*/ 400050 w 400050"/>
                <a:gd name="connsiteY0" fmla="*/ 0 h 463550"/>
                <a:gd name="connsiteX1" fmla="*/ 146050 w 400050"/>
                <a:gd name="connsiteY1" fmla="*/ 127000 h 463550"/>
                <a:gd name="connsiteX2" fmla="*/ 0 w 400050"/>
                <a:gd name="connsiteY2" fmla="*/ 463550 h 463550"/>
                <a:gd name="connsiteX0" fmla="*/ 400050 w 400050"/>
                <a:gd name="connsiteY0" fmla="*/ 0 h 250825"/>
                <a:gd name="connsiteX1" fmla="*/ 146050 w 400050"/>
                <a:gd name="connsiteY1" fmla="*/ 127000 h 250825"/>
                <a:gd name="connsiteX2" fmla="*/ 0 w 400050"/>
                <a:gd name="connsiteY2" fmla="*/ 250825 h 250825"/>
                <a:gd name="connsiteX0" fmla="*/ 254000 w 254000"/>
                <a:gd name="connsiteY0" fmla="*/ 0 h 127000"/>
                <a:gd name="connsiteX1" fmla="*/ 0 w 254000"/>
                <a:gd name="connsiteY1" fmla="*/ 127000 h 127000"/>
                <a:gd name="connsiteX0" fmla="*/ 190499 w 190499"/>
                <a:gd name="connsiteY0" fmla="*/ 0 h 266699"/>
                <a:gd name="connsiteX1" fmla="*/ 0 w 190499"/>
                <a:gd name="connsiteY1" fmla="*/ 266699 h 266699"/>
                <a:gd name="connsiteX0" fmla="*/ 92340 w 378092"/>
                <a:gd name="connsiteY0" fmla="*/ 0 h 120651"/>
                <a:gd name="connsiteX1" fmla="*/ 311417 w 378092"/>
                <a:gd name="connsiteY1" fmla="*/ 120651 h 120651"/>
                <a:gd name="connsiteX0" fmla="*/ 92340 w 311417"/>
                <a:gd name="connsiteY0" fmla="*/ 0 h 120651"/>
                <a:gd name="connsiteX1" fmla="*/ 311417 w 311417"/>
                <a:gd name="connsiteY1" fmla="*/ 120651 h 120651"/>
                <a:gd name="connsiteX0" fmla="*/ 0 w 219077"/>
                <a:gd name="connsiteY0" fmla="*/ 0 h 120651"/>
                <a:gd name="connsiteX1" fmla="*/ 219077 w 219077"/>
                <a:gd name="connsiteY1" fmla="*/ 120651 h 120651"/>
                <a:gd name="connsiteX0" fmla="*/ 0 w 219077"/>
                <a:gd name="connsiteY0" fmla="*/ 0 h 120651"/>
                <a:gd name="connsiteX1" fmla="*/ 219077 w 219077"/>
                <a:gd name="connsiteY1" fmla="*/ 120651 h 120651"/>
                <a:gd name="connsiteX0" fmla="*/ 0 w 180323"/>
                <a:gd name="connsiteY0" fmla="*/ 0 h 175648"/>
                <a:gd name="connsiteX1" fmla="*/ 180323 w 180323"/>
                <a:gd name="connsiteY1" fmla="*/ 175648 h 175648"/>
                <a:gd name="connsiteX0" fmla="*/ 0 w 166102"/>
                <a:gd name="connsiteY0" fmla="*/ 0 h 178125"/>
                <a:gd name="connsiteX1" fmla="*/ 166102 w 166102"/>
                <a:gd name="connsiteY1" fmla="*/ 178125 h 178125"/>
                <a:gd name="connsiteX0" fmla="*/ 0 w 82168"/>
                <a:gd name="connsiteY0" fmla="*/ 0 h 338089"/>
                <a:gd name="connsiteX1" fmla="*/ 82168 w 82168"/>
                <a:gd name="connsiteY1" fmla="*/ 338089 h 338089"/>
                <a:gd name="connsiteX0" fmla="*/ 0 w 195291"/>
                <a:gd name="connsiteY0" fmla="*/ 0 h 151990"/>
                <a:gd name="connsiteX1" fmla="*/ 195291 w 195291"/>
                <a:gd name="connsiteY1" fmla="*/ 151990 h 151990"/>
                <a:gd name="connsiteX0" fmla="*/ 0 w 195291"/>
                <a:gd name="connsiteY0" fmla="*/ 0 h 151990"/>
                <a:gd name="connsiteX1" fmla="*/ 195291 w 195291"/>
                <a:gd name="connsiteY1" fmla="*/ 151990 h 151990"/>
                <a:gd name="connsiteX0" fmla="*/ 0 w 195291"/>
                <a:gd name="connsiteY0" fmla="*/ 0 h 151990"/>
                <a:gd name="connsiteX1" fmla="*/ 195291 w 195291"/>
                <a:gd name="connsiteY1" fmla="*/ 151990 h 151990"/>
                <a:gd name="connsiteX0" fmla="*/ 0 w 195291"/>
                <a:gd name="connsiteY0" fmla="*/ 0 h 151990"/>
                <a:gd name="connsiteX1" fmla="*/ 195291 w 195291"/>
                <a:gd name="connsiteY1" fmla="*/ 151990 h 15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5291" h="151990">
                  <a:moveTo>
                    <a:pt x="0" y="0"/>
                  </a:moveTo>
                  <a:cubicBezTo>
                    <a:pt x="55625" y="32751"/>
                    <a:pt x="108933" y="89200"/>
                    <a:pt x="195291" y="151990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  <p:sp>
          <p:nvSpPr>
            <p:cNvPr id="26" name="Freeform 25"/>
            <p:cNvSpPr/>
            <p:nvPr/>
          </p:nvSpPr>
          <p:spPr bwMode="auto">
            <a:xfrm rot="3987692">
              <a:off x="8702773" y="1500524"/>
              <a:ext cx="225805" cy="89816"/>
            </a:xfrm>
            <a:custGeom>
              <a:avLst/>
              <a:gdLst>
                <a:gd name="connsiteX0" fmla="*/ 454025 w 454025"/>
                <a:gd name="connsiteY0" fmla="*/ 0 h 266700"/>
                <a:gd name="connsiteX1" fmla="*/ 193675 w 454025"/>
                <a:gd name="connsiteY1" fmla="*/ 120650 h 266700"/>
                <a:gd name="connsiteX2" fmla="*/ 0 w 454025"/>
                <a:gd name="connsiteY2" fmla="*/ 266700 h 266700"/>
                <a:gd name="connsiteX0" fmla="*/ 454025 w 454025"/>
                <a:gd name="connsiteY0" fmla="*/ 0 h 266700"/>
                <a:gd name="connsiteX1" fmla="*/ 193675 w 454025"/>
                <a:gd name="connsiteY1" fmla="*/ 120650 h 266700"/>
                <a:gd name="connsiteX2" fmla="*/ 0 w 454025"/>
                <a:gd name="connsiteY2" fmla="*/ 266700 h 266700"/>
                <a:gd name="connsiteX0" fmla="*/ 454025 w 454025"/>
                <a:gd name="connsiteY0" fmla="*/ 0 h 295275"/>
                <a:gd name="connsiteX1" fmla="*/ 247650 w 454025"/>
                <a:gd name="connsiteY1" fmla="*/ 250825 h 295275"/>
                <a:gd name="connsiteX2" fmla="*/ 0 w 454025"/>
                <a:gd name="connsiteY2" fmla="*/ 266700 h 295275"/>
                <a:gd name="connsiteX0" fmla="*/ 454025 w 454025"/>
                <a:gd name="connsiteY0" fmla="*/ 0 h 266700"/>
                <a:gd name="connsiteX1" fmla="*/ 200025 w 454025"/>
                <a:gd name="connsiteY1" fmla="*/ 127000 h 266700"/>
                <a:gd name="connsiteX2" fmla="*/ 0 w 454025"/>
                <a:gd name="connsiteY2" fmla="*/ 266700 h 266700"/>
                <a:gd name="connsiteX0" fmla="*/ 400050 w 400050"/>
                <a:gd name="connsiteY0" fmla="*/ 0 h 463550"/>
                <a:gd name="connsiteX1" fmla="*/ 146050 w 400050"/>
                <a:gd name="connsiteY1" fmla="*/ 127000 h 463550"/>
                <a:gd name="connsiteX2" fmla="*/ 0 w 400050"/>
                <a:gd name="connsiteY2" fmla="*/ 463550 h 463550"/>
                <a:gd name="connsiteX0" fmla="*/ 400050 w 400050"/>
                <a:gd name="connsiteY0" fmla="*/ 0 h 250825"/>
                <a:gd name="connsiteX1" fmla="*/ 146050 w 400050"/>
                <a:gd name="connsiteY1" fmla="*/ 127000 h 250825"/>
                <a:gd name="connsiteX2" fmla="*/ 0 w 400050"/>
                <a:gd name="connsiteY2" fmla="*/ 250825 h 250825"/>
                <a:gd name="connsiteX0" fmla="*/ 254000 w 254000"/>
                <a:gd name="connsiteY0" fmla="*/ 0 h 127000"/>
                <a:gd name="connsiteX1" fmla="*/ 0 w 254000"/>
                <a:gd name="connsiteY1" fmla="*/ 127000 h 127000"/>
                <a:gd name="connsiteX0" fmla="*/ 190499 w 190499"/>
                <a:gd name="connsiteY0" fmla="*/ 0 h 266699"/>
                <a:gd name="connsiteX1" fmla="*/ 0 w 190499"/>
                <a:gd name="connsiteY1" fmla="*/ 266699 h 266699"/>
                <a:gd name="connsiteX0" fmla="*/ 92340 w 378092"/>
                <a:gd name="connsiteY0" fmla="*/ 0 h 120651"/>
                <a:gd name="connsiteX1" fmla="*/ 311417 w 378092"/>
                <a:gd name="connsiteY1" fmla="*/ 120651 h 120651"/>
                <a:gd name="connsiteX0" fmla="*/ 92340 w 311417"/>
                <a:gd name="connsiteY0" fmla="*/ 0 h 120651"/>
                <a:gd name="connsiteX1" fmla="*/ 311417 w 311417"/>
                <a:gd name="connsiteY1" fmla="*/ 120651 h 120651"/>
                <a:gd name="connsiteX0" fmla="*/ 0 w 219077"/>
                <a:gd name="connsiteY0" fmla="*/ 0 h 120651"/>
                <a:gd name="connsiteX1" fmla="*/ 219077 w 219077"/>
                <a:gd name="connsiteY1" fmla="*/ 120651 h 120651"/>
                <a:gd name="connsiteX0" fmla="*/ 0 w 219077"/>
                <a:gd name="connsiteY0" fmla="*/ 0 h 120651"/>
                <a:gd name="connsiteX1" fmla="*/ 219077 w 219077"/>
                <a:gd name="connsiteY1" fmla="*/ 120651 h 120651"/>
                <a:gd name="connsiteX0" fmla="*/ 0 w 218648"/>
                <a:gd name="connsiteY0" fmla="*/ 0 h 91871"/>
                <a:gd name="connsiteX1" fmla="*/ 218648 w 218648"/>
                <a:gd name="connsiteY1" fmla="*/ 91871 h 91871"/>
                <a:gd name="connsiteX0" fmla="*/ 0 w 218648"/>
                <a:gd name="connsiteY0" fmla="*/ 0 h 91871"/>
                <a:gd name="connsiteX1" fmla="*/ 218648 w 218648"/>
                <a:gd name="connsiteY1" fmla="*/ 91871 h 91871"/>
                <a:gd name="connsiteX0" fmla="*/ 0 w 225805"/>
                <a:gd name="connsiteY0" fmla="*/ 0 h 89816"/>
                <a:gd name="connsiteX1" fmla="*/ 225805 w 225805"/>
                <a:gd name="connsiteY1" fmla="*/ 89816 h 89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5805" h="89816">
                  <a:moveTo>
                    <a:pt x="0" y="0"/>
                  </a:moveTo>
                  <a:cubicBezTo>
                    <a:pt x="138958" y="30328"/>
                    <a:pt x="152778" y="45908"/>
                    <a:pt x="225805" y="89816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  <p:sp>
          <p:nvSpPr>
            <p:cNvPr id="27" name="Freeform 26"/>
            <p:cNvSpPr/>
            <p:nvPr/>
          </p:nvSpPr>
          <p:spPr bwMode="auto">
            <a:xfrm rot="11148703">
              <a:off x="7908834" y="2242861"/>
              <a:ext cx="234677" cy="98356"/>
            </a:xfrm>
            <a:custGeom>
              <a:avLst/>
              <a:gdLst>
                <a:gd name="connsiteX0" fmla="*/ 454025 w 454025"/>
                <a:gd name="connsiteY0" fmla="*/ 0 h 266700"/>
                <a:gd name="connsiteX1" fmla="*/ 193675 w 454025"/>
                <a:gd name="connsiteY1" fmla="*/ 120650 h 266700"/>
                <a:gd name="connsiteX2" fmla="*/ 0 w 454025"/>
                <a:gd name="connsiteY2" fmla="*/ 266700 h 266700"/>
                <a:gd name="connsiteX0" fmla="*/ 454025 w 454025"/>
                <a:gd name="connsiteY0" fmla="*/ 0 h 266700"/>
                <a:gd name="connsiteX1" fmla="*/ 193675 w 454025"/>
                <a:gd name="connsiteY1" fmla="*/ 120650 h 266700"/>
                <a:gd name="connsiteX2" fmla="*/ 0 w 454025"/>
                <a:gd name="connsiteY2" fmla="*/ 266700 h 266700"/>
                <a:gd name="connsiteX0" fmla="*/ 454025 w 454025"/>
                <a:gd name="connsiteY0" fmla="*/ 0 h 295275"/>
                <a:gd name="connsiteX1" fmla="*/ 247650 w 454025"/>
                <a:gd name="connsiteY1" fmla="*/ 250825 h 295275"/>
                <a:gd name="connsiteX2" fmla="*/ 0 w 454025"/>
                <a:gd name="connsiteY2" fmla="*/ 266700 h 295275"/>
                <a:gd name="connsiteX0" fmla="*/ 454025 w 454025"/>
                <a:gd name="connsiteY0" fmla="*/ 0 h 266700"/>
                <a:gd name="connsiteX1" fmla="*/ 200025 w 454025"/>
                <a:gd name="connsiteY1" fmla="*/ 127000 h 266700"/>
                <a:gd name="connsiteX2" fmla="*/ 0 w 454025"/>
                <a:gd name="connsiteY2" fmla="*/ 266700 h 266700"/>
                <a:gd name="connsiteX0" fmla="*/ 400050 w 400050"/>
                <a:gd name="connsiteY0" fmla="*/ 0 h 463550"/>
                <a:gd name="connsiteX1" fmla="*/ 146050 w 400050"/>
                <a:gd name="connsiteY1" fmla="*/ 127000 h 463550"/>
                <a:gd name="connsiteX2" fmla="*/ 0 w 400050"/>
                <a:gd name="connsiteY2" fmla="*/ 463550 h 463550"/>
                <a:gd name="connsiteX0" fmla="*/ 400050 w 400050"/>
                <a:gd name="connsiteY0" fmla="*/ 0 h 250825"/>
                <a:gd name="connsiteX1" fmla="*/ 146050 w 400050"/>
                <a:gd name="connsiteY1" fmla="*/ 127000 h 250825"/>
                <a:gd name="connsiteX2" fmla="*/ 0 w 400050"/>
                <a:gd name="connsiteY2" fmla="*/ 250825 h 250825"/>
                <a:gd name="connsiteX0" fmla="*/ 254000 w 254000"/>
                <a:gd name="connsiteY0" fmla="*/ 0 h 127000"/>
                <a:gd name="connsiteX1" fmla="*/ 0 w 254000"/>
                <a:gd name="connsiteY1" fmla="*/ 127000 h 127000"/>
                <a:gd name="connsiteX0" fmla="*/ 190499 w 190499"/>
                <a:gd name="connsiteY0" fmla="*/ 0 h 266699"/>
                <a:gd name="connsiteX1" fmla="*/ 0 w 190499"/>
                <a:gd name="connsiteY1" fmla="*/ 266699 h 266699"/>
                <a:gd name="connsiteX0" fmla="*/ 92340 w 378092"/>
                <a:gd name="connsiteY0" fmla="*/ 0 h 120651"/>
                <a:gd name="connsiteX1" fmla="*/ 311417 w 378092"/>
                <a:gd name="connsiteY1" fmla="*/ 120651 h 120651"/>
                <a:gd name="connsiteX0" fmla="*/ 92340 w 311417"/>
                <a:gd name="connsiteY0" fmla="*/ 0 h 120651"/>
                <a:gd name="connsiteX1" fmla="*/ 311417 w 311417"/>
                <a:gd name="connsiteY1" fmla="*/ 120651 h 120651"/>
                <a:gd name="connsiteX0" fmla="*/ 0 w 219077"/>
                <a:gd name="connsiteY0" fmla="*/ 0 h 120651"/>
                <a:gd name="connsiteX1" fmla="*/ 219077 w 219077"/>
                <a:gd name="connsiteY1" fmla="*/ 120651 h 120651"/>
                <a:gd name="connsiteX0" fmla="*/ 0 w 219077"/>
                <a:gd name="connsiteY0" fmla="*/ 0 h 120651"/>
                <a:gd name="connsiteX1" fmla="*/ 219077 w 219077"/>
                <a:gd name="connsiteY1" fmla="*/ 120651 h 120651"/>
                <a:gd name="connsiteX0" fmla="*/ 0 w 232202"/>
                <a:gd name="connsiteY0" fmla="*/ 0 h 132620"/>
                <a:gd name="connsiteX1" fmla="*/ 232202 w 232202"/>
                <a:gd name="connsiteY1" fmla="*/ 132620 h 132620"/>
                <a:gd name="connsiteX0" fmla="*/ 0 w 234677"/>
                <a:gd name="connsiteY0" fmla="*/ 0 h 98356"/>
                <a:gd name="connsiteX1" fmla="*/ 234677 w 234677"/>
                <a:gd name="connsiteY1" fmla="*/ 98356 h 98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677" h="98356">
                  <a:moveTo>
                    <a:pt x="0" y="0"/>
                  </a:moveTo>
                  <a:cubicBezTo>
                    <a:pt x="63234" y="23295"/>
                    <a:pt x="161650" y="54448"/>
                    <a:pt x="234677" y="98356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  <p:sp>
          <p:nvSpPr>
            <p:cNvPr id="28" name="Freeform 27"/>
            <p:cNvSpPr/>
            <p:nvPr/>
          </p:nvSpPr>
          <p:spPr bwMode="auto">
            <a:xfrm rot="18710038">
              <a:off x="8237292" y="2244652"/>
              <a:ext cx="276184" cy="77339"/>
            </a:xfrm>
            <a:custGeom>
              <a:avLst/>
              <a:gdLst>
                <a:gd name="connsiteX0" fmla="*/ 454025 w 454025"/>
                <a:gd name="connsiteY0" fmla="*/ 0 h 266700"/>
                <a:gd name="connsiteX1" fmla="*/ 193675 w 454025"/>
                <a:gd name="connsiteY1" fmla="*/ 120650 h 266700"/>
                <a:gd name="connsiteX2" fmla="*/ 0 w 454025"/>
                <a:gd name="connsiteY2" fmla="*/ 266700 h 266700"/>
                <a:gd name="connsiteX0" fmla="*/ 454025 w 454025"/>
                <a:gd name="connsiteY0" fmla="*/ 0 h 266700"/>
                <a:gd name="connsiteX1" fmla="*/ 193675 w 454025"/>
                <a:gd name="connsiteY1" fmla="*/ 120650 h 266700"/>
                <a:gd name="connsiteX2" fmla="*/ 0 w 454025"/>
                <a:gd name="connsiteY2" fmla="*/ 266700 h 266700"/>
                <a:gd name="connsiteX0" fmla="*/ 454025 w 454025"/>
                <a:gd name="connsiteY0" fmla="*/ 0 h 295275"/>
                <a:gd name="connsiteX1" fmla="*/ 247650 w 454025"/>
                <a:gd name="connsiteY1" fmla="*/ 250825 h 295275"/>
                <a:gd name="connsiteX2" fmla="*/ 0 w 454025"/>
                <a:gd name="connsiteY2" fmla="*/ 266700 h 295275"/>
                <a:gd name="connsiteX0" fmla="*/ 454025 w 454025"/>
                <a:gd name="connsiteY0" fmla="*/ 0 h 266700"/>
                <a:gd name="connsiteX1" fmla="*/ 200025 w 454025"/>
                <a:gd name="connsiteY1" fmla="*/ 127000 h 266700"/>
                <a:gd name="connsiteX2" fmla="*/ 0 w 454025"/>
                <a:gd name="connsiteY2" fmla="*/ 266700 h 266700"/>
                <a:gd name="connsiteX0" fmla="*/ 400050 w 400050"/>
                <a:gd name="connsiteY0" fmla="*/ 0 h 463550"/>
                <a:gd name="connsiteX1" fmla="*/ 146050 w 400050"/>
                <a:gd name="connsiteY1" fmla="*/ 127000 h 463550"/>
                <a:gd name="connsiteX2" fmla="*/ 0 w 400050"/>
                <a:gd name="connsiteY2" fmla="*/ 463550 h 463550"/>
                <a:gd name="connsiteX0" fmla="*/ 400050 w 400050"/>
                <a:gd name="connsiteY0" fmla="*/ 0 h 250825"/>
                <a:gd name="connsiteX1" fmla="*/ 146050 w 400050"/>
                <a:gd name="connsiteY1" fmla="*/ 127000 h 250825"/>
                <a:gd name="connsiteX2" fmla="*/ 0 w 400050"/>
                <a:gd name="connsiteY2" fmla="*/ 250825 h 250825"/>
                <a:gd name="connsiteX0" fmla="*/ 254000 w 254000"/>
                <a:gd name="connsiteY0" fmla="*/ 0 h 127000"/>
                <a:gd name="connsiteX1" fmla="*/ 0 w 254000"/>
                <a:gd name="connsiteY1" fmla="*/ 127000 h 127000"/>
                <a:gd name="connsiteX0" fmla="*/ 190499 w 190499"/>
                <a:gd name="connsiteY0" fmla="*/ 0 h 266699"/>
                <a:gd name="connsiteX1" fmla="*/ 0 w 190499"/>
                <a:gd name="connsiteY1" fmla="*/ 266699 h 266699"/>
                <a:gd name="connsiteX0" fmla="*/ 92340 w 378092"/>
                <a:gd name="connsiteY0" fmla="*/ 0 h 120651"/>
                <a:gd name="connsiteX1" fmla="*/ 311417 w 378092"/>
                <a:gd name="connsiteY1" fmla="*/ 120651 h 120651"/>
                <a:gd name="connsiteX0" fmla="*/ 92340 w 311417"/>
                <a:gd name="connsiteY0" fmla="*/ 0 h 120651"/>
                <a:gd name="connsiteX1" fmla="*/ 311417 w 311417"/>
                <a:gd name="connsiteY1" fmla="*/ 120651 h 120651"/>
                <a:gd name="connsiteX0" fmla="*/ 0 w 219077"/>
                <a:gd name="connsiteY0" fmla="*/ 0 h 120651"/>
                <a:gd name="connsiteX1" fmla="*/ 219077 w 219077"/>
                <a:gd name="connsiteY1" fmla="*/ 120651 h 120651"/>
                <a:gd name="connsiteX0" fmla="*/ 0 w 219077"/>
                <a:gd name="connsiteY0" fmla="*/ 0 h 120651"/>
                <a:gd name="connsiteX1" fmla="*/ 219077 w 219077"/>
                <a:gd name="connsiteY1" fmla="*/ 120651 h 120651"/>
                <a:gd name="connsiteX0" fmla="*/ 0 w 276184"/>
                <a:gd name="connsiteY0" fmla="*/ 0 h 77339"/>
                <a:gd name="connsiteX1" fmla="*/ 276184 w 276184"/>
                <a:gd name="connsiteY1" fmla="*/ 77339 h 77339"/>
                <a:gd name="connsiteX0" fmla="*/ 0 w 276184"/>
                <a:gd name="connsiteY0" fmla="*/ 0 h 77339"/>
                <a:gd name="connsiteX1" fmla="*/ 276184 w 276184"/>
                <a:gd name="connsiteY1" fmla="*/ 77339 h 77339"/>
                <a:gd name="connsiteX0" fmla="*/ 0 w 276184"/>
                <a:gd name="connsiteY0" fmla="*/ 0 h 77339"/>
                <a:gd name="connsiteX1" fmla="*/ 276184 w 276184"/>
                <a:gd name="connsiteY1" fmla="*/ 77339 h 77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6184" h="77339">
                  <a:moveTo>
                    <a:pt x="0" y="0"/>
                  </a:moveTo>
                  <a:cubicBezTo>
                    <a:pt x="59626" y="29721"/>
                    <a:pt x="206565" y="69370"/>
                    <a:pt x="276184" y="77339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  <p:sp>
          <p:nvSpPr>
            <p:cNvPr id="29" name="Freeform 28"/>
            <p:cNvSpPr/>
            <p:nvPr/>
          </p:nvSpPr>
          <p:spPr bwMode="auto">
            <a:xfrm rot="18710038">
              <a:off x="7394653" y="1200079"/>
              <a:ext cx="286689" cy="110495"/>
            </a:xfrm>
            <a:custGeom>
              <a:avLst/>
              <a:gdLst>
                <a:gd name="connsiteX0" fmla="*/ 454025 w 454025"/>
                <a:gd name="connsiteY0" fmla="*/ 0 h 266700"/>
                <a:gd name="connsiteX1" fmla="*/ 193675 w 454025"/>
                <a:gd name="connsiteY1" fmla="*/ 120650 h 266700"/>
                <a:gd name="connsiteX2" fmla="*/ 0 w 454025"/>
                <a:gd name="connsiteY2" fmla="*/ 266700 h 266700"/>
                <a:gd name="connsiteX0" fmla="*/ 454025 w 454025"/>
                <a:gd name="connsiteY0" fmla="*/ 0 h 266700"/>
                <a:gd name="connsiteX1" fmla="*/ 193675 w 454025"/>
                <a:gd name="connsiteY1" fmla="*/ 120650 h 266700"/>
                <a:gd name="connsiteX2" fmla="*/ 0 w 454025"/>
                <a:gd name="connsiteY2" fmla="*/ 266700 h 266700"/>
                <a:gd name="connsiteX0" fmla="*/ 454025 w 454025"/>
                <a:gd name="connsiteY0" fmla="*/ 0 h 295275"/>
                <a:gd name="connsiteX1" fmla="*/ 247650 w 454025"/>
                <a:gd name="connsiteY1" fmla="*/ 250825 h 295275"/>
                <a:gd name="connsiteX2" fmla="*/ 0 w 454025"/>
                <a:gd name="connsiteY2" fmla="*/ 266700 h 295275"/>
                <a:gd name="connsiteX0" fmla="*/ 454025 w 454025"/>
                <a:gd name="connsiteY0" fmla="*/ 0 h 266700"/>
                <a:gd name="connsiteX1" fmla="*/ 200025 w 454025"/>
                <a:gd name="connsiteY1" fmla="*/ 127000 h 266700"/>
                <a:gd name="connsiteX2" fmla="*/ 0 w 454025"/>
                <a:gd name="connsiteY2" fmla="*/ 266700 h 266700"/>
                <a:gd name="connsiteX0" fmla="*/ 400050 w 400050"/>
                <a:gd name="connsiteY0" fmla="*/ 0 h 463550"/>
                <a:gd name="connsiteX1" fmla="*/ 146050 w 400050"/>
                <a:gd name="connsiteY1" fmla="*/ 127000 h 463550"/>
                <a:gd name="connsiteX2" fmla="*/ 0 w 400050"/>
                <a:gd name="connsiteY2" fmla="*/ 463550 h 463550"/>
                <a:gd name="connsiteX0" fmla="*/ 400050 w 400050"/>
                <a:gd name="connsiteY0" fmla="*/ 0 h 250825"/>
                <a:gd name="connsiteX1" fmla="*/ 146050 w 400050"/>
                <a:gd name="connsiteY1" fmla="*/ 127000 h 250825"/>
                <a:gd name="connsiteX2" fmla="*/ 0 w 400050"/>
                <a:gd name="connsiteY2" fmla="*/ 250825 h 250825"/>
                <a:gd name="connsiteX0" fmla="*/ 254000 w 254000"/>
                <a:gd name="connsiteY0" fmla="*/ 0 h 127000"/>
                <a:gd name="connsiteX1" fmla="*/ 0 w 254000"/>
                <a:gd name="connsiteY1" fmla="*/ 127000 h 127000"/>
                <a:gd name="connsiteX0" fmla="*/ 190499 w 190499"/>
                <a:gd name="connsiteY0" fmla="*/ 0 h 266699"/>
                <a:gd name="connsiteX1" fmla="*/ 0 w 190499"/>
                <a:gd name="connsiteY1" fmla="*/ 266699 h 266699"/>
                <a:gd name="connsiteX0" fmla="*/ 92340 w 378092"/>
                <a:gd name="connsiteY0" fmla="*/ 0 h 120651"/>
                <a:gd name="connsiteX1" fmla="*/ 311417 w 378092"/>
                <a:gd name="connsiteY1" fmla="*/ 120651 h 120651"/>
                <a:gd name="connsiteX0" fmla="*/ 92340 w 311417"/>
                <a:gd name="connsiteY0" fmla="*/ 0 h 120651"/>
                <a:gd name="connsiteX1" fmla="*/ 311417 w 311417"/>
                <a:gd name="connsiteY1" fmla="*/ 120651 h 120651"/>
                <a:gd name="connsiteX0" fmla="*/ 0 w 219077"/>
                <a:gd name="connsiteY0" fmla="*/ 0 h 120651"/>
                <a:gd name="connsiteX1" fmla="*/ 219077 w 219077"/>
                <a:gd name="connsiteY1" fmla="*/ 120651 h 120651"/>
                <a:gd name="connsiteX0" fmla="*/ 0 w 219077"/>
                <a:gd name="connsiteY0" fmla="*/ 0 h 120651"/>
                <a:gd name="connsiteX1" fmla="*/ 219077 w 219077"/>
                <a:gd name="connsiteY1" fmla="*/ 120651 h 120651"/>
                <a:gd name="connsiteX0" fmla="*/ 0 w 286689"/>
                <a:gd name="connsiteY0" fmla="*/ 0 h 110495"/>
                <a:gd name="connsiteX1" fmla="*/ 286689 w 286689"/>
                <a:gd name="connsiteY1" fmla="*/ 110495 h 110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89" h="110495">
                  <a:moveTo>
                    <a:pt x="0" y="0"/>
                  </a:moveTo>
                  <a:cubicBezTo>
                    <a:pt x="63234" y="23295"/>
                    <a:pt x="213662" y="66587"/>
                    <a:pt x="286689" y="110495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  <p:sp>
          <p:nvSpPr>
            <p:cNvPr id="30" name="Freeform 29"/>
            <p:cNvSpPr/>
            <p:nvPr/>
          </p:nvSpPr>
          <p:spPr bwMode="auto">
            <a:xfrm rot="3371936">
              <a:off x="7251680" y="1512374"/>
              <a:ext cx="256361" cy="95327"/>
            </a:xfrm>
            <a:custGeom>
              <a:avLst/>
              <a:gdLst>
                <a:gd name="connsiteX0" fmla="*/ 454025 w 454025"/>
                <a:gd name="connsiteY0" fmla="*/ 0 h 266700"/>
                <a:gd name="connsiteX1" fmla="*/ 193675 w 454025"/>
                <a:gd name="connsiteY1" fmla="*/ 120650 h 266700"/>
                <a:gd name="connsiteX2" fmla="*/ 0 w 454025"/>
                <a:gd name="connsiteY2" fmla="*/ 266700 h 266700"/>
                <a:gd name="connsiteX0" fmla="*/ 454025 w 454025"/>
                <a:gd name="connsiteY0" fmla="*/ 0 h 266700"/>
                <a:gd name="connsiteX1" fmla="*/ 193675 w 454025"/>
                <a:gd name="connsiteY1" fmla="*/ 120650 h 266700"/>
                <a:gd name="connsiteX2" fmla="*/ 0 w 454025"/>
                <a:gd name="connsiteY2" fmla="*/ 266700 h 266700"/>
                <a:gd name="connsiteX0" fmla="*/ 454025 w 454025"/>
                <a:gd name="connsiteY0" fmla="*/ 0 h 295275"/>
                <a:gd name="connsiteX1" fmla="*/ 247650 w 454025"/>
                <a:gd name="connsiteY1" fmla="*/ 250825 h 295275"/>
                <a:gd name="connsiteX2" fmla="*/ 0 w 454025"/>
                <a:gd name="connsiteY2" fmla="*/ 266700 h 295275"/>
                <a:gd name="connsiteX0" fmla="*/ 454025 w 454025"/>
                <a:gd name="connsiteY0" fmla="*/ 0 h 266700"/>
                <a:gd name="connsiteX1" fmla="*/ 200025 w 454025"/>
                <a:gd name="connsiteY1" fmla="*/ 127000 h 266700"/>
                <a:gd name="connsiteX2" fmla="*/ 0 w 454025"/>
                <a:gd name="connsiteY2" fmla="*/ 266700 h 266700"/>
                <a:gd name="connsiteX0" fmla="*/ 400050 w 400050"/>
                <a:gd name="connsiteY0" fmla="*/ 0 h 463550"/>
                <a:gd name="connsiteX1" fmla="*/ 146050 w 400050"/>
                <a:gd name="connsiteY1" fmla="*/ 127000 h 463550"/>
                <a:gd name="connsiteX2" fmla="*/ 0 w 400050"/>
                <a:gd name="connsiteY2" fmla="*/ 463550 h 463550"/>
                <a:gd name="connsiteX0" fmla="*/ 400050 w 400050"/>
                <a:gd name="connsiteY0" fmla="*/ 0 h 250825"/>
                <a:gd name="connsiteX1" fmla="*/ 146050 w 400050"/>
                <a:gd name="connsiteY1" fmla="*/ 127000 h 250825"/>
                <a:gd name="connsiteX2" fmla="*/ 0 w 400050"/>
                <a:gd name="connsiteY2" fmla="*/ 250825 h 250825"/>
                <a:gd name="connsiteX0" fmla="*/ 254000 w 254000"/>
                <a:gd name="connsiteY0" fmla="*/ 0 h 127000"/>
                <a:gd name="connsiteX1" fmla="*/ 0 w 254000"/>
                <a:gd name="connsiteY1" fmla="*/ 127000 h 127000"/>
                <a:gd name="connsiteX0" fmla="*/ 190499 w 190499"/>
                <a:gd name="connsiteY0" fmla="*/ 0 h 266699"/>
                <a:gd name="connsiteX1" fmla="*/ 0 w 190499"/>
                <a:gd name="connsiteY1" fmla="*/ 266699 h 266699"/>
                <a:gd name="connsiteX0" fmla="*/ 92340 w 378092"/>
                <a:gd name="connsiteY0" fmla="*/ 0 h 120651"/>
                <a:gd name="connsiteX1" fmla="*/ 311417 w 378092"/>
                <a:gd name="connsiteY1" fmla="*/ 120651 h 120651"/>
                <a:gd name="connsiteX0" fmla="*/ 92340 w 311417"/>
                <a:gd name="connsiteY0" fmla="*/ 0 h 120651"/>
                <a:gd name="connsiteX1" fmla="*/ 311417 w 311417"/>
                <a:gd name="connsiteY1" fmla="*/ 120651 h 120651"/>
                <a:gd name="connsiteX0" fmla="*/ 0 w 219077"/>
                <a:gd name="connsiteY0" fmla="*/ 0 h 120651"/>
                <a:gd name="connsiteX1" fmla="*/ 219077 w 219077"/>
                <a:gd name="connsiteY1" fmla="*/ 120651 h 120651"/>
                <a:gd name="connsiteX0" fmla="*/ 0 w 219077"/>
                <a:gd name="connsiteY0" fmla="*/ 0 h 120651"/>
                <a:gd name="connsiteX1" fmla="*/ 219077 w 219077"/>
                <a:gd name="connsiteY1" fmla="*/ 120651 h 120651"/>
                <a:gd name="connsiteX0" fmla="*/ 0 w 208795"/>
                <a:gd name="connsiteY0" fmla="*/ 0 h 139901"/>
                <a:gd name="connsiteX1" fmla="*/ 208795 w 208795"/>
                <a:gd name="connsiteY1" fmla="*/ 139901 h 139901"/>
                <a:gd name="connsiteX0" fmla="*/ 0 w 277611"/>
                <a:gd name="connsiteY0" fmla="*/ 0 h 94271"/>
                <a:gd name="connsiteX1" fmla="*/ 277611 w 277611"/>
                <a:gd name="connsiteY1" fmla="*/ 94271 h 94271"/>
                <a:gd name="connsiteX0" fmla="*/ 0 w 277611"/>
                <a:gd name="connsiteY0" fmla="*/ 0 h 94271"/>
                <a:gd name="connsiteX1" fmla="*/ 277611 w 277611"/>
                <a:gd name="connsiteY1" fmla="*/ 94271 h 94271"/>
                <a:gd name="connsiteX0" fmla="*/ 0 w 277611"/>
                <a:gd name="connsiteY0" fmla="*/ 0 h 94271"/>
                <a:gd name="connsiteX1" fmla="*/ 277611 w 277611"/>
                <a:gd name="connsiteY1" fmla="*/ 94271 h 94271"/>
                <a:gd name="connsiteX0" fmla="*/ 0 w 256361"/>
                <a:gd name="connsiteY0" fmla="*/ 0 h 95327"/>
                <a:gd name="connsiteX1" fmla="*/ 256361 w 256361"/>
                <a:gd name="connsiteY1" fmla="*/ 95327 h 95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6361" h="95327">
                  <a:moveTo>
                    <a:pt x="0" y="0"/>
                  </a:moveTo>
                  <a:cubicBezTo>
                    <a:pt x="75102" y="34106"/>
                    <a:pt x="173860" y="82693"/>
                    <a:pt x="256361" y="95327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  <p:sp>
          <p:nvSpPr>
            <p:cNvPr id="31" name="Freeform 30"/>
            <p:cNvSpPr/>
            <p:nvPr/>
          </p:nvSpPr>
          <p:spPr bwMode="auto">
            <a:xfrm rot="7609970">
              <a:off x="7068265" y="1442528"/>
              <a:ext cx="247717" cy="42440"/>
            </a:xfrm>
            <a:custGeom>
              <a:avLst/>
              <a:gdLst>
                <a:gd name="connsiteX0" fmla="*/ 454025 w 454025"/>
                <a:gd name="connsiteY0" fmla="*/ 0 h 266700"/>
                <a:gd name="connsiteX1" fmla="*/ 193675 w 454025"/>
                <a:gd name="connsiteY1" fmla="*/ 120650 h 266700"/>
                <a:gd name="connsiteX2" fmla="*/ 0 w 454025"/>
                <a:gd name="connsiteY2" fmla="*/ 266700 h 266700"/>
                <a:gd name="connsiteX0" fmla="*/ 454025 w 454025"/>
                <a:gd name="connsiteY0" fmla="*/ 0 h 266700"/>
                <a:gd name="connsiteX1" fmla="*/ 193675 w 454025"/>
                <a:gd name="connsiteY1" fmla="*/ 120650 h 266700"/>
                <a:gd name="connsiteX2" fmla="*/ 0 w 454025"/>
                <a:gd name="connsiteY2" fmla="*/ 266700 h 266700"/>
                <a:gd name="connsiteX0" fmla="*/ 454025 w 454025"/>
                <a:gd name="connsiteY0" fmla="*/ 0 h 295275"/>
                <a:gd name="connsiteX1" fmla="*/ 247650 w 454025"/>
                <a:gd name="connsiteY1" fmla="*/ 250825 h 295275"/>
                <a:gd name="connsiteX2" fmla="*/ 0 w 454025"/>
                <a:gd name="connsiteY2" fmla="*/ 266700 h 295275"/>
                <a:gd name="connsiteX0" fmla="*/ 454025 w 454025"/>
                <a:gd name="connsiteY0" fmla="*/ 0 h 266700"/>
                <a:gd name="connsiteX1" fmla="*/ 200025 w 454025"/>
                <a:gd name="connsiteY1" fmla="*/ 127000 h 266700"/>
                <a:gd name="connsiteX2" fmla="*/ 0 w 454025"/>
                <a:gd name="connsiteY2" fmla="*/ 266700 h 266700"/>
                <a:gd name="connsiteX0" fmla="*/ 400050 w 400050"/>
                <a:gd name="connsiteY0" fmla="*/ 0 h 463550"/>
                <a:gd name="connsiteX1" fmla="*/ 146050 w 400050"/>
                <a:gd name="connsiteY1" fmla="*/ 127000 h 463550"/>
                <a:gd name="connsiteX2" fmla="*/ 0 w 400050"/>
                <a:gd name="connsiteY2" fmla="*/ 463550 h 463550"/>
                <a:gd name="connsiteX0" fmla="*/ 400050 w 400050"/>
                <a:gd name="connsiteY0" fmla="*/ 0 h 250825"/>
                <a:gd name="connsiteX1" fmla="*/ 146050 w 400050"/>
                <a:gd name="connsiteY1" fmla="*/ 127000 h 250825"/>
                <a:gd name="connsiteX2" fmla="*/ 0 w 400050"/>
                <a:gd name="connsiteY2" fmla="*/ 250825 h 250825"/>
                <a:gd name="connsiteX0" fmla="*/ 254000 w 254000"/>
                <a:gd name="connsiteY0" fmla="*/ 0 h 127000"/>
                <a:gd name="connsiteX1" fmla="*/ 0 w 254000"/>
                <a:gd name="connsiteY1" fmla="*/ 127000 h 127000"/>
                <a:gd name="connsiteX0" fmla="*/ 190499 w 190499"/>
                <a:gd name="connsiteY0" fmla="*/ 0 h 266699"/>
                <a:gd name="connsiteX1" fmla="*/ 0 w 190499"/>
                <a:gd name="connsiteY1" fmla="*/ 266699 h 266699"/>
                <a:gd name="connsiteX0" fmla="*/ 92340 w 378092"/>
                <a:gd name="connsiteY0" fmla="*/ 0 h 120651"/>
                <a:gd name="connsiteX1" fmla="*/ 311417 w 378092"/>
                <a:gd name="connsiteY1" fmla="*/ 120651 h 120651"/>
                <a:gd name="connsiteX0" fmla="*/ 92340 w 311417"/>
                <a:gd name="connsiteY0" fmla="*/ 0 h 120651"/>
                <a:gd name="connsiteX1" fmla="*/ 311417 w 311417"/>
                <a:gd name="connsiteY1" fmla="*/ 120651 h 120651"/>
                <a:gd name="connsiteX0" fmla="*/ 0 w 219077"/>
                <a:gd name="connsiteY0" fmla="*/ 0 h 120651"/>
                <a:gd name="connsiteX1" fmla="*/ 219077 w 219077"/>
                <a:gd name="connsiteY1" fmla="*/ 120651 h 120651"/>
                <a:gd name="connsiteX0" fmla="*/ 0 w 219077"/>
                <a:gd name="connsiteY0" fmla="*/ 0 h 120651"/>
                <a:gd name="connsiteX1" fmla="*/ 219077 w 219077"/>
                <a:gd name="connsiteY1" fmla="*/ 120651 h 120651"/>
                <a:gd name="connsiteX0" fmla="*/ 0 w 244409"/>
                <a:gd name="connsiteY0" fmla="*/ 0 h 53842"/>
                <a:gd name="connsiteX1" fmla="*/ 244409 w 244409"/>
                <a:gd name="connsiteY1" fmla="*/ 53842 h 53842"/>
                <a:gd name="connsiteX0" fmla="*/ 0 w 244409"/>
                <a:gd name="connsiteY0" fmla="*/ 0 h 62319"/>
                <a:gd name="connsiteX1" fmla="*/ 244409 w 244409"/>
                <a:gd name="connsiteY1" fmla="*/ 53842 h 62319"/>
                <a:gd name="connsiteX0" fmla="*/ 0 w 247717"/>
                <a:gd name="connsiteY0" fmla="*/ 0 h 42440"/>
                <a:gd name="connsiteX1" fmla="*/ 247717 w 247717"/>
                <a:gd name="connsiteY1" fmla="*/ 33963 h 42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7717" h="42440">
                  <a:moveTo>
                    <a:pt x="0" y="0"/>
                  </a:moveTo>
                  <a:cubicBezTo>
                    <a:pt x="63234" y="23295"/>
                    <a:pt x="172275" y="42440"/>
                    <a:pt x="247717" y="33963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  <p:sp>
          <p:nvSpPr>
            <p:cNvPr id="32" name="Freeform 31"/>
            <p:cNvSpPr/>
            <p:nvPr/>
          </p:nvSpPr>
          <p:spPr bwMode="auto">
            <a:xfrm rot="11428261">
              <a:off x="8485874" y="1221364"/>
              <a:ext cx="266859" cy="78725"/>
            </a:xfrm>
            <a:custGeom>
              <a:avLst/>
              <a:gdLst>
                <a:gd name="connsiteX0" fmla="*/ 454025 w 454025"/>
                <a:gd name="connsiteY0" fmla="*/ 0 h 266700"/>
                <a:gd name="connsiteX1" fmla="*/ 193675 w 454025"/>
                <a:gd name="connsiteY1" fmla="*/ 120650 h 266700"/>
                <a:gd name="connsiteX2" fmla="*/ 0 w 454025"/>
                <a:gd name="connsiteY2" fmla="*/ 266700 h 266700"/>
                <a:gd name="connsiteX0" fmla="*/ 454025 w 454025"/>
                <a:gd name="connsiteY0" fmla="*/ 0 h 266700"/>
                <a:gd name="connsiteX1" fmla="*/ 193675 w 454025"/>
                <a:gd name="connsiteY1" fmla="*/ 120650 h 266700"/>
                <a:gd name="connsiteX2" fmla="*/ 0 w 454025"/>
                <a:gd name="connsiteY2" fmla="*/ 266700 h 266700"/>
                <a:gd name="connsiteX0" fmla="*/ 454025 w 454025"/>
                <a:gd name="connsiteY0" fmla="*/ 0 h 295275"/>
                <a:gd name="connsiteX1" fmla="*/ 247650 w 454025"/>
                <a:gd name="connsiteY1" fmla="*/ 250825 h 295275"/>
                <a:gd name="connsiteX2" fmla="*/ 0 w 454025"/>
                <a:gd name="connsiteY2" fmla="*/ 266700 h 295275"/>
                <a:gd name="connsiteX0" fmla="*/ 454025 w 454025"/>
                <a:gd name="connsiteY0" fmla="*/ 0 h 266700"/>
                <a:gd name="connsiteX1" fmla="*/ 200025 w 454025"/>
                <a:gd name="connsiteY1" fmla="*/ 127000 h 266700"/>
                <a:gd name="connsiteX2" fmla="*/ 0 w 454025"/>
                <a:gd name="connsiteY2" fmla="*/ 266700 h 266700"/>
                <a:gd name="connsiteX0" fmla="*/ 400050 w 400050"/>
                <a:gd name="connsiteY0" fmla="*/ 0 h 463550"/>
                <a:gd name="connsiteX1" fmla="*/ 146050 w 400050"/>
                <a:gd name="connsiteY1" fmla="*/ 127000 h 463550"/>
                <a:gd name="connsiteX2" fmla="*/ 0 w 400050"/>
                <a:gd name="connsiteY2" fmla="*/ 463550 h 463550"/>
                <a:gd name="connsiteX0" fmla="*/ 400050 w 400050"/>
                <a:gd name="connsiteY0" fmla="*/ 0 h 250825"/>
                <a:gd name="connsiteX1" fmla="*/ 146050 w 400050"/>
                <a:gd name="connsiteY1" fmla="*/ 127000 h 250825"/>
                <a:gd name="connsiteX2" fmla="*/ 0 w 400050"/>
                <a:gd name="connsiteY2" fmla="*/ 250825 h 250825"/>
                <a:gd name="connsiteX0" fmla="*/ 254000 w 254000"/>
                <a:gd name="connsiteY0" fmla="*/ 0 h 127000"/>
                <a:gd name="connsiteX1" fmla="*/ 0 w 254000"/>
                <a:gd name="connsiteY1" fmla="*/ 127000 h 127000"/>
                <a:gd name="connsiteX0" fmla="*/ 190499 w 190499"/>
                <a:gd name="connsiteY0" fmla="*/ 0 h 266699"/>
                <a:gd name="connsiteX1" fmla="*/ 0 w 190499"/>
                <a:gd name="connsiteY1" fmla="*/ 266699 h 266699"/>
                <a:gd name="connsiteX0" fmla="*/ 92340 w 378092"/>
                <a:gd name="connsiteY0" fmla="*/ 0 h 120651"/>
                <a:gd name="connsiteX1" fmla="*/ 311417 w 378092"/>
                <a:gd name="connsiteY1" fmla="*/ 120651 h 120651"/>
                <a:gd name="connsiteX0" fmla="*/ 92340 w 311417"/>
                <a:gd name="connsiteY0" fmla="*/ 0 h 120651"/>
                <a:gd name="connsiteX1" fmla="*/ 311417 w 311417"/>
                <a:gd name="connsiteY1" fmla="*/ 120651 h 120651"/>
                <a:gd name="connsiteX0" fmla="*/ 0 w 219077"/>
                <a:gd name="connsiteY0" fmla="*/ 0 h 120651"/>
                <a:gd name="connsiteX1" fmla="*/ 219077 w 219077"/>
                <a:gd name="connsiteY1" fmla="*/ 120651 h 120651"/>
                <a:gd name="connsiteX0" fmla="*/ 0 w 219077"/>
                <a:gd name="connsiteY0" fmla="*/ 0 h 120651"/>
                <a:gd name="connsiteX1" fmla="*/ 219077 w 219077"/>
                <a:gd name="connsiteY1" fmla="*/ 120651 h 120651"/>
                <a:gd name="connsiteX0" fmla="*/ 0 w 231035"/>
                <a:gd name="connsiteY0" fmla="*/ 67532 h 90827"/>
                <a:gd name="connsiteX1" fmla="*/ 231035 w 231035"/>
                <a:gd name="connsiteY1" fmla="*/ 43908 h 90827"/>
                <a:gd name="connsiteX0" fmla="*/ 0 w 286453"/>
                <a:gd name="connsiteY0" fmla="*/ 0 h 59731"/>
                <a:gd name="connsiteX1" fmla="*/ 286453 w 286453"/>
                <a:gd name="connsiteY1" fmla="*/ 59731 h 59731"/>
                <a:gd name="connsiteX0" fmla="*/ 0 w 286453"/>
                <a:gd name="connsiteY0" fmla="*/ 0 h 59731"/>
                <a:gd name="connsiteX1" fmla="*/ 286453 w 286453"/>
                <a:gd name="connsiteY1" fmla="*/ 59731 h 59731"/>
                <a:gd name="connsiteX0" fmla="*/ 0 w 266859"/>
                <a:gd name="connsiteY0" fmla="*/ 0 h 78725"/>
                <a:gd name="connsiteX1" fmla="*/ 266859 w 266859"/>
                <a:gd name="connsiteY1" fmla="*/ 78725 h 78725"/>
                <a:gd name="connsiteX0" fmla="*/ 0 w 266859"/>
                <a:gd name="connsiteY0" fmla="*/ 0 h 78725"/>
                <a:gd name="connsiteX1" fmla="*/ 266859 w 266859"/>
                <a:gd name="connsiteY1" fmla="*/ 78725 h 78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859" h="78725">
                  <a:moveTo>
                    <a:pt x="0" y="0"/>
                  </a:moveTo>
                  <a:cubicBezTo>
                    <a:pt x="60340" y="46947"/>
                    <a:pt x="151759" y="69230"/>
                    <a:pt x="266859" y="78725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  <p:sp>
          <p:nvSpPr>
            <p:cNvPr id="33" name="Freeform 32"/>
            <p:cNvSpPr/>
            <p:nvPr/>
          </p:nvSpPr>
          <p:spPr bwMode="auto">
            <a:xfrm rot="1398316">
              <a:off x="8812497" y="1416608"/>
              <a:ext cx="193538" cy="62116"/>
            </a:xfrm>
            <a:custGeom>
              <a:avLst/>
              <a:gdLst>
                <a:gd name="connsiteX0" fmla="*/ 454025 w 454025"/>
                <a:gd name="connsiteY0" fmla="*/ 0 h 266700"/>
                <a:gd name="connsiteX1" fmla="*/ 193675 w 454025"/>
                <a:gd name="connsiteY1" fmla="*/ 120650 h 266700"/>
                <a:gd name="connsiteX2" fmla="*/ 0 w 454025"/>
                <a:gd name="connsiteY2" fmla="*/ 266700 h 266700"/>
                <a:gd name="connsiteX0" fmla="*/ 454025 w 454025"/>
                <a:gd name="connsiteY0" fmla="*/ 0 h 266700"/>
                <a:gd name="connsiteX1" fmla="*/ 193675 w 454025"/>
                <a:gd name="connsiteY1" fmla="*/ 120650 h 266700"/>
                <a:gd name="connsiteX2" fmla="*/ 0 w 454025"/>
                <a:gd name="connsiteY2" fmla="*/ 266700 h 266700"/>
                <a:gd name="connsiteX0" fmla="*/ 454025 w 454025"/>
                <a:gd name="connsiteY0" fmla="*/ 0 h 295275"/>
                <a:gd name="connsiteX1" fmla="*/ 247650 w 454025"/>
                <a:gd name="connsiteY1" fmla="*/ 250825 h 295275"/>
                <a:gd name="connsiteX2" fmla="*/ 0 w 454025"/>
                <a:gd name="connsiteY2" fmla="*/ 266700 h 295275"/>
                <a:gd name="connsiteX0" fmla="*/ 454025 w 454025"/>
                <a:gd name="connsiteY0" fmla="*/ 0 h 266700"/>
                <a:gd name="connsiteX1" fmla="*/ 200025 w 454025"/>
                <a:gd name="connsiteY1" fmla="*/ 127000 h 266700"/>
                <a:gd name="connsiteX2" fmla="*/ 0 w 454025"/>
                <a:gd name="connsiteY2" fmla="*/ 266700 h 266700"/>
                <a:gd name="connsiteX0" fmla="*/ 400050 w 400050"/>
                <a:gd name="connsiteY0" fmla="*/ 0 h 463550"/>
                <a:gd name="connsiteX1" fmla="*/ 146050 w 400050"/>
                <a:gd name="connsiteY1" fmla="*/ 127000 h 463550"/>
                <a:gd name="connsiteX2" fmla="*/ 0 w 400050"/>
                <a:gd name="connsiteY2" fmla="*/ 463550 h 463550"/>
                <a:gd name="connsiteX0" fmla="*/ 400050 w 400050"/>
                <a:gd name="connsiteY0" fmla="*/ 0 h 250825"/>
                <a:gd name="connsiteX1" fmla="*/ 146050 w 400050"/>
                <a:gd name="connsiteY1" fmla="*/ 127000 h 250825"/>
                <a:gd name="connsiteX2" fmla="*/ 0 w 400050"/>
                <a:gd name="connsiteY2" fmla="*/ 250825 h 250825"/>
                <a:gd name="connsiteX0" fmla="*/ 254000 w 254000"/>
                <a:gd name="connsiteY0" fmla="*/ 0 h 127000"/>
                <a:gd name="connsiteX1" fmla="*/ 0 w 254000"/>
                <a:gd name="connsiteY1" fmla="*/ 127000 h 127000"/>
                <a:gd name="connsiteX0" fmla="*/ 190499 w 190499"/>
                <a:gd name="connsiteY0" fmla="*/ 0 h 266699"/>
                <a:gd name="connsiteX1" fmla="*/ 0 w 190499"/>
                <a:gd name="connsiteY1" fmla="*/ 266699 h 266699"/>
                <a:gd name="connsiteX0" fmla="*/ 92340 w 378092"/>
                <a:gd name="connsiteY0" fmla="*/ 0 h 120651"/>
                <a:gd name="connsiteX1" fmla="*/ 311417 w 378092"/>
                <a:gd name="connsiteY1" fmla="*/ 120651 h 120651"/>
                <a:gd name="connsiteX0" fmla="*/ 92340 w 311417"/>
                <a:gd name="connsiteY0" fmla="*/ 0 h 120651"/>
                <a:gd name="connsiteX1" fmla="*/ 311417 w 311417"/>
                <a:gd name="connsiteY1" fmla="*/ 120651 h 120651"/>
                <a:gd name="connsiteX0" fmla="*/ 0 w 219077"/>
                <a:gd name="connsiteY0" fmla="*/ 0 h 120651"/>
                <a:gd name="connsiteX1" fmla="*/ 219077 w 219077"/>
                <a:gd name="connsiteY1" fmla="*/ 120651 h 120651"/>
                <a:gd name="connsiteX0" fmla="*/ 0 w 219077"/>
                <a:gd name="connsiteY0" fmla="*/ 0 h 120651"/>
                <a:gd name="connsiteX1" fmla="*/ 219077 w 219077"/>
                <a:gd name="connsiteY1" fmla="*/ 120651 h 120651"/>
                <a:gd name="connsiteX0" fmla="*/ 0 w 218648"/>
                <a:gd name="connsiteY0" fmla="*/ 0 h 91871"/>
                <a:gd name="connsiteX1" fmla="*/ 218648 w 218648"/>
                <a:gd name="connsiteY1" fmla="*/ 91871 h 91871"/>
                <a:gd name="connsiteX0" fmla="*/ 0 w 218648"/>
                <a:gd name="connsiteY0" fmla="*/ 0 h 91871"/>
                <a:gd name="connsiteX1" fmla="*/ 218648 w 218648"/>
                <a:gd name="connsiteY1" fmla="*/ 91871 h 91871"/>
                <a:gd name="connsiteX0" fmla="*/ 0 w 225805"/>
                <a:gd name="connsiteY0" fmla="*/ 0 h 89816"/>
                <a:gd name="connsiteX1" fmla="*/ 225805 w 225805"/>
                <a:gd name="connsiteY1" fmla="*/ 89816 h 89816"/>
                <a:gd name="connsiteX0" fmla="*/ 0 w 193538"/>
                <a:gd name="connsiteY0" fmla="*/ 0 h 62116"/>
                <a:gd name="connsiteX1" fmla="*/ 193538 w 193538"/>
                <a:gd name="connsiteY1" fmla="*/ 62116 h 62116"/>
                <a:gd name="connsiteX0" fmla="*/ 0 w 193538"/>
                <a:gd name="connsiteY0" fmla="*/ 0 h 62116"/>
                <a:gd name="connsiteX1" fmla="*/ 193538 w 193538"/>
                <a:gd name="connsiteY1" fmla="*/ 62116 h 62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3538" h="62116">
                  <a:moveTo>
                    <a:pt x="0" y="0"/>
                  </a:moveTo>
                  <a:cubicBezTo>
                    <a:pt x="138958" y="30328"/>
                    <a:pt x="148251" y="42556"/>
                    <a:pt x="193538" y="62116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  <p:sp>
          <p:nvSpPr>
            <p:cNvPr id="34" name="Freeform 33"/>
            <p:cNvSpPr/>
            <p:nvPr/>
          </p:nvSpPr>
          <p:spPr bwMode="auto">
            <a:xfrm rot="2709758">
              <a:off x="8110326" y="2487722"/>
              <a:ext cx="195291" cy="151990"/>
            </a:xfrm>
            <a:custGeom>
              <a:avLst/>
              <a:gdLst>
                <a:gd name="connsiteX0" fmla="*/ 454025 w 454025"/>
                <a:gd name="connsiteY0" fmla="*/ 0 h 266700"/>
                <a:gd name="connsiteX1" fmla="*/ 193675 w 454025"/>
                <a:gd name="connsiteY1" fmla="*/ 120650 h 266700"/>
                <a:gd name="connsiteX2" fmla="*/ 0 w 454025"/>
                <a:gd name="connsiteY2" fmla="*/ 266700 h 266700"/>
                <a:gd name="connsiteX0" fmla="*/ 454025 w 454025"/>
                <a:gd name="connsiteY0" fmla="*/ 0 h 266700"/>
                <a:gd name="connsiteX1" fmla="*/ 193675 w 454025"/>
                <a:gd name="connsiteY1" fmla="*/ 120650 h 266700"/>
                <a:gd name="connsiteX2" fmla="*/ 0 w 454025"/>
                <a:gd name="connsiteY2" fmla="*/ 266700 h 266700"/>
                <a:gd name="connsiteX0" fmla="*/ 454025 w 454025"/>
                <a:gd name="connsiteY0" fmla="*/ 0 h 295275"/>
                <a:gd name="connsiteX1" fmla="*/ 247650 w 454025"/>
                <a:gd name="connsiteY1" fmla="*/ 250825 h 295275"/>
                <a:gd name="connsiteX2" fmla="*/ 0 w 454025"/>
                <a:gd name="connsiteY2" fmla="*/ 266700 h 295275"/>
                <a:gd name="connsiteX0" fmla="*/ 454025 w 454025"/>
                <a:gd name="connsiteY0" fmla="*/ 0 h 266700"/>
                <a:gd name="connsiteX1" fmla="*/ 200025 w 454025"/>
                <a:gd name="connsiteY1" fmla="*/ 127000 h 266700"/>
                <a:gd name="connsiteX2" fmla="*/ 0 w 454025"/>
                <a:gd name="connsiteY2" fmla="*/ 266700 h 266700"/>
                <a:gd name="connsiteX0" fmla="*/ 400050 w 400050"/>
                <a:gd name="connsiteY0" fmla="*/ 0 h 463550"/>
                <a:gd name="connsiteX1" fmla="*/ 146050 w 400050"/>
                <a:gd name="connsiteY1" fmla="*/ 127000 h 463550"/>
                <a:gd name="connsiteX2" fmla="*/ 0 w 400050"/>
                <a:gd name="connsiteY2" fmla="*/ 463550 h 463550"/>
                <a:gd name="connsiteX0" fmla="*/ 400050 w 400050"/>
                <a:gd name="connsiteY0" fmla="*/ 0 h 250825"/>
                <a:gd name="connsiteX1" fmla="*/ 146050 w 400050"/>
                <a:gd name="connsiteY1" fmla="*/ 127000 h 250825"/>
                <a:gd name="connsiteX2" fmla="*/ 0 w 400050"/>
                <a:gd name="connsiteY2" fmla="*/ 250825 h 250825"/>
                <a:gd name="connsiteX0" fmla="*/ 254000 w 254000"/>
                <a:gd name="connsiteY0" fmla="*/ 0 h 127000"/>
                <a:gd name="connsiteX1" fmla="*/ 0 w 254000"/>
                <a:gd name="connsiteY1" fmla="*/ 127000 h 127000"/>
                <a:gd name="connsiteX0" fmla="*/ 190499 w 190499"/>
                <a:gd name="connsiteY0" fmla="*/ 0 h 266699"/>
                <a:gd name="connsiteX1" fmla="*/ 0 w 190499"/>
                <a:gd name="connsiteY1" fmla="*/ 266699 h 266699"/>
                <a:gd name="connsiteX0" fmla="*/ 92340 w 378092"/>
                <a:gd name="connsiteY0" fmla="*/ 0 h 120651"/>
                <a:gd name="connsiteX1" fmla="*/ 311417 w 378092"/>
                <a:gd name="connsiteY1" fmla="*/ 120651 h 120651"/>
                <a:gd name="connsiteX0" fmla="*/ 92340 w 311417"/>
                <a:gd name="connsiteY0" fmla="*/ 0 h 120651"/>
                <a:gd name="connsiteX1" fmla="*/ 311417 w 311417"/>
                <a:gd name="connsiteY1" fmla="*/ 120651 h 120651"/>
                <a:gd name="connsiteX0" fmla="*/ 0 w 219077"/>
                <a:gd name="connsiteY0" fmla="*/ 0 h 120651"/>
                <a:gd name="connsiteX1" fmla="*/ 219077 w 219077"/>
                <a:gd name="connsiteY1" fmla="*/ 120651 h 120651"/>
                <a:gd name="connsiteX0" fmla="*/ 0 w 219077"/>
                <a:gd name="connsiteY0" fmla="*/ 0 h 120651"/>
                <a:gd name="connsiteX1" fmla="*/ 219077 w 219077"/>
                <a:gd name="connsiteY1" fmla="*/ 120651 h 120651"/>
                <a:gd name="connsiteX0" fmla="*/ 0 w 180323"/>
                <a:gd name="connsiteY0" fmla="*/ 0 h 175648"/>
                <a:gd name="connsiteX1" fmla="*/ 180323 w 180323"/>
                <a:gd name="connsiteY1" fmla="*/ 175648 h 175648"/>
                <a:gd name="connsiteX0" fmla="*/ 0 w 166102"/>
                <a:gd name="connsiteY0" fmla="*/ 0 h 178125"/>
                <a:gd name="connsiteX1" fmla="*/ 166102 w 166102"/>
                <a:gd name="connsiteY1" fmla="*/ 178125 h 178125"/>
                <a:gd name="connsiteX0" fmla="*/ 0 w 82168"/>
                <a:gd name="connsiteY0" fmla="*/ 0 h 338089"/>
                <a:gd name="connsiteX1" fmla="*/ 82168 w 82168"/>
                <a:gd name="connsiteY1" fmla="*/ 338089 h 338089"/>
                <a:gd name="connsiteX0" fmla="*/ 0 w 195291"/>
                <a:gd name="connsiteY0" fmla="*/ 0 h 151990"/>
                <a:gd name="connsiteX1" fmla="*/ 195291 w 195291"/>
                <a:gd name="connsiteY1" fmla="*/ 151990 h 151990"/>
                <a:gd name="connsiteX0" fmla="*/ 0 w 195291"/>
                <a:gd name="connsiteY0" fmla="*/ 0 h 151990"/>
                <a:gd name="connsiteX1" fmla="*/ 195291 w 195291"/>
                <a:gd name="connsiteY1" fmla="*/ 151990 h 151990"/>
                <a:gd name="connsiteX0" fmla="*/ 0 w 195291"/>
                <a:gd name="connsiteY0" fmla="*/ 0 h 151990"/>
                <a:gd name="connsiteX1" fmla="*/ 195291 w 195291"/>
                <a:gd name="connsiteY1" fmla="*/ 151990 h 151990"/>
                <a:gd name="connsiteX0" fmla="*/ 0 w 195291"/>
                <a:gd name="connsiteY0" fmla="*/ 0 h 151990"/>
                <a:gd name="connsiteX1" fmla="*/ 195291 w 195291"/>
                <a:gd name="connsiteY1" fmla="*/ 151990 h 15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5291" h="151990">
                  <a:moveTo>
                    <a:pt x="0" y="0"/>
                  </a:moveTo>
                  <a:cubicBezTo>
                    <a:pt x="55625" y="32751"/>
                    <a:pt x="108933" y="89200"/>
                    <a:pt x="195291" y="151990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</p:grpSp>
      <p:grpSp>
        <p:nvGrpSpPr>
          <p:cNvPr id="21" name="Group 84"/>
          <p:cNvGrpSpPr/>
          <p:nvPr/>
        </p:nvGrpSpPr>
        <p:grpSpPr>
          <a:xfrm>
            <a:off x="2317330" y="2114807"/>
            <a:ext cx="2444513" cy="1804502"/>
            <a:chOff x="6296343" y="1634597"/>
            <a:chExt cx="1540327" cy="1137046"/>
          </a:xfrm>
        </p:grpSpPr>
        <p:sp>
          <p:nvSpPr>
            <p:cNvPr id="22" name="Oval 21"/>
            <p:cNvSpPr/>
            <p:nvPr/>
          </p:nvSpPr>
          <p:spPr>
            <a:xfrm>
              <a:off x="7137124" y="2664547"/>
              <a:ext cx="107097" cy="10709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7034099" y="1740236"/>
              <a:ext cx="107097" cy="107096"/>
            </a:xfrm>
            <a:prstGeom prst="ellips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7729573" y="1634597"/>
              <a:ext cx="107097" cy="107096"/>
            </a:xfrm>
            <a:prstGeom prst="ellipse">
              <a:avLst/>
            </a:prstGeom>
            <a:solidFill>
              <a:srgbClr val="FFCC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6296343" y="1635757"/>
              <a:ext cx="107097" cy="107096"/>
            </a:xfrm>
            <a:prstGeom prst="ellipse">
              <a:avLst/>
            </a:prstGeom>
            <a:solidFill>
              <a:srgbClr val="6699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MAGNIFICATION" val="2000"/>
  <p:tag name="DEFAULTRESOLUTION" val="1200"/>
  <p:tag name="DEFAULTWORKAROUNDTRANSPARENCYBUG" val="0"/>
  <p:tag name="DEFAULTTRANSPARENT" val="0"/>
  <p:tag name="DEFAULTBLEND" val="0"/>
  <p:tag name="DEFAULTBITMAP" val="pngmono"/>
  <p:tag name="GHOSTSCRIPTCOMMAND" val="gswin32c"/>
  <p:tag name="EXTERNALEDITCOMMAND" val="notepad %"/>
  <p:tag name="TEX2PS" val="latex $(base).tex; dvips -D $(res) -E -o $(base).ps $(base).dvi"/>
  <p:tag name="DEFAULTDISPLAYSOURCE" val="\documentclass{article}\pagestyle{empty}&#10;\begin{document}&#10;&#10;\end{document}&#10;"/>
  <p:tag name="USEBOLDAMS" val="1"/>
  <p:tag name="EMBEDFONTS" val="1"/>
  <p:tag name="USEAMSFONTS" val="1"/>
  <p:tag name="TEXPOINTINIT" val=""/>
  <p:tag name="DEFAULTFONTSIZE" val="10"/>
  <p:tag name="DEFAULTWORDWRAP" val="0"/>
  <p:tag name="DEFAULTWIDTH" val="348"/>
  <p:tag name="DEFAULTHEIGHT" val="200"/>
</p:tagLst>
</file>

<file path=ppt/theme/theme1.xml><?xml version="1.0" encoding="utf-8"?>
<a:theme xmlns:a="http://schemas.openxmlformats.org/drawingml/2006/main" name="NYU_MRL_Style">
  <a:themeElements>
    <a:clrScheme name="ff 8">
      <a:dk1>
        <a:srgbClr val="093680"/>
      </a:dk1>
      <a:lt1>
        <a:srgbClr val="FFFFFF"/>
      </a:lt1>
      <a:dk2>
        <a:srgbClr val="000000"/>
      </a:dk2>
      <a:lt2>
        <a:srgbClr val="808080"/>
      </a:lt2>
      <a:accent1>
        <a:srgbClr val="EB9CCC"/>
      </a:accent1>
      <a:accent2>
        <a:srgbClr val="F8355C"/>
      </a:accent2>
      <a:accent3>
        <a:srgbClr val="FFFFFF"/>
      </a:accent3>
      <a:accent4>
        <a:srgbClr val="062D6C"/>
      </a:accent4>
      <a:accent5>
        <a:srgbClr val="F3CBE2"/>
      </a:accent5>
      <a:accent6>
        <a:srgbClr val="E12F53"/>
      </a:accent6>
      <a:hlink>
        <a:srgbClr val="44A482"/>
      </a:hlink>
      <a:folHlink>
        <a:srgbClr val="B2B2B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227013" marR="0" indent="-227013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EB9CCC"/>
          </a:buClr>
          <a:buSzPct val="60000"/>
          <a:buFont typeface="Monotype Sorts" pitchFamily="2" charset="2"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093680"/>
            </a:solidFill>
            <a:effectLst/>
            <a:latin typeface="Frutiger 55 Roman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227013" marR="0" indent="-227013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EB9CCC"/>
          </a:buClr>
          <a:buSzPct val="60000"/>
          <a:buFont typeface="Monotype Sorts" pitchFamily="2" charset="2"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093680"/>
            </a:solidFill>
            <a:effectLst/>
            <a:latin typeface="Frutiger 55 Roman" pitchFamily="34" charset="0"/>
          </a:defRPr>
        </a:defPPr>
      </a:lstStyle>
    </a:lnDef>
  </a:objectDefaults>
  <a:extraClrSchemeLst>
    <a:extraClrScheme>
      <a:clrScheme name="ff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f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f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f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f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f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f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f 8">
        <a:dk1>
          <a:srgbClr val="093680"/>
        </a:dk1>
        <a:lt1>
          <a:srgbClr val="FFFFFF"/>
        </a:lt1>
        <a:dk2>
          <a:srgbClr val="000000"/>
        </a:dk2>
        <a:lt2>
          <a:srgbClr val="808080"/>
        </a:lt2>
        <a:accent1>
          <a:srgbClr val="EB9CCC"/>
        </a:accent1>
        <a:accent2>
          <a:srgbClr val="F8355C"/>
        </a:accent2>
        <a:accent3>
          <a:srgbClr val="FFFFFF"/>
        </a:accent3>
        <a:accent4>
          <a:srgbClr val="062D6C"/>
        </a:accent4>
        <a:accent5>
          <a:srgbClr val="F3CBE2"/>
        </a:accent5>
        <a:accent6>
          <a:srgbClr val="E12F53"/>
        </a:accent6>
        <a:hlink>
          <a:srgbClr val="44A482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f 9">
        <a:dk1>
          <a:srgbClr val="093680"/>
        </a:dk1>
        <a:lt1>
          <a:srgbClr val="FFFFFF"/>
        </a:lt1>
        <a:dk2>
          <a:srgbClr val="000000"/>
        </a:dk2>
        <a:lt2>
          <a:srgbClr val="808080"/>
        </a:lt2>
        <a:accent1>
          <a:srgbClr val="093680"/>
        </a:accent1>
        <a:accent2>
          <a:srgbClr val="F8355C"/>
        </a:accent2>
        <a:accent3>
          <a:srgbClr val="FFFFFF"/>
        </a:accent3>
        <a:accent4>
          <a:srgbClr val="062D6C"/>
        </a:accent4>
        <a:accent5>
          <a:srgbClr val="AAAEC0"/>
        </a:accent5>
        <a:accent6>
          <a:srgbClr val="E12F53"/>
        </a:accent6>
        <a:hlink>
          <a:srgbClr val="44A482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f 10">
        <a:dk1>
          <a:srgbClr val="09368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62D6C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f 11">
        <a:dk1>
          <a:srgbClr val="093680"/>
        </a:dk1>
        <a:lt1>
          <a:srgbClr val="FFFFFF"/>
        </a:lt1>
        <a:dk2>
          <a:srgbClr val="000000"/>
        </a:dk2>
        <a:lt2>
          <a:srgbClr val="808080"/>
        </a:lt2>
        <a:accent1>
          <a:srgbClr val="FF99CC"/>
        </a:accent1>
        <a:accent2>
          <a:srgbClr val="F8355C"/>
        </a:accent2>
        <a:accent3>
          <a:srgbClr val="FFFFFF"/>
        </a:accent3>
        <a:accent4>
          <a:srgbClr val="062D6C"/>
        </a:accent4>
        <a:accent5>
          <a:srgbClr val="FFCAE2"/>
        </a:accent5>
        <a:accent6>
          <a:srgbClr val="E12F53"/>
        </a:accent6>
        <a:hlink>
          <a:srgbClr val="44A48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f 12">
        <a:dk1>
          <a:srgbClr val="093680"/>
        </a:dk1>
        <a:lt1>
          <a:srgbClr val="FFFFFF"/>
        </a:lt1>
        <a:dk2>
          <a:srgbClr val="000000"/>
        </a:dk2>
        <a:lt2>
          <a:srgbClr val="808080"/>
        </a:lt2>
        <a:accent1>
          <a:srgbClr val="093680"/>
        </a:accent1>
        <a:accent2>
          <a:srgbClr val="000066"/>
        </a:accent2>
        <a:accent3>
          <a:srgbClr val="FFFFFF"/>
        </a:accent3>
        <a:accent4>
          <a:srgbClr val="062D6C"/>
        </a:accent4>
        <a:accent5>
          <a:srgbClr val="AAAEC0"/>
        </a:accent5>
        <a:accent6>
          <a:srgbClr val="00005C"/>
        </a:accent6>
        <a:hlink>
          <a:srgbClr val="0000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f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66FF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5CE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f 14">
        <a:dk1>
          <a:srgbClr val="09368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66FF"/>
        </a:accent2>
        <a:accent3>
          <a:srgbClr val="FFFFFF"/>
        </a:accent3>
        <a:accent4>
          <a:srgbClr val="062D6C"/>
        </a:accent4>
        <a:accent5>
          <a:srgbClr val="AAE2CA"/>
        </a:accent5>
        <a:accent6>
          <a:srgbClr val="2D5CE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f 15">
        <a:dk1>
          <a:srgbClr val="00C8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66FF"/>
        </a:accent2>
        <a:accent3>
          <a:srgbClr val="FFFFFF"/>
        </a:accent3>
        <a:accent4>
          <a:srgbClr val="00AA00"/>
        </a:accent4>
        <a:accent5>
          <a:srgbClr val="AAE2CA"/>
        </a:accent5>
        <a:accent6>
          <a:srgbClr val="2D5CE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f 16">
        <a:dk1>
          <a:srgbClr val="0AC80A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66FF"/>
        </a:accent2>
        <a:accent3>
          <a:srgbClr val="FFFFFF"/>
        </a:accent3>
        <a:accent4>
          <a:srgbClr val="07AA07"/>
        </a:accent4>
        <a:accent5>
          <a:srgbClr val="AAE2CA"/>
        </a:accent5>
        <a:accent6>
          <a:srgbClr val="2D5CE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NYU_MRL_Style</Template>
  <TotalTime>9092</TotalTime>
  <Words>746</Words>
  <Application>Microsoft Office PowerPoint</Application>
  <PresentationFormat>Custom</PresentationFormat>
  <Paragraphs>226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Arial Black</vt:lpstr>
      <vt:lpstr>Wingdings</vt:lpstr>
      <vt:lpstr>Monotype Sorts</vt:lpstr>
      <vt:lpstr>Frutiger 55 Roman</vt:lpstr>
      <vt:lpstr>Times New Roman</vt:lpstr>
      <vt:lpstr>NYU_MRL_Style</vt:lpstr>
      <vt:lpstr>Robust Field-aligned Global Parametrization</vt:lpstr>
      <vt:lpstr>Field-aligned global parametrization</vt:lpstr>
      <vt:lpstr>Goal: Robustness</vt:lpstr>
      <vt:lpstr>Goal: Robustness</vt:lpstr>
      <vt:lpstr>Challenges to attaining bijectivity</vt:lpstr>
      <vt:lpstr>Infeasible cross-fields</vt:lpstr>
      <vt:lpstr>Strategy: Bijectivity</vt:lpstr>
      <vt:lpstr>Strategy: Quality</vt:lpstr>
      <vt:lpstr>Stage 1: Cross-field tracing</vt:lpstr>
      <vt:lpstr>Tracing vector fields</vt:lpstr>
      <vt:lpstr>Stage 2: Mapping patches to rectangles</vt:lpstr>
      <vt:lpstr>Parametrize T-mesh patch layout</vt:lpstr>
      <vt:lpstr>Some lengths can be forced to zero</vt:lpstr>
      <vt:lpstr>Some lengths can be forced to zero</vt:lpstr>
      <vt:lpstr>Strategy 1: Introduce cone pairs</vt:lpstr>
      <vt:lpstr>Strategy 1: Introduce cone pairs</vt:lpstr>
      <vt:lpstr>Strategy 2: T-mesh simplification</vt:lpstr>
      <vt:lpstr>Strategy 2: T-mesh simplification</vt:lpstr>
      <vt:lpstr>Strategy 2: T-mesh simplification</vt:lpstr>
      <vt:lpstr>Conditions for success</vt:lpstr>
      <vt:lpstr>Initial parametrization + optimized</vt:lpstr>
      <vt:lpstr>Bijectively parametrized 114 meshes</vt:lpstr>
      <vt:lpstr>Challenging geometry</vt:lpstr>
      <vt:lpstr>Models with topological noise</vt:lpstr>
      <vt:lpstr>Data set statistics</vt:lpstr>
      <vt:lpstr>Timings</vt:lpstr>
      <vt:lpstr>How you compute the field matters!</vt:lpstr>
      <vt:lpstr>Thank you</vt:lpstr>
      <vt:lpstr>Backup slides</vt:lpstr>
      <vt:lpstr>Seamlessness vs Quadrangulation</vt:lpstr>
      <vt:lpstr>Impediments to tracing patch layouts</vt:lpstr>
      <vt:lpstr>Impediments to tracing patch layouts</vt:lpstr>
      <vt:lpstr>Impediments to tracing patch layouts</vt:lpstr>
      <vt:lpstr>Motorcycle graph</vt:lpstr>
      <vt:lpstr>Cylinder with limit cycle</vt:lpstr>
      <vt:lpstr>Infeasible cross-field topology</vt:lpstr>
      <vt:lpstr>Infeasible cross-field topology</vt:lpstr>
      <vt:lpstr>Infeasible cross-field topology</vt:lpstr>
      <vt:lpstr>Room for improvement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marcianx</dc:creator>
  <cp:lastModifiedBy>marcianx</cp:lastModifiedBy>
  <cp:revision>2005</cp:revision>
  <dcterms:created xsi:type="dcterms:W3CDTF">2011-09-25T21:33:16Z</dcterms:created>
  <dcterms:modified xsi:type="dcterms:W3CDTF">2014-10-01T02:16:06Z</dcterms:modified>
</cp:coreProperties>
</file>